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omments/comment1.xml" ContentType="application/vnd.openxmlformats-officedocument.presentationml.comment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9"/>
  </p:notesMasterIdLst>
  <p:sldIdLst>
    <p:sldId id="258" r:id="rId2"/>
    <p:sldId id="263" r:id="rId3"/>
    <p:sldId id="276" r:id="rId4"/>
    <p:sldId id="277" r:id="rId5"/>
    <p:sldId id="279" r:id="rId6"/>
    <p:sldId id="281" r:id="rId7"/>
    <p:sldId id="282" r:id="rId8"/>
    <p:sldId id="283" r:id="rId9"/>
    <p:sldId id="284" r:id="rId10"/>
    <p:sldId id="286"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6" r:id="rId50"/>
    <p:sldId id="327" r:id="rId51"/>
    <p:sldId id="328" r:id="rId52"/>
    <p:sldId id="329"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 id="343" r:id="rId66"/>
    <p:sldId id="344" r:id="rId67"/>
    <p:sldId id="345" r:id="rId68"/>
    <p:sldId id="269" r:id="rId69"/>
    <p:sldId id="259" r:id="rId70"/>
    <p:sldId id="260" r:id="rId71"/>
    <p:sldId id="270" r:id="rId72"/>
    <p:sldId id="262" r:id="rId73"/>
    <p:sldId id="346" r:id="rId74"/>
    <p:sldId id="264" r:id="rId75"/>
    <p:sldId id="271" r:id="rId76"/>
    <p:sldId id="266" r:id="rId77"/>
    <p:sldId id="267" r:id="rId78"/>
    <p:sldId id="272" r:id="rId79"/>
    <p:sldId id="257" r:id="rId80"/>
    <p:sldId id="347" r:id="rId81"/>
    <p:sldId id="348" r:id="rId82"/>
    <p:sldId id="273" r:id="rId83"/>
    <p:sldId id="261" r:id="rId84"/>
    <p:sldId id="349" r:id="rId85"/>
    <p:sldId id="350" r:id="rId86"/>
    <p:sldId id="351" r:id="rId87"/>
    <p:sldId id="265" r:id="rId88"/>
    <p:sldId id="352" r:id="rId89"/>
    <p:sldId id="274" r:id="rId90"/>
    <p:sldId id="268" r:id="rId91"/>
    <p:sldId id="353" r:id="rId92"/>
    <p:sldId id="354" r:id="rId93"/>
    <p:sldId id="355"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68" r:id="rId107"/>
    <p:sldId id="369" r:id="rId108"/>
    <p:sldId id="370" r:id="rId109"/>
    <p:sldId id="371" r:id="rId110"/>
    <p:sldId id="280" r:id="rId111"/>
    <p:sldId id="372" r:id="rId112"/>
    <p:sldId id="373" r:id="rId113"/>
    <p:sldId id="374" r:id="rId114"/>
    <p:sldId id="375" r:id="rId115"/>
    <p:sldId id="376" r:id="rId116"/>
    <p:sldId id="287" r:id="rId117"/>
    <p:sldId id="377" r:id="rId118"/>
    <p:sldId id="378" r:id="rId119"/>
    <p:sldId id="285" r:id="rId120"/>
    <p:sldId id="379" r:id="rId121"/>
    <p:sldId id="380" r:id="rId122"/>
    <p:sldId id="381" r:id="rId123"/>
    <p:sldId id="382" r:id="rId124"/>
    <p:sldId id="383" r:id="rId125"/>
    <p:sldId id="384" r:id="rId126"/>
    <p:sldId id="385" r:id="rId127"/>
    <p:sldId id="386" r:id="rId128"/>
    <p:sldId id="256" r:id="rId129"/>
    <p:sldId id="387" r:id="rId130"/>
    <p:sldId id="388" r:id="rId131"/>
    <p:sldId id="389" r:id="rId132"/>
    <p:sldId id="390" r:id="rId133"/>
    <p:sldId id="391" r:id="rId134"/>
    <p:sldId id="392" r:id="rId135"/>
    <p:sldId id="393" r:id="rId136"/>
    <p:sldId id="394" r:id="rId137"/>
    <p:sldId id="395" r:id="rId138"/>
    <p:sldId id="396" r:id="rId139"/>
    <p:sldId id="397" r:id="rId140"/>
    <p:sldId id="398" r:id="rId141"/>
    <p:sldId id="399" r:id="rId142"/>
    <p:sldId id="400" r:id="rId143"/>
    <p:sldId id="401" r:id="rId144"/>
    <p:sldId id="402" r:id="rId145"/>
    <p:sldId id="403" r:id="rId146"/>
    <p:sldId id="404" r:id="rId147"/>
    <p:sldId id="405" r:id="rId148"/>
    <p:sldId id="406" r:id="rId149"/>
    <p:sldId id="278" r:id="rId150"/>
    <p:sldId id="407" r:id="rId151"/>
    <p:sldId id="408" r:id="rId152"/>
    <p:sldId id="409" r:id="rId153"/>
    <p:sldId id="410" r:id="rId154"/>
    <p:sldId id="411" r:id="rId155"/>
    <p:sldId id="412" r:id="rId156"/>
    <p:sldId id="413" r:id="rId157"/>
    <p:sldId id="414" r:id="rId15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Пользователь Windows" initials="ПW" lastIdx="1" clrIdx="0">
    <p:extLst>
      <p:ext uri="{19B8F6BF-5375-455C-9EA6-DF929625EA0E}">
        <p15:presenceInfo xmlns:p15="http://schemas.microsoft.com/office/powerpoint/2012/main" userId="Пользователь 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2" autoAdjust="0"/>
    <p:restoredTop sz="91057" autoAdjust="0"/>
  </p:normalViewPr>
  <p:slideViewPr>
    <p:cSldViewPr snapToGrid="0">
      <p:cViewPr varScale="1">
        <p:scale>
          <a:sx n="115" d="100"/>
          <a:sy n="115" d="100"/>
        </p:scale>
        <p:origin x="19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commentAuthors" Target="commentAuthor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9-23T12:15:23.120" idx="1">
    <p:pos x="7680" y="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1"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ru-RU" sz="1800" b="0" strike="noStrike" spc="-1">
                <a:solidFill>
                  <a:srgbClr val="000000"/>
                </a:solidFill>
                <a:latin typeface="Calibri"/>
              </a:rPr>
              <a:t>Click to move the slide</a:t>
            </a:r>
          </a:p>
        </p:txBody>
      </p:sp>
      <p:sp>
        <p:nvSpPr>
          <p:cNvPr id="42" name="PlaceHolder 2"/>
          <p:cNvSpPr>
            <a:spLocks noGrp="1"/>
          </p:cNvSpPr>
          <p:nvPr>
            <p:ph type="body"/>
          </p:nvPr>
        </p:nvSpPr>
        <p:spPr>
          <a:xfrm>
            <a:off x="756000" y="5078520"/>
            <a:ext cx="6047640" cy="4811040"/>
          </a:xfrm>
          <a:prstGeom prst="rect">
            <a:avLst/>
          </a:prstGeom>
        </p:spPr>
        <p:txBody>
          <a:bodyPr lIns="0" tIns="0" rIns="0" bIns="0">
            <a:noAutofit/>
          </a:bodyPr>
          <a:lstStyle/>
          <a:p>
            <a:r>
              <a:rPr lang="en-US" sz="2000" b="0" strike="noStrike" spc="-1">
                <a:latin typeface="Arial"/>
              </a:rPr>
              <a:t>Click to edit the notes format</a:t>
            </a:r>
          </a:p>
        </p:txBody>
      </p:sp>
      <p:sp>
        <p:nvSpPr>
          <p:cNvPr id="43" name="PlaceHolder 3"/>
          <p:cNvSpPr>
            <a:spLocks noGrp="1"/>
          </p:cNvSpPr>
          <p:nvPr>
            <p:ph type="hdr"/>
          </p:nvPr>
        </p:nvSpPr>
        <p:spPr>
          <a:xfrm>
            <a:off x="0" y="0"/>
            <a:ext cx="3280680" cy="534240"/>
          </a:xfrm>
          <a:prstGeom prst="rect">
            <a:avLst/>
          </a:prstGeom>
        </p:spPr>
        <p:txBody>
          <a:bodyPr lIns="0" tIns="0" rIns="0" bIns="0">
            <a:noAutofit/>
          </a:bodyPr>
          <a:lstStyle/>
          <a:p>
            <a:r>
              <a:rPr lang="en-US" sz="1400" b="0" strike="noStrike" spc="-1">
                <a:latin typeface="Times New Roman"/>
              </a:rPr>
              <a:t>&lt;header&gt;</a:t>
            </a:r>
          </a:p>
        </p:txBody>
      </p:sp>
      <p:sp>
        <p:nvSpPr>
          <p:cNvPr id="44"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n-US" sz="1400" b="0" strike="noStrike" spc="-1">
                <a:latin typeface="Times New Roman"/>
              </a:rPr>
              <a:t>&lt;date/time&gt;</a:t>
            </a:r>
          </a:p>
        </p:txBody>
      </p:sp>
      <p:sp>
        <p:nvSpPr>
          <p:cNvPr id="45"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n-US" sz="1400" b="0" strike="noStrike" spc="-1">
                <a:latin typeface="Times New Roman"/>
              </a:rPr>
              <a:t>&lt;footer&gt;</a:t>
            </a:r>
          </a:p>
        </p:txBody>
      </p:sp>
      <p:sp>
        <p:nvSpPr>
          <p:cNvPr id="46"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FF9D8C06-BCF2-4D3D-B801-5A209886E8D4}" type="slidenum">
              <a:rPr lang="en-US" sz="1400" b="0" strike="noStrike" spc="-1">
                <a:latin typeface="Times New Roman"/>
              </a:rPr>
              <a:t>‹#›</a:t>
            </a:fld>
            <a:endParaRPr lang="en-US" sz="1400" b="0" strike="noStrike" spc="-1">
              <a:latin typeface="Times New Roman"/>
            </a:endParaRPr>
          </a:p>
        </p:txBody>
      </p:sp>
    </p:spTree>
    <p:extLst>
      <p:ext uri="{BB962C8B-B14F-4D97-AF65-F5344CB8AC3E}">
        <p14:creationId xmlns:p14="http://schemas.microsoft.com/office/powerpoint/2010/main" val="2915675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PlaceHolder 1"/>
          <p:cNvSpPr>
            <a:spLocks noGrp="1" noRot="1" noChangeAspect="1"/>
          </p:cNvSpPr>
          <p:nvPr>
            <p:ph type="sldImg"/>
          </p:nvPr>
        </p:nvSpPr>
        <p:spPr>
          <a:xfrm>
            <a:off x="685800" y="1143000"/>
            <a:ext cx="5486400" cy="3086100"/>
          </a:xfrm>
          <a:prstGeom prst="rect">
            <a:avLst/>
          </a:prstGeom>
        </p:spPr>
      </p:sp>
      <p:sp>
        <p:nvSpPr>
          <p:cNvPr id="346"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47"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6BE18B7C-9E38-453F-8ED7-4E657E0726ED}" type="slidenum">
              <a:rPr lang="en-US" sz="1200" b="0" strike="noStrike" spc="-1">
                <a:latin typeface="Times New Roman"/>
              </a:rPr>
              <a:t>1</a:t>
            </a:fld>
            <a:endParaRPr lang="en-US" sz="1200" b="0" strike="noStrike" spc="-1">
              <a:latin typeface="Times New Roman"/>
            </a:endParaRPr>
          </a:p>
        </p:txBody>
      </p:sp>
    </p:spTree>
    <p:extLst>
      <p:ext uri="{BB962C8B-B14F-4D97-AF65-F5344CB8AC3E}">
        <p14:creationId xmlns:p14="http://schemas.microsoft.com/office/powerpoint/2010/main" val="3877866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PlaceHolder 1"/>
          <p:cNvSpPr>
            <a:spLocks noGrp="1" noRot="1" noChangeAspect="1"/>
          </p:cNvSpPr>
          <p:nvPr>
            <p:ph type="sldImg"/>
          </p:nvPr>
        </p:nvSpPr>
        <p:spPr>
          <a:xfrm>
            <a:off x="685800" y="1143000"/>
            <a:ext cx="5486400" cy="3086100"/>
          </a:xfrm>
          <a:prstGeom prst="rect">
            <a:avLst/>
          </a:prstGeom>
        </p:spPr>
      </p:sp>
      <p:sp>
        <p:nvSpPr>
          <p:cNvPr id="407"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0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304672CD-CC9C-46C2-B650-BAB66437C378}" type="slidenum">
              <a:rPr lang="en-US" sz="1200" b="0" strike="noStrike" spc="-1">
                <a:latin typeface="Times New Roman"/>
              </a:rPr>
              <a:t>27</a:t>
            </a:fld>
            <a:endParaRPr lang="en-US" sz="1200" b="0" strike="noStrike" spc="-1">
              <a:latin typeface="Times New Roman"/>
            </a:endParaRPr>
          </a:p>
        </p:txBody>
      </p:sp>
    </p:spTree>
    <p:extLst>
      <p:ext uri="{BB962C8B-B14F-4D97-AF65-F5344CB8AC3E}">
        <p14:creationId xmlns:p14="http://schemas.microsoft.com/office/powerpoint/2010/main" val="1043803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PlaceHolder 1"/>
          <p:cNvSpPr>
            <a:spLocks noGrp="1" noRot="1" noChangeAspect="1"/>
          </p:cNvSpPr>
          <p:nvPr>
            <p:ph type="sldImg"/>
          </p:nvPr>
        </p:nvSpPr>
        <p:spPr>
          <a:xfrm>
            <a:off x="685800" y="1143000"/>
            <a:ext cx="5486400" cy="3086100"/>
          </a:xfrm>
          <a:prstGeom prst="rect">
            <a:avLst/>
          </a:prstGeom>
        </p:spPr>
      </p:sp>
      <p:sp>
        <p:nvSpPr>
          <p:cNvPr id="410"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1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CA0401AB-1782-4AB5-8A23-591CAEFB4A5A}" type="slidenum">
              <a:rPr lang="en-US" sz="1200" b="0" strike="noStrike" spc="-1">
                <a:latin typeface="Times New Roman"/>
              </a:rPr>
              <a:t>28</a:t>
            </a:fld>
            <a:endParaRPr lang="en-US" sz="1200" b="0" strike="noStrike" spc="-1">
              <a:latin typeface="Times New Roman"/>
            </a:endParaRPr>
          </a:p>
        </p:txBody>
      </p:sp>
    </p:spTree>
    <p:extLst>
      <p:ext uri="{BB962C8B-B14F-4D97-AF65-F5344CB8AC3E}">
        <p14:creationId xmlns:p14="http://schemas.microsoft.com/office/powerpoint/2010/main" val="24002546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noRot="1" noChangeAspect="1"/>
          </p:cNvSpPr>
          <p:nvPr>
            <p:ph type="sldImg"/>
          </p:nvPr>
        </p:nvSpPr>
        <p:spPr>
          <a:xfrm>
            <a:off x="685800" y="1143000"/>
            <a:ext cx="5486400" cy="3086100"/>
          </a:xfrm>
          <a:prstGeom prst="rect">
            <a:avLst/>
          </a:prstGeom>
        </p:spPr>
      </p:sp>
      <p:sp>
        <p:nvSpPr>
          <p:cNvPr id="413"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14"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C632BB2B-C4AB-4C58-B246-C27DBB5A828F}" type="slidenum">
              <a:rPr lang="en-US" sz="1200" b="0" strike="noStrike" spc="-1">
                <a:latin typeface="Times New Roman"/>
              </a:rPr>
              <a:t>29</a:t>
            </a:fld>
            <a:endParaRPr lang="en-US" sz="1200" b="0" strike="noStrike" spc="-1">
              <a:latin typeface="Times New Roman"/>
            </a:endParaRPr>
          </a:p>
        </p:txBody>
      </p:sp>
    </p:spTree>
    <p:extLst>
      <p:ext uri="{BB962C8B-B14F-4D97-AF65-F5344CB8AC3E}">
        <p14:creationId xmlns:p14="http://schemas.microsoft.com/office/powerpoint/2010/main" val="2383380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PlaceHolder 1"/>
          <p:cNvSpPr>
            <a:spLocks noGrp="1" noRot="1" noChangeAspect="1"/>
          </p:cNvSpPr>
          <p:nvPr>
            <p:ph type="sldImg"/>
          </p:nvPr>
        </p:nvSpPr>
        <p:spPr>
          <a:xfrm>
            <a:off x="685800" y="1143000"/>
            <a:ext cx="5486400" cy="3086100"/>
          </a:xfrm>
          <a:prstGeom prst="rect">
            <a:avLst/>
          </a:prstGeom>
        </p:spPr>
      </p:sp>
      <p:sp>
        <p:nvSpPr>
          <p:cNvPr id="416"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17"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C405D7CD-B7FC-41FF-882F-F752A1A9CAD7}" type="slidenum">
              <a:rPr lang="en-US" sz="1200" b="0" strike="noStrike" spc="-1">
                <a:latin typeface="Times New Roman"/>
              </a:rPr>
              <a:t>30</a:t>
            </a:fld>
            <a:endParaRPr lang="en-US" sz="1200" b="0" strike="noStrike" spc="-1">
              <a:latin typeface="Times New Roman"/>
            </a:endParaRPr>
          </a:p>
        </p:txBody>
      </p:sp>
    </p:spTree>
    <p:extLst>
      <p:ext uri="{BB962C8B-B14F-4D97-AF65-F5344CB8AC3E}">
        <p14:creationId xmlns:p14="http://schemas.microsoft.com/office/powerpoint/2010/main" val="2531704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PlaceHolder 1"/>
          <p:cNvSpPr>
            <a:spLocks noGrp="1" noRot="1" noChangeAspect="1"/>
          </p:cNvSpPr>
          <p:nvPr>
            <p:ph type="sldImg"/>
          </p:nvPr>
        </p:nvSpPr>
        <p:spPr>
          <a:xfrm>
            <a:off x="685800" y="1143000"/>
            <a:ext cx="5486400" cy="3086100"/>
          </a:xfrm>
          <a:prstGeom prst="rect">
            <a:avLst/>
          </a:prstGeom>
        </p:spPr>
      </p:sp>
      <p:sp>
        <p:nvSpPr>
          <p:cNvPr id="419"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2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47667C8A-3F1B-4EBB-849B-98E143F9A714}" type="slidenum">
              <a:rPr lang="en-US" sz="1200" b="0" strike="noStrike" spc="-1">
                <a:latin typeface="Times New Roman"/>
              </a:rPr>
              <a:t>32</a:t>
            </a:fld>
            <a:endParaRPr lang="en-US" sz="1200" b="0" strike="noStrike" spc="-1">
              <a:latin typeface="Times New Roman"/>
            </a:endParaRPr>
          </a:p>
        </p:txBody>
      </p:sp>
    </p:spTree>
    <p:extLst>
      <p:ext uri="{BB962C8B-B14F-4D97-AF65-F5344CB8AC3E}">
        <p14:creationId xmlns:p14="http://schemas.microsoft.com/office/powerpoint/2010/main" val="310933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PlaceHolder 1"/>
          <p:cNvSpPr>
            <a:spLocks noGrp="1" noRot="1" noChangeAspect="1"/>
          </p:cNvSpPr>
          <p:nvPr>
            <p:ph type="sldImg"/>
          </p:nvPr>
        </p:nvSpPr>
        <p:spPr>
          <a:xfrm>
            <a:off x="685800" y="1143000"/>
            <a:ext cx="5486400" cy="3086100"/>
          </a:xfrm>
          <a:prstGeom prst="rect">
            <a:avLst/>
          </a:prstGeom>
        </p:spPr>
      </p:sp>
      <p:sp>
        <p:nvSpPr>
          <p:cNvPr id="42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2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F45F632F-E17B-4F96-AF9A-C83AA15253C2}" type="slidenum">
              <a:rPr lang="en-US" sz="1200" b="0" strike="noStrike" spc="-1">
                <a:latin typeface="Times New Roman"/>
              </a:rPr>
              <a:t>33</a:t>
            </a:fld>
            <a:endParaRPr lang="en-US" sz="1200" b="0" strike="noStrike" spc="-1">
              <a:latin typeface="Times New Roman"/>
            </a:endParaRPr>
          </a:p>
        </p:txBody>
      </p:sp>
    </p:spTree>
    <p:extLst>
      <p:ext uri="{BB962C8B-B14F-4D97-AF65-F5344CB8AC3E}">
        <p14:creationId xmlns:p14="http://schemas.microsoft.com/office/powerpoint/2010/main" val="96284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PlaceHolder 1"/>
          <p:cNvSpPr>
            <a:spLocks noGrp="1" noRot="1" noChangeAspect="1"/>
          </p:cNvSpPr>
          <p:nvPr>
            <p:ph type="sldImg"/>
          </p:nvPr>
        </p:nvSpPr>
        <p:spPr>
          <a:xfrm>
            <a:off x="685800" y="1143000"/>
            <a:ext cx="5486400" cy="3086100"/>
          </a:xfrm>
          <a:prstGeom prst="rect">
            <a:avLst/>
          </a:prstGeom>
        </p:spPr>
      </p:sp>
      <p:sp>
        <p:nvSpPr>
          <p:cNvPr id="42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2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2669F43-8723-4CA1-9BA5-AB1AE8E7B695}" type="slidenum">
              <a:rPr lang="en-US" sz="1200" b="0" strike="noStrike" spc="-1">
                <a:latin typeface="Times New Roman"/>
              </a:rPr>
              <a:t>34</a:t>
            </a:fld>
            <a:endParaRPr lang="en-US" sz="1200" b="0" strike="noStrike" spc="-1">
              <a:latin typeface="Times New Roman"/>
            </a:endParaRPr>
          </a:p>
        </p:txBody>
      </p:sp>
    </p:spTree>
    <p:extLst>
      <p:ext uri="{BB962C8B-B14F-4D97-AF65-F5344CB8AC3E}">
        <p14:creationId xmlns:p14="http://schemas.microsoft.com/office/powerpoint/2010/main" val="2854833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PlaceHolder 1"/>
          <p:cNvSpPr>
            <a:spLocks noGrp="1" noRot="1" noChangeAspect="1"/>
          </p:cNvSpPr>
          <p:nvPr>
            <p:ph type="sldImg"/>
          </p:nvPr>
        </p:nvSpPr>
        <p:spPr>
          <a:xfrm>
            <a:off x="685800" y="1143000"/>
            <a:ext cx="5486400" cy="3086100"/>
          </a:xfrm>
          <a:prstGeom prst="rect">
            <a:avLst/>
          </a:prstGeom>
        </p:spPr>
      </p:sp>
      <p:sp>
        <p:nvSpPr>
          <p:cNvPr id="42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2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06FB3630-940C-4046-866D-1AE726B733F3}" type="slidenum">
              <a:rPr lang="en-US" sz="1200" b="0" strike="noStrike" spc="-1">
                <a:latin typeface="Times New Roman"/>
              </a:rPr>
              <a:t>35</a:t>
            </a:fld>
            <a:endParaRPr lang="en-US" sz="1200" b="0" strike="noStrike" spc="-1">
              <a:latin typeface="Times New Roman"/>
            </a:endParaRPr>
          </a:p>
        </p:txBody>
      </p:sp>
    </p:spTree>
    <p:extLst>
      <p:ext uri="{BB962C8B-B14F-4D97-AF65-F5344CB8AC3E}">
        <p14:creationId xmlns:p14="http://schemas.microsoft.com/office/powerpoint/2010/main" val="1188318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noRot="1" noChangeAspect="1"/>
          </p:cNvSpPr>
          <p:nvPr>
            <p:ph type="sldImg"/>
          </p:nvPr>
        </p:nvSpPr>
        <p:spPr>
          <a:xfrm>
            <a:off x="685800" y="1143000"/>
            <a:ext cx="5486400" cy="3086100"/>
          </a:xfrm>
          <a:prstGeom prst="rect">
            <a:avLst/>
          </a:prstGeom>
        </p:spPr>
      </p:sp>
      <p:sp>
        <p:nvSpPr>
          <p:cNvPr id="43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3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31253351-5573-444A-97C6-EDB2B524305B}" type="slidenum">
              <a:rPr lang="en-US" sz="1200" b="0" strike="noStrike" spc="-1">
                <a:latin typeface="Times New Roman"/>
              </a:rPr>
              <a:t>36</a:t>
            </a:fld>
            <a:endParaRPr lang="en-US" sz="1200" b="0" strike="noStrike" spc="-1">
              <a:latin typeface="Times New Roman"/>
            </a:endParaRPr>
          </a:p>
        </p:txBody>
      </p:sp>
    </p:spTree>
    <p:extLst>
      <p:ext uri="{BB962C8B-B14F-4D97-AF65-F5344CB8AC3E}">
        <p14:creationId xmlns:p14="http://schemas.microsoft.com/office/powerpoint/2010/main" val="2638968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noRot="1" noChangeAspect="1"/>
          </p:cNvSpPr>
          <p:nvPr>
            <p:ph type="sldImg"/>
          </p:nvPr>
        </p:nvSpPr>
        <p:spPr>
          <a:xfrm>
            <a:off x="685800" y="1143000"/>
            <a:ext cx="5486400" cy="3086100"/>
          </a:xfrm>
          <a:prstGeom prst="rect">
            <a:avLst/>
          </a:prstGeom>
        </p:spPr>
      </p:sp>
      <p:sp>
        <p:nvSpPr>
          <p:cNvPr id="434"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3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7852B2A-533B-4B71-A97A-44DAFC03FAC7}" type="slidenum">
              <a:rPr lang="en-US" sz="1200" b="0" strike="noStrike" spc="-1">
                <a:latin typeface="Times New Roman"/>
              </a:rPr>
              <a:t>37</a:t>
            </a:fld>
            <a:endParaRPr lang="en-US" sz="1200" b="0" strike="noStrike" spc="-1">
              <a:latin typeface="Times New Roman"/>
            </a:endParaRPr>
          </a:p>
        </p:txBody>
      </p:sp>
    </p:spTree>
    <p:extLst>
      <p:ext uri="{BB962C8B-B14F-4D97-AF65-F5344CB8AC3E}">
        <p14:creationId xmlns:p14="http://schemas.microsoft.com/office/powerpoint/2010/main" val="12942716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idx="10"/>
          </p:nvPr>
        </p:nvSpPr>
        <p:spPr/>
        <p:txBody>
          <a:bodyPr/>
          <a:lstStyle/>
          <a:p>
            <a:pPr algn="r"/>
            <a:fld id="{CE2FA79E-2D41-4EC1-93FD-0BC6306C0DD9}" type="slidenum">
              <a:rPr lang="en-US" sz="1400" b="0" strike="noStrike" spc="-1" smtClean="0">
                <a:latin typeface="Times New Roman"/>
              </a:rPr>
              <a:t>7</a:t>
            </a:fld>
            <a:endParaRPr lang="en-US" sz="1400" b="0" strike="noStrike" spc="-1">
              <a:latin typeface="Times New Roman"/>
            </a:endParaRPr>
          </a:p>
        </p:txBody>
      </p:sp>
    </p:spTree>
    <p:extLst>
      <p:ext uri="{BB962C8B-B14F-4D97-AF65-F5344CB8AC3E}">
        <p14:creationId xmlns:p14="http://schemas.microsoft.com/office/powerpoint/2010/main" val="228929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PlaceHolder 1"/>
          <p:cNvSpPr>
            <a:spLocks noGrp="1" noRot="1" noChangeAspect="1"/>
          </p:cNvSpPr>
          <p:nvPr>
            <p:ph type="sldImg"/>
          </p:nvPr>
        </p:nvSpPr>
        <p:spPr>
          <a:xfrm>
            <a:off x="685800" y="1143000"/>
            <a:ext cx="5486400" cy="3086100"/>
          </a:xfrm>
          <a:prstGeom prst="rect">
            <a:avLst/>
          </a:prstGeom>
        </p:spPr>
      </p:sp>
      <p:sp>
        <p:nvSpPr>
          <p:cNvPr id="437"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3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C04919FA-68F5-4C23-B09D-C2AB1798FE06}" type="slidenum">
              <a:rPr lang="en-US" sz="1200" b="0" strike="noStrike" spc="-1">
                <a:latin typeface="Times New Roman"/>
              </a:rPr>
              <a:t>39</a:t>
            </a:fld>
            <a:endParaRPr lang="en-US" sz="1200" b="0" strike="noStrike" spc="-1">
              <a:latin typeface="Times New Roman"/>
            </a:endParaRPr>
          </a:p>
        </p:txBody>
      </p:sp>
    </p:spTree>
    <p:extLst>
      <p:ext uri="{BB962C8B-B14F-4D97-AF65-F5344CB8AC3E}">
        <p14:creationId xmlns:p14="http://schemas.microsoft.com/office/powerpoint/2010/main" val="2180458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685800" y="1143000"/>
            <a:ext cx="5486400" cy="3086100"/>
          </a:xfrm>
          <a:prstGeom prst="rect">
            <a:avLst/>
          </a:prstGeom>
        </p:spPr>
      </p:sp>
      <p:sp>
        <p:nvSpPr>
          <p:cNvPr id="440"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4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675EB020-4391-4E25-A5E6-8DEB96B2171D}" type="slidenum">
              <a:rPr lang="en-US" sz="1200" b="0" strike="noStrike" spc="-1">
                <a:latin typeface="Times New Roman"/>
              </a:rPr>
              <a:t>40</a:t>
            </a:fld>
            <a:endParaRPr lang="en-US" sz="1200" b="0" strike="noStrike" spc="-1">
              <a:latin typeface="Times New Roman"/>
            </a:endParaRPr>
          </a:p>
        </p:txBody>
      </p:sp>
    </p:spTree>
    <p:extLst>
      <p:ext uri="{BB962C8B-B14F-4D97-AF65-F5344CB8AC3E}">
        <p14:creationId xmlns:p14="http://schemas.microsoft.com/office/powerpoint/2010/main" val="3588055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685800" y="1143000"/>
            <a:ext cx="5486400" cy="3086100"/>
          </a:xfrm>
          <a:prstGeom prst="rect">
            <a:avLst/>
          </a:prstGeom>
        </p:spPr>
      </p:sp>
      <p:sp>
        <p:nvSpPr>
          <p:cNvPr id="443"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44"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DFFF6D6B-E9A8-4AF3-9D7E-FD3D5A9049D1}" type="slidenum">
              <a:rPr lang="en-US" sz="1200" b="0" strike="noStrike" spc="-1">
                <a:latin typeface="Times New Roman"/>
              </a:rPr>
              <a:t>41</a:t>
            </a:fld>
            <a:endParaRPr lang="en-US" sz="1200" b="0" strike="noStrike" spc="-1">
              <a:latin typeface="Times New Roman"/>
            </a:endParaRPr>
          </a:p>
        </p:txBody>
      </p:sp>
    </p:spTree>
    <p:extLst>
      <p:ext uri="{BB962C8B-B14F-4D97-AF65-F5344CB8AC3E}">
        <p14:creationId xmlns:p14="http://schemas.microsoft.com/office/powerpoint/2010/main" val="942750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PlaceHolder 1"/>
          <p:cNvSpPr>
            <a:spLocks noGrp="1" noRot="1" noChangeAspect="1"/>
          </p:cNvSpPr>
          <p:nvPr>
            <p:ph type="sldImg"/>
          </p:nvPr>
        </p:nvSpPr>
        <p:spPr>
          <a:xfrm>
            <a:off x="685800" y="1143000"/>
            <a:ext cx="5486400" cy="3086100"/>
          </a:xfrm>
          <a:prstGeom prst="rect">
            <a:avLst/>
          </a:prstGeom>
        </p:spPr>
      </p:sp>
      <p:sp>
        <p:nvSpPr>
          <p:cNvPr id="446"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47"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B8E980BA-75C6-43CA-8C20-D5A27AC1E65F}" type="slidenum">
              <a:rPr lang="en-US" sz="1200" b="0" strike="noStrike" spc="-1">
                <a:latin typeface="Times New Roman"/>
              </a:rPr>
              <a:t>42</a:t>
            </a:fld>
            <a:endParaRPr lang="en-US" sz="1200" b="0" strike="noStrike" spc="-1">
              <a:latin typeface="Times New Roman"/>
            </a:endParaRPr>
          </a:p>
        </p:txBody>
      </p:sp>
    </p:spTree>
    <p:extLst>
      <p:ext uri="{BB962C8B-B14F-4D97-AF65-F5344CB8AC3E}">
        <p14:creationId xmlns:p14="http://schemas.microsoft.com/office/powerpoint/2010/main" val="3619721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PlaceHolder 1"/>
          <p:cNvSpPr>
            <a:spLocks noGrp="1" noRot="1" noChangeAspect="1"/>
          </p:cNvSpPr>
          <p:nvPr>
            <p:ph type="sldImg"/>
          </p:nvPr>
        </p:nvSpPr>
        <p:spPr>
          <a:xfrm>
            <a:off x="685800" y="1143000"/>
            <a:ext cx="5486400" cy="3086100"/>
          </a:xfrm>
          <a:prstGeom prst="rect">
            <a:avLst/>
          </a:prstGeom>
        </p:spPr>
      </p:sp>
      <p:sp>
        <p:nvSpPr>
          <p:cNvPr id="449"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5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98BC9C21-17F7-4B8C-AFDA-8EA51F87FAA7}" type="slidenum">
              <a:rPr lang="en-US" sz="1200" b="0" strike="noStrike" spc="-1">
                <a:latin typeface="Times New Roman"/>
              </a:rPr>
              <a:t>43</a:t>
            </a:fld>
            <a:endParaRPr lang="en-US" sz="1200" b="0" strike="noStrike" spc="-1">
              <a:latin typeface="Times New Roman"/>
            </a:endParaRPr>
          </a:p>
        </p:txBody>
      </p:sp>
    </p:spTree>
    <p:extLst>
      <p:ext uri="{BB962C8B-B14F-4D97-AF65-F5344CB8AC3E}">
        <p14:creationId xmlns:p14="http://schemas.microsoft.com/office/powerpoint/2010/main" val="14131923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BCB3B636-FBE8-4B21-9A1F-0F653607EA50}" type="slidenum">
              <a:rPr lang="ru-RU" smtClean="0"/>
              <a:t>55</a:t>
            </a:fld>
            <a:endParaRPr lang="ru-RU"/>
          </a:p>
        </p:txBody>
      </p:sp>
    </p:spTree>
    <p:extLst>
      <p:ext uri="{BB962C8B-B14F-4D97-AF65-F5344CB8AC3E}">
        <p14:creationId xmlns:p14="http://schemas.microsoft.com/office/powerpoint/2010/main" val="1240988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fld id="{BCB3B636-FBE8-4B21-9A1F-0F653607EA50}" type="slidenum">
              <a:rPr lang="ru-RU" smtClean="0"/>
              <a:t>56</a:t>
            </a:fld>
            <a:endParaRPr lang="ru-RU"/>
          </a:p>
        </p:txBody>
      </p:sp>
    </p:spTree>
    <p:extLst>
      <p:ext uri="{BB962C8B-B14F-4D97-AF65-F5344CB8AC3E}">
        <p14:creationId xmlns:p14="http://schemas.microsoft.com/office/powerpoint/2010/main" val="3751458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noRot="1" noChangeAspect="1"/>
          </p:cNvSpPr>
          <p:nvPr>
            <p:ph type="sldImg"/>
          </p:nvPr>
        </p:nvSpPr>
        <p:spPr>
          <a:xfrm>
            <a:off x="685800" y="1143000"/>
            <a:ext cx="5486400" cy="3086100"/>
          </a:xfrm>
          <a:prstGeom prst="rect">
            <a:avLst/>
          </a:prstGeom>
        </p:spPr>
      </p:sp>
      <p:sp>
        <p:nvSpPr>
          <p:cNvPr id="179"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18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7421FA7-81AE-4660-B4B8-D14C3500977A}" type="slidenum">
              <a:rPr lang="en-US" sz="1200" b="0" strike="noStrike" spc="-1">
                <a:latin typeface="Times New Roman"/>
              </a:rPr>
              <a:t>90</a:t>
            </a:fld>
            <a:endParaRPr lang="en-US" sz="1200" b="0" strike="noStrike" spc="-1">
              <a:latin typeface="Times New Roman"/>
            </a:endParaRPr>
          </a:p>
        </p:txBody>
      </p:sp>
    </p:spTree>
    <p:extLst>
      <p:ext uri="{BB962C8B-B14F-4D97-AF65-F5344CB8AC3E}">
        <p14:creationId xmlns:p14="http://schemas.microsoft.com/office/powerpoint/2010/main" val="4132184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noRot="1" noChangeAspect="1"/>
          </p:cNvSpPr>
          <p:nvPr>
            <p:ph type="sldImg"/>
          </p:nvPr>
        </p:nvSpPr>
        <p:spPr>
          <a:xfrm>
            <a:off x="685800" y="1143000"/>
            <a:ext cx="5486400" cy="3086100"/>
          </a:xfrm>
          <a:prstGeom prst="rect">
            <a:avLst/>
          </a:prstGeom>
        </p:spPr>
      </p:sp>
      <p:sp>
        <p:nvSpPr>
          <p:cNvPr id="18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18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9962ECDB-05C8-470D-B046-E5DEEAB4EDC5}" type="slidenum">
              <a:rPr lang="en-US" sz="1200" b="0" strike="noStrike" spc="-1">
                <a:latin typeface="Times New Roman"/>
              </a:rPr>
              <a:t>91</a:t>
            </a:fld>
            <a:endParaRPr lang="en-US" sz="1200" b="0" strike="noStrike" spc="-1">
              <a:latin typeface="Times New Roman"/>
            </a:endParaRPr>
          </a:p>
        </p:txBody>
      </p:sp>
    </p:spTree>
    <p:extLst>
      <p:ext uri="{BB962C8B-B14F-4D97-AF65-F5344CB8AC3E}">
        <p14:creationId xmlns:p14="http://schemas.microsoft.com/office/powerpoint/2010/main" val="34762860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PlaceHolder 1"/>
          <p:cNvSpPr>
            <a:spLocks noGrp="1" noRot="1" noChangeAspect="1"/>
          </p:cNvSpPr>
          <p:nvPr>
            <p:ph type="sldImg"/>
          </p:nvPr>
        </p:nvSpPr>
        <p:spPr>
          <a:xfrm>
            <a:off x="685800" y="1143000"/>
            <a:ext cx="5486400" cy="3086100"/>
          </a:xfrm>
          <a:prstGeom prst="rect">
            <a:avLst/>
          </a:prstGeom>
        </p:spPr>
      </p:sp>
      <p:sp>
        <p:nvSpPr>
          <p:cNvPr id="18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18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181C0DDE-2F6B-4381-9EB3-C02015CEA885}" type="slidenum">
              <a:rPr lang="en-US" sz="1200" b="0" strike="noStrike" spc="-1">
                <a:latin typeface="Times New Roman"/>
              </a:rPr>
              <a:t>92</a:t>
            </a:fld>
            <a:endParaRPr lang="en-US" sz="1200" b="0" strike="noStrike" spc="-1">
              <a:latin typeface="Times New Roman"/>
            </a:endParaRPr>
          </a:p>
        </p:txBody>
      </p:sp>
    </p:spTree>
    <p:extLst>
      <p:ext uri="{BB962C8B-B14F-4D97-AF65-F5344CB8AC3E}">
        <p14:creationId xmlns:p14="http://schemas.microsoft.com/office/powerpoint/2010/main" val="1959081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PlaceHolder 1"/>
          <p:cNvSpPr>
            <a:spLocks noGrp="1" noRot="1" noChangeAspect="1"/>
          </p:cNvSpPr>
          <p:nvPr>
            <p:ph type="sldImg"/>
          </p:nvPr>
        </p:nvSpPr>
        <p:spPr>
          <a:xfrm>
            <a:off x="685800" y="1143000"/>
            <a:ext cx="5486400" cy="3086100"/>
          </a:xfrm>
          <a:prstGeom prst="rect">
            <a:avLst/>
          </a:prstGeom>
        </p:spPr>
      </p:sp>
      <p:sp>
        <p:nvSpPr>
          <p:cNvPr id="386"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87"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04736740-B40B-4CC0-B692-282DD2515CC4}" type="slidenum">
              <a:rPr lang="en-US" sz="1200" b="0" strike="noStrike" spc="-1">
                <a:latin typeface="Times New Roman"/>
              </a:rPr>
              <a:t>19</a:t>
            </a:fld>
            <a:endParaRPr lang="en-US" sz="1200" b="0" strike="noStrike" spc="-1">
              <a:latin typeface="Times New Roman"/>
            </a:endParaRPr>
          </a:p>
        </p:txBody>
      </p:sp>
    </p:spTree>
    <p:extLst>
      <p:ext uri="{BB962C8B-B14F-4D97-AF65-F5344CB8AC3E}">
        <p14:creationId xmlns:p14="http://schemas.microsoft.com/office/powerpoint/2010/main" val="2670466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PlaceHolder 1"/>
          <p:cNvSpPr>
            <a:spLocks noGrp="1" noRot="1" noChangeAspect="1"/>
          </p:cNvSpPr>
          <p:nvPr>
            <p:ph type="sldImg"/>
          </p:nvPr>
        </p:nvSpPr>
        <p:spPr>
          <a:xfrm>
            <a:off x="685800" y="1143000"/>
            <a:ext cx="5486400" cy="3086100"/>
          </a:xfrm>
          <a:prstGeom prst="rect">
            <a:avLst/>
          </a:prstGeom>
        </p:spPr>
      </p:sp>
      <p:sp>
        <p:nvSpPr>
          <p:cNvPr id="47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7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B6C10CCE-A128-408C-BA1A-B68FC187AA40}" type="slidenum">
              <a:rPr lang="en-US" sz="1200" b="0" strike="noStrike" spc="-1">
                <a:latin typeface="Times New Roman"/>
              </a:rPr>
              <a:t>96</a:t>
            </a:fld>
            <a:endParaRPr lang="en-US" sz="1200" b="0" strike="noStrike" spc="-1">
              <a:latin typeface="Times New Roman"/>
            </a:endParaRPr>
          </a:p>
        </p:txBody>
      </p:sp>
    </p:spTree>
    <p:extLst>
      <p:ext uri="{BB962C8B-B14F-4D97-AF65-F5344CB8AC3E}">
        <p14:creationId xmlns:p14="http://schemas.microsoft.com/office/powerpoint/2010/main" val="25407962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PlaceHolder 1"/>
          <p:cNvSpPr>
            <a:spLocks noGrp="1" noRot="1" noChangeAspect="1"/>
          </p:cNvSpPr>
          <p:nvPr>
            <p:ph type="sldImg"/>
          </p:nvPr>
        </p:nvSpPr>
        <p:spPr>
          <a:xfrm>
            <a:off x="685800" y="1143000"/>
            <a:ext cx="5486400" cy="3086100"/>
          </a:xfrm>
          <a:prstGeom prst="rect">
            <a:avLst/>
          </a:prstGeom>
        </p:spPr>
      </p:sp>
      <p:sp>
        <p:nvSpPr>
          <p:cNvPr id="47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7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0FABE0FC-62FA-47EE-8DBC-66849437DE4F}" type="slidenum">
              <a:rPr lang="en-US" sz="1200" b="0" strike="noStrike" spc="-1">
                <a:latin typeface="Times New Roman"/>
              </a:rPr>
              <a:t>97</a:t>
            </a:fld>
            <a:endParaRPr lang="en-US" sz="1200" b="0" strike="noStrike" spc="-1">
              <a:latin typeface="Times New Roman"/>
            </a:endParaRPr>
          </a:p>
        </p:txBody>
      </p:sp>
    </p:spTree>
    <p:extLst>
      <p:ext uri="{BB962C8B-B14F-4D97-AF65-F5344CB8AC3E}">
        <p14:creationId xmlns:p14="http://schemas.microsoft.com/office/powerpoint/2010/main" val="28288749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PlaceHolder 1"/>
          <p:cNvSpPr>
            <a:spLocks noGrp="1" noRot="1" noChangeAspect="1"/>
          </p:cNvSpPr>
          <p:nvPr>
            <p:ph type="sldImg"/>
          </p:nvPr>
        </p:nvSpPr>
        <p:spPr>
          <a:xfrm>
            <a:off x="685800" y="1143000"/>
            <a:ext cx="5486400" cy="3086100"/>
          </a:xfrm>
          <a:prstGeom prst="rect">
            <a:avLst/>
          </a:prstGeom>
        </p:spPr>
      </p:sp>
      <p:sp>
        <p:nvSpPr>
          <p:cNvPr id="48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dirty="0">
              <a:latin typeface="Arial"/>
            </a:endParaRPr>
          </a:p>
        </p:txBody>
      </p:sp>
      <p:sp>
        <p:nvSpPr>
          <p:cNvPr id="48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8C9BA9A8-763C-489E-B61D-EFD7355BA399}" type="slidenum">
              <a:rPr lang="en-US" sz="1200" b="0" strike="noStrike" spc="-1">
                <a:latin typeface="Times New Roman"/>
              </a:rPr>
              <a:t>98</a:t>
            </a:fld>
            <a:endParaRPr lang="en-US" sz="1200" b="0" strike="noStrike" spc="-1">
              <a:latin typeface="Times New Roman"/>
            </a:endParaRPr>
          </a:p>
        </p:txBody>
      </p:sp>
    </p:spTree>
    <p:extLst>
      <p:ext uri="{BB962C8B-B14F-4D97-AF65-F5344CB8AC3E}">
        <p14:creationId xmlns:p14="http://schemas.microsoft.com/office/powerpoint/2010/main" val="21906578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laceHolder 1"/>
          <p:cNvSpPr>
            <a:spLocks noGrp="1" noRot="1" noChangeAspect="1"/>
          </p:cNvSpPr>
          <p:nvPr>
            <p:ph type="sldImg"/>
          </p:nvPr>
        </p:nvSpPr>
        <p:spPr>
          <a:xfrm>
            <a:off x="685800" y="1143000"/>
            <a:ext cx="5486400" cy="3086100"/>
          </a:xfrm>
          <a:prstGeom prst="rect">
            <a:avLst/>
          </a:prstGeom>
        </p:spPr>
      </p:sp>
      <p:sp>
        <p:nvSpPr>
          <p:cNvPr id="484"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8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0C2FA932-0CBE-4DB3-AD0C-1F2E469F8974}" type="slidenum">
              <a:rPr lang="en-US" sz="1200" b="0" strike="noStrike" spc="-1">
                <a:latin typeface="Times New Roman"/>
              </a:rPr>
              <a:t>99</a:t>
            </a:fld>
            <a:endParaRPr lang="en-US" sz="1200" b="0" strike="noStrike" spc="-1">
              <a:latin typeface="Times New Roman"/>
            </a:endParaRPr>
          </a:p>
        </p:txBody>
      </p:sp>
    </p:spTree>
    <p:extLst>
      <p:ext uri="{BB962C8B-B14F-4D97-AF65-F5344CB8AC3E}">
        <p14:creationId xmlns:p14="http://schemas.microsoft.com/office/powerpoint/2010/main" val="3973183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PlaceHolder 1"/>
          <p:cNvSpPr>
            <a:spLocks noGrp="1" noRot="1" noChangeAspect="1"/>
          </p:cNvSpPr>
          <p:nvPr>
            <p:ph type="sldImg"/>
          </p:nvPr>
        </p:nvSpPr>
        <p:spPr>
          <a:xfrm>
            <a:off x="685800" y="1143000"/>
            <a:ext cx="5486400" cy="3086100"/>
          </a:xfrm>
          <a:prstGeom prst="rect">
            <a:avLst/>
          </a:prstGeom>
        </p:spPr>
      </p:sp>
      <p:sp>
        <p:nvSpPr>
          <p:cNvPr id="487"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8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2C5AFF4C-F09F-4664-BEBE-A3497A675F18}" type="slidenum">
              <a:rPr lang="en-US" sz="1200" b="0" strike="noStrike" spc="-1">
                <a:latin typeface="Times New Roman"/>
              </a:rPr>
              <a:t>101</a:t>
            </a:fld>
            <a:endParaRPr lang="en-US" sz="1200" b="0" strike="noStrike" spc="-1">
              <a:latin typeface="Times New Roman"/>
            </a:endParaRPr>
          </a:p>
        </p:txBody>
      </p:sp>
    </p:spTree>
    <p:extLst>
      <p:ext uri="{BB962C8B-B14F-4D97-AF65-F5344CB8AC3E}">
        <p14:creationId xmlns:p14="http://schemas.microsoft.com/office/powerpoint/2010/main" val="393928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 name="PlaceHolder 1"/>
          <p:cNvSpPr>
            <a:spLocks noGrp="1" noRot="1" noChangeAspect="1"/>
          </p:cNvSpPr>
          <p:nvPr>
            <p:ph type="sldImg"/>
          </p:nvPr>
        </p:nvSpPr>
        <p:spPr>
          <a:xfrm>
            <a:off x="685800" y="1143000"/>
            <a:ext cx="5486400" cy="3086100"/>
          </a:xfrm>
          <a:prstGeom prst="rect">
            <a:avLst/>
          </a:prstGeom>
        </p:spPr>
      </p:sp>
      <p:sp>
        <p:nvSpPr>
          <p:cNvPr id="490"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9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6AFB977-0BE1-47EB-95CF-8FE04A277D56}" type="slidenum">
              <a:rPr lang="en-US" sz="1200" b="0" strike="noStrike" spc="-1">
                <a:latin typeface="Times New Roman"/>
              </a:rPr>
              <a:t>102</a:t>
            </a:fld>
            <a:endParaRPr lang="en-US" sz="1200" b="0" strike="noStrike" spc="-1">
              <a:latin typeface="Times New Roman"/>
            </a:endParaRPr>
          </a:p>
        </p:txBody>
      </p:sp>
    </p:spTree>
    <p:extLst>
      <p:ext uri="{BB962C8B-B14F-4D97-AF65-F5344CB8AC3E}">
        <p14:creationId xmlns:p14="http://schemas.microsoft.com/office/powerpoint/2010/main" val="996768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 name="PlaceHolder 1"/>
          <p:cNvSpPr>
            <a:spLocks noGrp="1" noRot="1" noChangeAspect="1"/>
          </p:cNvSpPr>
          <p:nvPr>
            <p:ph type="sldImg"/>
          </p:nvPr>
        </p:nvSpPr>
        <p:spPr>
          <a:xfrm>
            <a:off x="685800" y="1143000"/>
            <a:ext cx="5486400" cy="3086100"/>
          </a:xfrm>
          <a:prstGeom prst="rect">
            <a:avLst/>
          </a:prstGeom>
        </p:spPr>
      </p:sp>
      <p:sp>
        <p:nvSpPr>
          <p:cNvPr id="493"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94"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414EBBB1-4588-4AA7-8AD7-D02518CA4102}" type="slidenum">
              <a:rPr lang="en-US" sz="1200" b="0" strike="noStrike" spc="-1">
                <a:latin typeface="Times New Roman"/>
              </a:rPr>
              <a:t>103</a:t>
            </a:fld>
            <a:endParaRPr lang="en-US" sz="1200" b="0" strike="noStrike" spc="-1">
              <a:latin typeface="Times New Roman"/>
            </a:endParaRPr>
          </a:p>
        </p:txBody>
      </p:sp>
    </p:spTree>
    <p:extLst>
      <p:ext uri="{BB962C8B-B14F-4D97-AF65-F5344CB8AC3E}">
        <p14:creationId xmlns:p14="http://schemas.microsoft.com/office/powerpoint/2010/main" val="33903175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PlaceHolder 1"/>
          <p:cNvSpPr>
            <a:spLocks noGrp="1" noRot="1" noChangeAspect="1"/>
          </p:cNvSpPr>
          <p:nvPr>
            <p:ph type="sldImg"/>
          </p:nvPr>
        </p:nvSpPr>
        <p:spPr>
          <a:xfrm>
            <a:off x="685800" y="1143000"/>
            <a:ext cx="5486400" cy="3086100"/>
          </a:xfrm>
          <a:prstGeom prst="rect">
            <a:avLst/>
          </a:prstGeom>
        </p:spPr>
      </p:sp>
      <p:sp>
        <p:nvSpPr>
          <p:cNvPr id="496"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97"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6A55E68D-CF90-4690-829F-2DFFE44A99CA}" type="slidenum">
              <a:rPr lang="en-US" sz="1200" b="0" strike="noStrike" spc="-1">
                <a:latin typeface="Times New Roman"/>
              </a:rPr>
              <a:t>104</a:t>
            </a:fld>
            <a:endParaRPr lang="en-US" sz="1200" b="0" strike="noStrike" spc="-1">
              <a:latin typeface="Times New Roman"/>
            </a:endParaRPr>
          </a:p>
        </p:txBody>
      </p:sp>
    </p:spTree>
    <p:extLst>
      <p:ext uri="{BB962C8B-B14F-4D97-AF65-F5344CB8AC3E}">
        <p14:creationId xmlns:p14="http://schemas.microsoft.com/office/powerpoint/2010/main" val="33384971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PlaceHolder 1"/>
          <p:cNvSpPr>
            <a:spLocks noGrp="1" noRot="1" noChangeAspect="1"/>
          </p:cNvSpPr>
          <p:nvPr>
            <p:ph type="sldImg"/>
          </p:nvPr>
        </p:nvSpPr>
        <p:spPr>
          <a:xfrm>
            <a:off x="685800" y="1143000"/>
            <a:ext cx="5486400" cy="3086100"/>
          </a:xfrm>
          <a:prstGeom prst="rect">
            <a:avLst/>
          </a:prstGeom>
        </p:spPr>
      </p:sp>
      <p:sp>
        <p:nvSpPr>
          <p:cNvPr id="499"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0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6AD59EFB-4A44-4C0A-825F-6651BAF21984}" type="slidenum">
              <a:rPr lang="en-US" sz="1200" b="0" strike="noStrike" spc="-1">
                <a:latin typeface="Times New Roman"/>
              </a:rPr>
              <a:t>105</a:t>
            </a:fld>
            <a:endParaRPr lang="en-US" sz="1200" b="0" strike="noStrike" spc="-1">
              <a:latin typeface="Times New Roman"/>
            </a:endParaRPr>
          </a:p>
        </p:txBody>
      </p:sp>
    </p:spTree>
    <p:extLst>
      <p:ext uri="{BB962C8B-B14F-4D97-AF65-F5344CB8AC3E}">
        <p14:creationId xmlns:p14="http://schemas.microsoft.com/office/powerpoint/2010/main" val="7312600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PlaceHolder 1"/>
          <p:cNvSpPr>
            <a:spLocks noGrp="1" noRot="1" noChangeAspect="1"/>
          </p:cNvSpPr>
          <p:nvPr>
            <p:ph type="sldImg"/>
          </p:nvPr>
        </p:nvSpPr>
        <p:spPr>
          <a:xfrm>
            <a:off x="685800" y="1143000"/>
            <a:ext cx="5486400" cy="3086100"/>
          </a:xfrm>
          <a:prstGeom prst="rect">
            <a:avLst/>
          </a:prstGeom>
        </p:spPr>
      </p:sp>
      <p:sp>
        <p:nvSpPr>
          <p:cNvPr id="50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0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BDC3EAD1-DB2C-4F5C-B86B-FF215D7605E8}" type="slidenum">
              <a:rPr lang="en-US" sz="1200" b="0" strike="noStrike" spc="-1">
                <a:latin typeface="Times New Roman"/>
              </a:rPr>
              <a:t>106</a:t>
            </a:fld>
            <a:endParaRPr lang="en-US" sz="1200" b="0" strike="noStrike" spc="-1">
              <a:latin typeface="Times New Roman"/>
            </a:endParaRPr>
          </a:p>
        </p:txBody>
      </p:sp>
    </p:spTree>
    <p:extLst>
      <p:ext uri="{BB962C8B-B14F-4D97-AF65-F5344CB8AC3E}">
        <p14:creationId xmlns:p14="http://schemas.microsoft.com/office/powerpoint/2010/main" val="247418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PlaceHolder 1"/>
          <p:cNvSpPr>
            <a:spLocks noGrp="1" noRot="1" noChangeAspect="1"/>
          </p:cNvSpPr>
          <p:nvPr>
            <p:ph type="sldImg"/>
          </p:nvPr>
        </p:nvSpPr>
        <p:spPr>
          <a:xfrm>
            <a:off x="685800" y="1143000"/>
            <a:ext cx="5486400" cy="3086100"/>
          </a:xfrm>
          <a:prstGeom prst="rect">
            <a:avLst/>
          </a:prstGeom>
        </p:spPr>
      </p:sp>
      <p:sp>
        <p:nvSpPr>
          <p:cNvPr id="389"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90"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F9A61AE7-90C1-4B36-8CBC-E63F9EE84DEB}" type="slidenum">
              <a:rPr lang="en-US" sz="1200" b="0" strike="noStrike" spc="-1">
                <a:latin typeface="Times New Roman"/>
              </a:rPr>
              <a:t>20</a:t>
            </a:fld>
            <a:endParaRPr lang="en-US" sz="1200" b="0" strike="noStrike" spc="-1">
              <a:latin typeface="Times New Roman"/>
            </a:endParaRPr>
          </a:p>
        </p:txBody>
      </p:sp>
    </p:spTree>
    <p:extLst>
      <p:ext uri="{BB962C8B-B14F-4D97-AF65-F5344CB8AC3E}">
        <p14:creationId xmlns:p14="http://schemas.microsoft.com/office/powerpoint/2010/main" val="4851199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PlaceHolder 1"/>
          <p:cNvSpPr>
            <a:spLocks noGrp="1" noRot="1" noChangeAspect="1"/>
          </p:cNvSpPr>
          <p:nvPr>
            <p:ph type="sldImg"/>
          </p:nvPr>
        </p:nvSpPr>
        <p:spPr>
          <a:xfrm>
            <a:off x="685800" y="1143000"/>
            <a:ext cx="5486400" cy="3086100"/>
          </a:xfrm>
          <a:prstGeom prst="rect">
            <a:avLst/>
          </a:prstGeom>
        </p:spPr>
      </p:sp>
      <p:sp>
        <p:nvSpPr>
          <p:cNvPr id="50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0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F458B1EE-45D3-40A8-B720-9792535AF3CE}" type="slidenum">
              <a:rPr lang="en-US" sz="1200" b="0" strike="noStrike" spc="-1">
                <a:latin typeface="Times New Roman"/>
              </a:rPr>
              <a:t>107</a:t>
            </a:fld>
            <a:endParaRPr lang="en-US" sz="1200" b="0" strike="noStrike" spc="-1">
              <a:latin typeface="Times New Roman"/>
            </a:endParaRPr>
          </a:p>
        </p:txBody>
      </p:sp>
    </p:spTree>
    <p:extLst>
      <p:ext uri="{BB962C8B-B14F-4D97-AF65-F5344CB8AC3E}">
        <p14:creationId xmlns:p14="http://schemas.microsoft.com/office/powerpoint/2010/main" val="33509931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PlaceHolder 1"/>
          <p:cNvSpPr>
            <a:spLocks noGrp="1" noRot="1" noChangeAspect="1"/>
          </p:cNvSpPr>
          <p:nvPr>
            <p:ph type="sldImg"/>
          </p:nvPr>
        </p:nvSpPr>
        <p:spPr>
          <a:xfrm>
            <a:off x="685800" y="1143000"/>
            <a:ext cx="5486400" cy="3086100"/>
          </a:xfrm>
          <a:prstGeom prst="rect">
            <a:avLst/>
          </a:prstGeom>
        </p:spPr>
      </p:sp>
      <p:sp>
        <p:nvSpPr>
          <p:cNvPr id="50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0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92D967D-E668-4C0F-A538-407847F159AA}" type="slidenum">
              <a:rPr lang="en-US" sz="1200" b="0" strike="noStrike" spc="-1">
                <a:latin typeface="Times New Roman"/>
              </a:rPr>
              <a:t>108</a:t>
            </a:fld>
            <a:endParaRPr lang="en-US" sz="1200" b="0" strike="noStrike" spc="-1">
              <a:latin typeface="Times New Roman"/>
            </a:endParaRPr>
          </a:p>
        </p:txBody>
      </p:sp>
    </p:spTree>
    <p:extLst>
      <p:ext uri="{BB962C8B-B14F-4D97-AF65-F5344CB8AC3E}">
        <p14:creationId xmlns:p14="http://schemas.microsoft.com/office/powerpoint/2010/main" val="3876033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PlaceHolder 1"/>
          <p:cNvSpPr>
            <a:spLocks noGrp="1" noRot="1" noChangeAspect="1"/>
          </p:cNvSpPr>
          <p:nvPr>
            <p:ph type="sldImg"/>
          </p:nvPr>
        </p:nvSpPr>
        <p:spPr>
          <a:xfrm>
            <a:off x="685800" y="1143000"/>
            <a:ext cx="5486400" cy="3086100"/>
          </a:xfrm>
          <a:prstGeom prst="rect">
            <a:avLst/>
          </a:prstGeom>
        </p:spPr>
      </p:sp>
      <p:sp>
        <p:nvSpPr>
          <p:cNvPr id="51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1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9DAFBF2-59DC-4ABE-9A9F-FCAF1824503E}" type="slidenum">
              <a:rPr lang="en-US" sz="1200" b="0" strike="noStrike" spc="-1">
                <a:latin typeface="Times New Roman"/>
              </a:rPr>
              <a:t>109</a:t>
            </a:fld>
            <a:endParaRPr lang="en-US" sz="1200" b="0" strike="noStrike" spc="-1">
              <a:latin typeface="Times New Roman"/>
            </a:endParaRPr>
          </a:p>
        </p:txBody>
      </p:sp>
    </p:spTree>
    <p:extLst>
      <p:ext uri="{BB962C8B-B14F-4D97-AF65-F5344CB8AC3E}">
        <p14:creationId xmlns:p14="http://schemas.microsoft.com/office/powerpoint/2010/main" val="2750593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1"/>
          <p:cNvSpPr>
            <a:spLocks noGrp="1" noRot="1" noChangeAspect="1"/>
          </p:cNvSpPr>
          <p:nvPr>
            <p:ph type="sldImg"/>
          </p:nvPr>
        </p:nvSpPr>
        <p:spPr>
          <a:xfrm>
            <a:off x="685800" y="1143000"/>
            <a:ext cx="5486400" cy="3086100"/>
          </a:xfrm>
          <a:prstGeom prst="rect">
            <a:avLst/>
          </a:prstGeom>
        </p:spPr>
      </p:sp>
      <p:sp>
        <p:nvSpPr>
          <p:cNvPr id="53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3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A5E583B-F4D6-43DF-94F8-DC7692F1CCD3}" type="slidenum">
              <a:rPr lang="en-US" sz="1200" b="0" strike="noStrike" spc="-1">
                <a:latin typeface="Times New Roman"/>
              </a:rPr>
              <a:t>111</a:t>
            </a:fld>
            <a:endParaRPr lang="en-US" sz="1200" b="0" strike="noStrike" spc="-1">
              <a:latin typeface="Times New Roman"/>
            </a:endParaRPr>
          </a:p>
        </p:txBody>
      </p:sp>
    </p:spTree>
    <p:extLst>
      <p:ext uri="{BB962C8B-B14F-4D97-AF65-F5344CB8AC3E}">
        <p14:creationId xmlns:p14="http://schemas.microsoft.com/office/powerpoint/2010/main" val="41239827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PlaceHolder 1"/>
          <p:cNvSpPr>
            <a:spLocks noGrp="1" noRot="1" noChangeAspect="1"/>
          </p:cNvSpPr>
          <p:nvPr>
            <p:ph type="sldImg"/>
          </p:nvPr>
        </p:nvSpPr>
        <p:spPr>
          <a:xfrm>
            <a:off x="685800" y="1143000"/>
            <a:ext cx="5486400" cy="3086100"/>
          </a:xfrm>
          <a:prstGeom prst="rect">
            <a:avLst/>
          </a:prstGeom>
        </p:spPr>
      </p:sp>
      <p:sp>
        <p:nvSpPr>
          <p:cNvPr id="53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3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CE9DA855-9265-4120-8FD6-EAAA095DE16C}" type="slidenum">
              <a:rPr lang="en-US" sz="1200" b="0" strike="noStrike" spc="-1">
                <a:latin typeface="Times New Roman"/>
              </a:rPr>
              <a:t>112</a:t>
            </a:fld>
            <a:endParaRPr lang="en-US" sz="1200" b="0" strike="noStrike" spc="-1">
              <a:latin typeface="Times New Roman"/>
            </a:endParaRPr>
          </a:p>
        </p:txBody>
      </p:sp>
    </p:spTree>
    <p:extLst>
      <p:ext uri="{BB962C8B-B14F-4D97-AF65-F5344CB8AC3E}">
        <p14:creationId xmlns:p14="http://schemas.microsoft.com/office/powerpoint/2010/main" val="29576863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PlaceHolder 1"/>
          <p:cNvSpPr>
            <a:spLocks noGrp="1" noRot="1" noChangeAspect="1"/>
          </p:cNvSpPr>
          <p:nvPr>
            <p:ph type="sldImg"/>
          </p:nvPr>
        </p:nvSpPr>
        <p:spPr>
          <a:xfrm>
            <a:off x="685800" y="1143000"/>
            <a:ext cx="5486400" cy="3086100"/>
          </a:xfrm>
          <a:prstGeom prst="rect">
            <a:avLst/>
          </a:prstGeom>
        </p:spPr>
      </p:sp>
      <p:sp>
        <p:nvSpPr>
          <p:cNvPr id="54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4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9378E3A9-F077-43E8-A532-E2645EF3DCEB}" type="slidenum">
              <a:rPr lang="en-US" sz="1200" b="0" strike="noStrike" spc="-1">
                <a:latin typeface="Times New Roman"/>
              </a:rPr>
              <a:t>113</a:t>
            </a:fld>
            <a:endParaRPr lang="en-US" sz="1200" b="0" strike="noStrike" spc="-1">
              <a:latin typeface="Times New Roman"/>
            </a:endParaRPr>
          </a:p>
        </p:txBody>
      </p:sp>
    </p:spTree>
    <p:extLst>
      <p:ext uri="{BB962C8B-B14F-4D97-AF65-F5344CB8AC3E}">
        <p14:creationId xmlns:p14="http://schemas.microsoft.com/office/powerpoint/2010/main" val="31217115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PlaceHolder 1"/>
          <p:cNvSpPr>
            <a:spLocks noGrp="1" noRot="1" noChangeAspect="1"/>
          </p:cNvSpPr>
          <p:nvPr>
            <p:ph type="sldImg"/>
          </p:nvPr>
        </p:nvSpPr>
        <p:spPr>
          <a:xfrm>
            <a:off x="685800" y="1143000"/>
            <a:ext cx="5486400" cy="3086100"/>
          </a:xfrm>
          <a:prstGeom prst="rect">
            <a:avLst/>
          </a:prstGeom>
        </p:spPr>
      </p:sp>
      <p:sp>
        <p:nvSpPr>
          <p:cNvPr id="544"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4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5FD2977-49E6-443B-BDAE-32DEEF731B49}" type="slidenum">
              <a:rPr lang="en-US" sz="1200" b="0" strike="noStrike" spc="-1">
                <a:latin typeface="Times New Roman"/>
              </a:rPr>
              <a:t>114</a:t>
            </a:fld>
            <a:endParaRPr lang="en-US" sz="1200" b="0" strike="noStrike" spc="-1">
              <a:latin typeface="Times New Roman"/>
            </a:endParaRPr>
          </a:p>
        </p:txBody>
      </p:sp>
    </p:spTree>
    <p:extLst>
      <p:ext uri="{BB962C8B-B14F-4D97-AF65-F5344CB8AC3E}">
        <p14:creationId xmlns:p14="http://schemas.microsoft.com/office/powerpoint/2010/main" val="40061783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PlaceHolder 1"/>
          <p:cNvSpPr>
            <a:spLocks noGrp="1" noRot="1" noChangeAspect="1"/>
          </p:cNvSpPr>
          <p:nvPr>
            <p:ph type="sldImg"/>
          </p:nvPr>
        </p:nvSpPr>
        <p:spPr>
          <a:xfrm>
            <a:off x="685800" y="1143000"/>
            <a:ext cx="5486400" cy="3086100"/>
          </a:xfrm>
          <a:prstGeom prst="rect">
            <a:avLst/>
          </a:prstGeom>
        </p:spPr>
      </p:sp>
      <p:sp>
        <p:nvSpPr>
          <p:cNvPr id="547"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4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03BE755-6C79-4F3D-B3E5-B74754859B19}" type="slidenum">
              <a:rPr lang="en-US" sz="1200" b="0" strike="noStrike" spc="-1">
                <a:latin typeface="Times New Roman"/>
              </a:rPr>
              <a:t>115</a:t>
            </a:fld>
            <a:endParaRPr lang="en-US" sz="1200" b="0" strike="noStrike" spc="-1">
              <a:latin typeface="Times New Roman"/>
            </a:endParaRPr>
          </a:p>
        </p:txBody>
      </p:sp>
    </p:spTree>
    <p:extLst>
      <p:ext uri="{BB962C8B-B14F-4D97-AF65-F5344CB8AC3E}">
        <p14:creationId xmlns:p14="http://schemas.microsoft.com/office/powerpoint/2010/main" val="4572176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PlaceHolder 1"/>
          <p:cNvSpPr>
            <a:spLocks noGrp="1" noRot="1" noChangeAspect="1"/>
          </p:cNvSpPr>
          <p:nvPr>
            <p:ph type="sldImg"/>
          </p:nvPr>
        </p:nvSpPr>
        <p:spPr>
          <a:xfrm>
            <a:off x="685800" y="1143000"/>
            <a:ext cx="5486400" cy="3086100"/>
          </a:xfrm>
          <a:prstGeom prst="rect">
            <a:avLst/>
          </a:prstGeom>
        </p:spPr>
      </p:sp>
      <p:sp>
        <p:nvSpPr>
          <p:cNvPr id="550"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5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5D0A9E5-3EF9-446C-BEA1-294BB2108179}" type="slidenum">
              <a:rPr lang="en-US" sz="1200" b="0" strike="noStrike" spc="-1">
                <a:latin typeface="Times New Roman"/>
              </a:rPr>
              <a:t>116</a:t>
            </a:fld>
            <a:endParaRPr lang="en-US" sz="1200" b="0" strike="noStrike" spc="-1">
              <a:latin typeface="Times New Roman"/>
            </a:endParaRPr>
          </a:p>
        </p:txBody>
      </p:sp>
    </p:spTree>
    <p:extLst>
      <p:ext uri="{BB962C8B-B14F-4D97-AF65-F5344CB8AC3E}">
        <p14:creationId xmlns:p14="http://schemas.microsoft.com/office/powerpoint/2010/main" val="37669305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PlaceHolder 1"/>
          <p:cNvSpPr>
            <a:spLocks noGrp="1" noRot="1" noChangeAspect="1"/>
          </p:cNvSpPr>
          <p:nvPr>
            <p:ph type="sldImg"/>
          </p:nvPr>
        </p:nvSpPr>
        <p:spPr>
          <a:xfrm>
            <a:off x="685800" y="1143000"/>
            <a:ext cx="5486400" cy="3086100"/>
          </a:xfrm>
          <a:prstGeom prst="rect">
            <a:avLst/>
          </a:prstGeom>
        </p:spPr>
      </p:sp>
      <p:sp>
        <p:nvSpPr>
          <p:cNvPr id="553"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54"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0F1FCDC-495F-4408-AB3E-D9AD3E476663}" type="slidenum">
              <a:rPr lang="en-US" sz="1200" b="0" strike="noStrike" spc="-1">
                <a:latin typeface="Times New Roman"/>
              </a:rPr>
              <a:t>117</a:t>
            </a:fld>
            <a:endParaRPr lang="en-US" sz="1200" b="0" strike="noStrike" spc="-1">
              <a:latin typeface="Times New Roman"/>
            </a:endParaRPr>
          </a:p>
        </p:txBody>
      </p:sp>
    </p:spTree>
    <p:extLst>
      <p:ext uri="{BB962C8B-B14F-4D97-AF65-F5344CB8AC3E}">
        <p14:creationId xmlns:p14="http://schemas.microsoft.com/office/powerpoint/2010/main" val="1010482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PlaceHolder 1"/>
          <p:cNvSpPr>
            <a:spLocks noGrp="1" noRot="1" noChangeAspect="1"/>
          </p:cNvSpPr>
          <p:nvPr>
            <p:ph type="sldImg"/>
          </p:nvPr>
        </p:nvSpPr>
        <p:spPr>
          <a:xfrm>
            <a:off x="685800" y="1143000"/>
            <a:ext cx="5486400" cy="3086100"/>
          </a:xfrm>
          <a:prstGeom prst="rect">
            <a:avLst/>
          </a:prstGeom>
        </p:spPr>
      </p:sp>
      <p:sp>
        <p:nvSpPr>
          <p:cNvPr id="39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9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03037F50-9D4C-4E3F-A812-FDE582B1FF1E}" type="slidenum">
              <a:rPr lang="en-US" sz="1200" b="0" strike="noStrike" spc="-1">
                <a:latin typeface="Times New Roman"/>
              </a:rPr>
              <a:t>21</a:t>
            </a:fld>
            <a:endParaRPr lang="en-US" sz="1200" b="0" strike="noStrike" spc="-1">
              <a:latin typeface="Times New Roman"/>
            </a:endParaRPr>
          </a:p>
        </p:txBody>
      </p:sp>
    </p:spTree>
    <p:extLst>
      <p:ext uri="{BB962C8B-B14F-4D97-AF65-F5344CB8AC3E}">
        <p14:creationId xmlns:p14="http://schemas.microsoft.com/office/powerpoint/2010/main" val="8504970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PlaceHolder 1"/>
          <p:cNvSpPr>
            <a:spLocks noGrp="1" noRot="1" noChangeAspect="1"/>
          </p:cNvSpPr>
          <p:nvPr>
            <p:ph type="sldImg"/>
          </p:nvPr>
        </p:nvSpPr>
        <p:spPr>
          <a:xfrm>
            <a:off x="685800" y="1143000"/>
            <a:ext cx="5486400" cy="3086100"/>
          </a:xfrm>
          <a:prstGeom prst="rect">
            <a:avLst/>
          </a:prstGeom>
        </p:spPr>
      </p:sp>
      <p:sp>
        <p:nvSpPr>
          <p:cNvPr id="562"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63"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849F39D7-1FE6-4C6A-8710-BEF8B449D170}" type="slidenum">
              <a:rPr lang="en-US" sz="1200" b="0" strike="noStrike" spc="-1">
                <a:latin typeface="Times New Roman"/>
              </a:rPr>
              <a:t>120</a:t>
            </a:fld>
            <a:endParaRPr lang="en-US" sz="1200" b="0" strike="noStrike" spc="-1">
              <a:latin typeface="Times New Roman"/>
            </a:endParaRPr>
          </a:p>
        </p:txBody>
      </p:sp>
    </p:spTree>
    <p:extLst>
      <p:ext uri="{BB962C8B-B14F-4D97-AF65-F5344CB8AC3E}">
        <p14:creationId xmlns:p14="http://schemas.microsoft.com/office/powerpoint/2010/main" val="30232586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PlaceHolder 1"/>
          <p:cNvSpPr>
            <a:spLocks noGrp="1" noRot="1" noChangeAspect="1"/>
          </p:cNvSpPr>
          <p:nvPr>
            <p:ph type="sldImg"/>
          </p:nvPr>
        </p:nvSpPr>
        <p:spPr>
          <a:xfrm>
            <a:off x="685800" y="1143000"/>
            <a:ext cx="5486400" cy="3086100"/>
          </a:xfrm>
          <a:prstGeom prst="rect">
            <a:avLst/>
          </a:prstGeom>
        </p:spPr>
      </p:sp>
      <p:sp>
        <p:nvSpPr>
          <p:cNvPr id="56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6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BFF5C36-CE3F-478C-B882-3A954DF9C980}" type="slidenum">
              <a:rPr lang="en-US" sz="1200" b="0" strike="noStrike" spc="-1">
                <a:latin typeface="Times New Roman"/>
              </a:rPr>
              <a:t>121</a:t>
            </a:fld>
            <a:endParaRPr lang="en-US" sz="1200" b="0" strike="noStrike" spc="-1">
              <a:latin typeface="Times New Roman"/>
            </a:endParaRPr>
          </a:p>
        </p:txBody>
      </p:sp>
    </p:spTree>
    <p:extLst>
      <p:ext uri="{BB962C8B-B14F-4D97-AF65-F5344CB8AC3E}">
        <p14:creationId xmlns:p14="http://schemas.microsoft.com/office/powerpoint/2010/main" val="39871435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noRot="1" noChangeAspect="1"/>
          </p:cNvSpPr>
          <p:nvPr>
            <p:ph type="sldImg"/>
          </p:nvPr>
        </p:nvSpPr>
        <p:spPr>
          <a:xfrm>
            <a:off x="685800" y="1143000"/>
            <a:ext cx="5486400" cy="3086100"/>
          </a:xfrm>
          <a:prstGeom prst="rect">
            <a:avLst/>
          </a:prstGeom>
        </p:spPr>
      </p:sp>
      <p:sp>
        <p:nvSpPr>
          <p:cNvPr id="56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6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B1E80C12-59F5-4B7D-A7CD-10C81669E86C}" type="slidenum">
              <a:rPr lang="en-US" sz="1200" b="0" strike="noStrike" spc="-1">
                <a:latin typeface="Times New Roman"/>
              </a:rPr>
              <a:t>122</a:t>
            </a:fld>
            <a:endParaRPr lang="en-US" sz="1200" b="0" strike="noStrike" spc="-1">
              <a:latin typeface="Times New Roman"/>
            </a:endParaRPr>
          </a:p>
        </p:txBody>
      </p:sp>
    </p:spTree>
    <p:extLst>
      <p:ext uri="{BB962C8B-B14F-4D97-AF65-F5344CB8AC3E}">
        <p14:creationId xmlns:p14="http://schemas.microsoft.com/office/powerpoint/2010/main" val="8019055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PlaceHolder 1"/>
          <p:cNvSpPr>
            <a:spLocks noGrp="1" noRot="1" noChangeAspect="1"/>
          </p:cNvSpPr>
          <p:nvPr>
            <p:ph type="sldImg"/>
          </p:nvPr>
        </p:nvSpPr>
        <p:spPr>
          <a:xfrm>
            <a:off x="685800" y="1143000"/>
            <a:ext cx="5486400" cy="3086100"/>
          </a:xfrm>
          <a:prstGeom prst="rect">
            <a:avLst/>
          </a:prstGeom>
        </p:spPr>
      </p:sp>
      <p:sp>
        <p:nvSpPr>
          <p:cNvPr id="57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7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F5B4A95E-ACA9-4248-89F9-99EC83A31044}" type="slidenum">
              <a:rPr lang="en-US" sz="1200" b="0" strike="noStrike" spc="-1">
                <a:latin typeface="Times New Roman"/>
              </a:rPr>
              <a:t>123</a:t>
            </a:fld>
            <a:endParaRPr lang="en-US" sz="1200" b="0" strike="noStrike" spc="-1">
              <a:latin typeface="Times New Roman"/>
            </a:endParaRPr>
          </a:p>
        </p:txBody>
      </p:sp>
    </p:spTree>
    <p:extLst>
      <p:ext uri="{BB962C8B-B14F-4D97-AF65-F5344CB8AC3E}">
        <p14:creationId xmlns:p14="http://schemas.microsoft.com/office/powerpoint/2010/main" val="10084715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PlaceHolder 1"/>
          <p:cNvSpPr>
            <a:spLocks noGrp="1" noRot="1" noChangeAspect="1"/>
          </p:cNvSpPr>
          <p:nvPr>
            <p:ph type="sldImg"/>
          </p:nvPr>
        </p:nvSpPr>
        <p:spPr>
          <a:xfrm>
            <a:off x="685800" y="1143000"/>
            <a:ext cx="5486400" cy="3086100"/>
          </a:xfrm>
          <a:prstGeom prst="rect">
            <a:avLst/>
          </a:prstGeom>
        </p:spPr>
      </p:sp>
      <p:sp>
        <p:nvSpPr>
          <p:cNvPr id="574"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7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7B2C6489-FC4C-4788-97C8-F7A68B7A8C68}" type="slidenum">
              <a:rPr lang="en-US" sz="1200" b="0" strike="noStrike" spc="-1">
                <a:latin typeface="Times New Roman"/>
              </a:rPr>
              <a:t>124</a:t>
            </a:fld>
            <a:endParaRPr lang="en-US" sz="1200" b="0" strike="noStrike" spc="-1">
              <a:latin typeface="Times New Roman"/>
            </a:endParaRPr>
          </a:p>
        </p:txBody>
      </p:sp>
    </p:spTree>
    <p:extLst>
      <p:ext uri="{BB962C8B-B14F-4D97-AF65-F5344CB8AC3E}">
        <p14:creationId xmlns:p14="http://schemas.microsoft.com/office/powerpoint/2010/main" val="32776026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PlaceHolder 1"/>
          <p:cNvSpPr>
            <a:spLocks noGrp="1" noRot="1" noChangeAspect="1"/>
          </p:cNvSpPr>
          <p:nvPr>
            <p:ph type="sldImg"/>
          </p:nvPr>
        </p:nvSpPr>
        <p:spPr>
          <a:xfrm>
            <a:off x="685800" y="1143000"/>
            <a:ext cx="5486400" cy="3086100"/>
          </a:xfrm>
          <a:prstGeom prst="rect">
            <a:avLst/>
          </a:prstGeom>
        </p:spPr>
      </p:sp>
      <p:sp>
        <p:nvSpPr>
          <p:cNvPr id="577"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78"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EE05D0E-5027-400A-B5A6-F69E4F713FED}" type="slidenum">
              <a:rPr lang="en-US" sz="1200" b="0" strike="noStrike" spc="-1">
                <a:latin typeface="Times New Roman"/>
              </a:rPr>
              <a:t>125</a:t>
            </a:fld>
            <a:endParaRPr lang="en-US" sz="1200" b="0" strike="noStrike" spc="-1">
              <a:latin typeface="Times New Roman"/>
            </a:endParaRPr>
          </a:p>
        </p:txBody>
      </p:sp>
    </p:spTree>
    <p:extLst>
      <p:ext uri="{BB962C8B-B14F-4D97-AF65-F5344CB8AC3E}">
        <p14:creationId xmlns:p14="http://schemas.microsoft.com/office/powerpoint/2010/main" val="201260898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PlaceHolder 1"/>
          <p:cNvSpPr>
            <a:spLocks noGrp="1" noRot="1" noChangeAspect="1"/>
          </p:cNvSpPr>
          <p:nvPr>
            <p:ph type="sldImg"/>
          </p:nvPr>
        </p:nvSpPr>
        <p:spPr>
          <a:xfrm>
            <a:off x="685800" y="1143000"/>
            <a:ext cx="5486400" cy="3086100"/>
          </a:xfrm>
          <a:prstGeom prst="rect">
            <a:avLst/>
          </a:prstGeom>
        </p:spPr>
      </p:sp>
      <p:sp>
        <p:nvSpPr>
          <p:cNvPr id="580"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581"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E07AAB96-2837-4324-B033-5D164E2D35A3}" type="slidenum">
              <a:rPr lang="en-US" sz="1200" b="0" strike="noStrike" spc="-1">
                <a:latin typeface="Times New Roman"/>
              </a:rPr>
              <a:t>126</a:t>
            </a:fld>
            <a:endParaRPr lang="en-US" sz="1200" b="0" strike="noStrike" spc="-1">
              <a:latin typeface="Times New Roman"/>
            </a:endParaRPr>
          </a:p>
        </p:txBody>
      </p:sp>
    </p:spTree>
    <p:extLst>
      <p:ext uri="{BB962C8B-B14F-4D97-AF65-F5344CB8AC3E}">
        <p14:creationId xmlns:p14="http://schemas.microsoft.com/office/powerpoint/2010/main" val="19045206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128</a:t>
            </a:fld>
            <a:endParaRPr lang="ru-RU"/>
          </a:p>
        </p:txBody>
      </p:sp>
    </p:spTree>
    <p:extLst>
      <p:ext uri="{BB962C8B-B14F-4D97-AF65-F5344CB8AC3E}">
        <p14:creationId xmlns:p14="http://schemas.microsoft.com/office/powerpoint/2010/main" val="27644288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129</a:t>
            </a:fld>
            <a:endParaRPr lang="ru-RU"/>
          </a:p>
        </p:txBody>
      </p:sp>
    </p:spTree>
    <p:extLst>
      <p:ext uri="{BB962C8B-B14F-4D97-AF65-F5344CB8AC3E}">
        <p14:creationId xmlns:p14="http://schemas.microsoft.com/office/powerpoint/2010/main" val="18012841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130</a:t>
            </a:fld>
            <a:endParaRPr lang="ru-RU"/>
          </a:p>
        </p:txBody>
      </p:sp>
    </p:spTree>
    <p:extLst>
      <p:ext uri="{BB962C8B-B14F-4D97-AF65-F5344CB8AC3E}">
        <p14:creationId xmlns:p14="http://schemas.microsoft.com/office/powerpoint/2010/main" val="151057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PlaceHolder 1"/>
          <p:cNvSpPr>
            <a:spLocks noGrp="1" noRot="1" noChangeAspect="1"/>
          </p:cNvSpPr>
          <p:nvPr>
            <p:ph type="sldImg"/>
          </p:nvPr>
        </p:nvSpPr>
        <p:spPr>
          <a:xfrm>
            <a:off x="685800" y="1143000"/>
            <a:ext cx="5486400" cy="3086100"/>
          </a:xfrm>
          <a:prstGeom prst="rect">
            <a:avLst/>
          </a:prstGeom>
        </p:spPr>
      </p:sp>
      <p:sp>
        <p:nvSpPr>
          <p:cNvPr id="395"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96"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65164F68-70B5-4A4C-9BD9-8311FBB24A66}" type="slidenum">
              <a:rPr lang="en-US" sz="1200" b="0" strike="noStrike" spc="-1">
                <a:latin typeface="Times New Roman"/>
              </a:rPr>
              <a:t>22</a:t>
            </a:fld>
            <a:endParaRPr lang="en-US" sz="1200" b="0" strike="noStrike" spc="-1">
              <a:latin typeface="Times New Roman"/>
            </a:endParaRPr>
          </a:p>
        </p:txBody>
      </p:sp>
    </p:spTree>
    <p:extLst>
      <p:ext uri="{BB962C8B-B14F-4D97-AF65-F5344CB8AC3E}">
        <p14:creationId xmlns:p14="http://schemas.microsoft.com/office/powerpoint/2010/main" val="10146978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131</a:t>
            </a:fld>
            <a:endParaRPr lang="ru-RU"/>
          </a:p>
        </p:txBody>
      </p:sp>
    </p:spTree>
    <p:extLst>
      <p:ext uri="{BB962C8B-B14F-4D97-AF65-F5344CB8AC3E}">
        <p14:creationId xmlns:p14="http://schemas.microsoft.com/office/powerpoint/2010/main" val="26730570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132</a:t>
            </a:fld>
            <a:endParaRPr lang="ru-RU"/>
          </a:p>
        </p:txBody>
      </p:sp>
    </p:spTree>
    <p:extLst>
      <p:ext uri="{BB962C8B-B14F-4D97-AF65-F5344CB8AC3E}">
        <p14:creationId xmlns:p14="http://schemas.microsoft.com/office/powerpoint/2010/main" val="27629424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134</a:t>
            </a:fld>
            <a:endParaRPr lang="ru-RU"/>
          </a:p>
        </p:txBody>
      </p:sp>
    </p:spTree>
    <p:extLst>
      <p:ext uri="{BB962C8B-B14F-4D97-AF65-F5344CB8AC3E}">
        <p14:creationId xmlns:p14="http://schemas.microsoft.com/office/powerpoint/2010/main" val="125828023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135</a:t>
            </a:fld>
            <a:endParaRPr lang="ru-RU"/>
          </a:p>
        </p:txBody>
      </p:sp>
    </p:spTree>
    <p:extLst>
      <p:ext uri="{BB962C8B-B14F-4D97-AF65-F5344CB8AC3E}">
        <p14:creationId xmlns:p14="http://schemas.microsoft.com/office/powerpoint/2010/main" val="86478523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136</a:t>
            </a:fld>
            <a:endParaRPr lang="ru-RU"/>
          </a:p>
        </p:txBody>
      </p:sp>
    </p:spTree>
    <p:extLst>
      <p:ext uri="{BB962C8B-B14F-4D97-AF65-F5344CB8AC3E}">
        <p14:creationId xmlns:p14="http://schemas.microsoft.com/office/powerpoint/2010/main" val="37714995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137</a:t>
            </a:fld>
            <a:endParaRPr lang="ru-RU"/>
          </a:p>
        </p:txBody>
      </p:sp>
    </p:spTree>
    <p:extLst>
      <p:ext uri="{BB962C8B-B14F-4D97-AF65-F5344CB8AC3E}">
        <p14:creationId xmlns:p14="http://schemas.microsoft.com/office/powerpoint/2010/main" val="8740176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138</a:t>
            </a:fld>
            <a:endParaRPr lang="ru-RU"/>
          </a:p>
        </p:txBody>
      </p:sp>
    </p:spTree>
    <p:extLst>
      <p:ext uri="{BB962C8B-B14F-4D97-AF65-F5344CB8AC3E}">
        <p14:creationId xmlns:p14="http://schemas.microsoft.com/office/powerpoint/2010/main" val="39195343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139</a:t>
            </a:fld>
            <a:endParaRPr lang="ru-RU"/>
          </a:p>
        </p:txBody>
      </p:sp>
    </p:spTree>
    <p:extLst>
      <p:ext uri="{BB962C8B-B14F-4D97-AF65-F5344CB8AC3E}">
        <p14:creationId xmlns:p14="http://schemas.microsoft.com/office/powerpoint/2010/main" val="24470385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140</a:t>
            </a:fld>
            <a:endParaRPr lang="ru-RU"/>
          </a:p>
        </p:txBody>
      </p:sp>
    </p:spTree>
    <p:extLst>
      <p:ext uri="{BB962C8B-B14F-4D97-AF65-F5344CB8AC3E}">
        <p14:creationId xmlns:p14="http://schemas.microsoft.com/office/powerpoint/2010/main" val="35767664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142</a:t>
            </a:fld>
            <a:endParaRPr lang="ru-RU"/>
          </a:p>
        </p:txBody>
      </p:sp>
    </p:spTree>
    <p:extLst>
      <p:ext uri="{BB962C8B-B14F-4D97-AF65-F5344CB8AC3E}">
        <p14:creationId xmlns:p14="http://schemas.microsoft.com/office/powerpoint/2010/main" val="3280044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noRot="1" noChangeAspect="1"/>
          </p:cNvSpPr>
          <p:nvPr>
            <p:ph type="sldImg"/>
          </p:nvPr>
        </p:nvSpPr>
        <p:spPr>
          <a:xfrm>
            <a:off x="685800" y="1143000"/>
            <a:ext cx="5486400" cy="3086100"/>
          </a:xfrm>
          <a:prstGeom prst="rect">
            <a:avLst/>
          </a:prstGeom>
        </p:spPr>
      </p:sp>
      <p:sp>
        <p:nvSpPr>
          <p:cNvPr id="398"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399"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288C4235-F41F-427A-BA38-5A1F774CC367}" type="slidenum">
              <a:rPr lang="en-US" sz="1200" b="0" strike="noStrike" spc="-1">
                <a:latin typeface="Times New Roman"/>
              </a:rPr>
              <a:t>23</a:t>
            </a:fld>
            <a:endParaRPr lang="en-US" sz="1200" b="0" strike="noStrike" spc="-1">
              <a:latin typeface="Times New Roman"/>
            </a:endParaRPr>
          </a:p>
        </p:txBody>
      </p:sp>
    </p:spTree>
    <p:extLst>
      <p:ext uri="{BB962C8B-B14F-4D97-AF65-F5344CB8AC3E}">
        <p14:creationId xmlns:p14="http://schemas.microsoft.com/office/powerpoint/2010/main" val="36997428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143</a:t>
            </a:fld>
            <a:endParaRPr lang="ru-RU"/>
          </a:p>
        </p:txBody>
      </p:sp>
    </p:spTree>
    <p:extLst>
      <p:ext uri="{BB962C8B-B14F-4D97-AF65-F5344CB8AC3E}">
        <p14:creationId xmlns:p14="http://schemas.microsoft.com/office/powerpoint/2010/main" val="26432791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144</a:t>
            </a:fld>
            <a:endParaRPr lang="ru-RU"/>
          </a:p>
        </p:txBody>
      </p:sp>
    </p:spTree>
    <p:extLst>
      <p:ext uri="{BB962C8B-B14F-4D97-AF65-F5344CB8AC3E}">
        <p14:creationId xmlns:p14="http://schemas.microsoft.com/office/powerpoint/2010/main" val="1260296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145</a:t>
            </a:fld>
            <a:endParaRPr lang="ru-RU"/>
          </a:p>
        </p:txBody>
      </p:sp>
    </p:spTree>
    <p:extLst>
      <p:ext uri="{BB962C8B-B14F-4D97-AF65-F5344CB8AC3E}">
        <p14:creationId xmlns:p14="http://schemas.microsoft.com/office/powerpoint/2010/main" val="33043528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147</a:t>
            </a:fld>
            <a:endParaRPr lang="ru-RU"/>
          </a:p>
        </p:txBody>
      </p:sp>
    </p:spTree>
    <p:extLst>
      <p:ext uri="{BB962C8B-B14F-4D97-AF65-F5344CB8AC3E}">
        <p14:creationId xmlns:p14="http://schemas.microsoft.com/office/powerpoint/2010/main" val="10460944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148</a:t>
            </a:fld>
            <a:endParaRPr lang="ru-RU"/>
          </a:p>
        </p:txBody>
      </p:sp>
    </p:spTree>
    <p:extLst>
      <p:ext uri="{BB962C8B-B14F-4D97-AF65-F5344CB8AC3E}">
        <p14:creationId xmlns:p14="http://schemas.microsoft.com/office/powerpoint/2010/main" val="8298844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149</a:t>
            </a:fld>
            <a:endParaRPr lang="ru-RU"/>
          </a:p>
        </p:txBody>
      </p:sp>
    </p:spTree>
    <p:extLst>
      <p:ext uri="{BB962C8B-B14F-4D97-AF65-F5344CB8AC3E}">
        <p14:creationId xmlns:p14="http://schemas.microsoft.com/office/powerpoint/2010/main" val="9739542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151</a:t>
            </a:fld>
            <a:endParaRPr lang="ru-RU"/>
          </a:p>
        </p:txBody>
      </p:sp>
    </p:spTree>
    <p:extLst>
      <p:ext uri="{BB962C8B-B14F-4D97-AF65-F5344CB8AC3E}">
        <p14:creationId xmlns:p14="http://schemas.microsoft.com/office/powerpoint/2010/main" val="26295768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152</a:t>
            </a:fld>
            <a:endParaRPr lang="ru-RU"/>
          </a:p>
        </p:txBody>
      </p:sp>
    </p:spTree>
    <p:extLst>
      <p:ext uri="{BB962C8B-B14F-4D97-AF65-F5344CB8AC3E}">
        <p14:creationId xmlns:p14="http://schemas.microsoft.com/office/powerpoint/2010/main" val="254357118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153</a:t>
            </a:fld>
            <a:endParaRPr lang="ru-RU"/>
          </a:p>
        </p:txBody>
      </p:sp>
    </p:spTree>
    <p:extLst>
      <p:ext uri="{BB962C8B-B14F-4D97-AF65-F5344CB8AC3E}">
        <p14:creationId xmlns:p14="http://schemas.microsoft.com/office/powerpoint/2010/main" val="261202176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155</a:t>
            </a:fld>
            <a:endParaRPr lang="ru-RU"/>
          </a:p>
        </p:txBody>
      </p:sp>
    </p:spTree>
    <p:extLst>
      <p:ext uri="{BB962C8B-B14F-4D97-AF65-F5344CB8AC3E}">
        <p14:creationId xmlns:p14="http://schemas.microsoft.com/office/powerpoint/2010/main" val="3931035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PlaceHolder 1"/>
          <p:cNvSpPr>
            <a:spLocks noGrp="1" noRot="1" noChangeAspect="1"/>
          </p:cNvSpPr>
          <p:nvPr>
            <p:ph type="sldImg"/>
          </p:nvPr>
        </p:nvSpPr>
        <p:spPr>
          <a:xfrm>
            <a:off x="685800" y="1143000"/>
            <a:ext cx="5486400" cy="3086100"/>
          </a:xfrm>
          <a:prstGeom prst="rect">
            <a:avLst/>
          </a:prstGeom>
        </p:spPr>
      </p:sp>
      <p:sp>
        <p:nvSpPr>
          <p:cNvPr id="401"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02"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ABE9E5F1-A074-4E8C-A458-856998EABAA0}" type="slidenum">
              <a:rPr lang="en-US" sz="1200" b="0" strike="noStrike" spc="-1">
                <a:latin typeface="Times New Roman"/>
              </a:rPr>
              <a:t>24</a:t>
            </a:fld>
            <a:endParaRPr lang="en-US" sz="1200" b="0" strike="noStrike" spc="-1">
              <a:latin typeface="Times New Roman"/>
            </a:endParaRPr>
          </a:p>
        </p:txBody>
      </p:sp>
    </p:spTree>
    <p:extLst>
      <p:ext uri="{BB962C8B-B14F-4D97-AF65-F5344CB8AC3E}">
        <p14:creationId xmlns:p14="http://schemas.microsoft.com/office/powerpoint/2010/main" val="19948597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156</a:t>
            </a:fld>
            <a:endParaRPr lang="ru-RU"/>
          </a:p>
        </p:txBody>
      </p:sp>
    </p:spTree>
    <p:extLst>
      <p:ext uri="{BB962C8B-B14F-4D97-AF65-F5344CB8AC3E}">
        <p14:creationId xmlns:p14="http://schemas.microsoft.com/office/powerpoint/2010/main" val="409719280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7488" y="812800"/>
            <a:ext cx="7124700" cy="4008438"/>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7C45BA80-A49B-4194-8CE2-045AB4F70D28}" type="slidenum">
              <a:rPr lang="ru-RU" smtClean="0"/>
              <a:t>157</a:t>
            </a:fld>
            <a:endParaRPr lang="ru-RU"/>
          </a:p>
        </p:txBody>
      </p:sp>
    </p:spTree>
    <p:extLst>
      <p:ext uri="{BB962C8B-B14F-4D97-AF65-F5344CB8AC3E}">
        <p14:creationId xmlns:p14="http://schemas.microsoft.com/office/powerpoint/2010/main" val="3210381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PlaceHolder 1"/>
          <p:cNvSpPr>
            <a:spLocks noGrp="1" noRot="1" noChangeAspect="1"/>
          </p:cNvSpPr>
          <p:nvPr>
            <p:ph type="sldImg"/>
          </p:nvPr>
        </p:nvSpPr>
        <p:spPr>
          <a:xfrm>
            <a:off x="685800" y="1143000"/>
            <a:ext cx="5486400" cy="3086100"/>
          </a:xfrm>
          <a:prstGeom prst="rect">
            <a:avLst/>
          </a:prstGeom>
        </p:spPr>
      </p:sp>
      <p:sp>
        <p:nvSpPr>
          <p:cNvPr id="404" name="PlaceHolder 2"/>
          <p:cNvSpPr>
            <a:spLocks noGrp="1"/>
          </p:cNvSpPr>
          <p:nvPr>
            <p:ph type="body"/>
          </p:nvPr>
        </p:nvSpPr>
        <p:spPr>
          <a:xfrm>
            <a:off x="685800" y="4400640"/>
            <a:ext cx="5486040" cy="3600000"/>
          </a:xfrm>
          <a:prstGeom prst="rect">
            <a:avLst/>
          </a:prstGeom>
        </p:spPr>
        <p:txBody>
          <a:bodyPr>
            <a:noAutofit/>
          </a:bodyPr>
          <a:lstStyle/>
          <a:p>
            <a:endParaRPr lang="en-US" sz="2000" b="0" strike="noStrike" spc="-1">
              <a:latin typeface="Arial"/>
            </a:endParaRPr>
          </a:p>
        </p:txBody>
      </p:sp>
      <p:sp>
        <p:nvSpPr>
          <p:cNvPr id="405" name="TextShape 3"/>
          <p:cNvSpPr txBox="1"/>
          <p:nvPr/>
        </p:nvSpPr>
        <p:spPr>
          <a:xfrm>
            <a:off x="3884760" y="8685360"/>
            <a:ext cx="2971440" cy="458280"/>
          </a:xfrm>
          <a:prstGeom prst="rect">
            <a:avLst/>
          </a:prstGeom>
          <a:noFill/>
          <a:ln>
            <a:noFill/>
          </a:ln>
        </p:spPr>
        <p:txBody>
          <a:bodyPr anchor="b">
            <a:noAutofit/>
          </a:bodyPr>
          <a:lstStyle/>
          <a:p>
            <a:pPr algn="r">
              <a:lnSpc>
                <a:spcPct val="100000"/>
              </a:lnSpc>
            </a:pPr>
            <a:fld id="{5987AD78-02FB-4B83-9096-B5B9F142F324}" type="slidenum">
              <a:rPr lang="en-US" sz="1200" b="0" strike="noStrike" spc="-1">
                <a:latin typeface="Times New Roman"/>
              </a:rPr>
              <a:t>26</a:t>
            </a:fld>
            <a:endParaRPr lang="en-US" sz="1200" b="0" strike="noStrike" spc="-1">
              <a:latin typeface="Times New Roman"/>
            </a:endParaRPr>
          </a:p>
        </p:txBody>
      </p:sp>
    </p:spTree>
    <p:extLst>
      <p:ext uri="{BB962C8B-B14F-4D97-AF65-F5344CB8AC3E}">
        <p14:creationId xmlns:p14="http://schemas.microsoft.com/office/powerpoint/2010/main" val="479764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2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2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3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3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4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98F564-42EC-47F8-B7DF-E0D0C68B1F2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7A562D3-2E8E-4527-BE6B-0B1C57F017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90739F4C-9490-42EC-BD6D-E0CFBA007114}"/>
              </a:ext>
            </a:extLst>
          </p:cNvPr>
          <p:cNvSpPr>
            <a:spLocks noGrp="1"/>
          </p:cNvSpPr>
          <p:nvPr>
            <p:ph type="dt" sz="half" idx="10"/>
          </p:nvPr>
        </p:nvSpPr>
        <p:spPr/>
        <p:txBody>
          <a:bodyPr/>
          <a:lstStyle/>
          <a:p>
            <a:fld id="{57DF26A9-EF24-4CB7-8B03-A85446C4DCB5}" type="datetimeFigureOut">
              <a:rPr lang="ru-RU" smtClean="0"/>
              <a:t>14.02.2024</a:t>
            </a:fld>
            <a:endParaRPr lang="ru-RU"/>
          </a:p>
        </p:txBody>
      </p:sp>
      <p:sp>
        <p:nvSpPr>
          <p:cNvPr id="5" name="Нижний колонтитул 4">
            <a:extLst>
              <a:ext uri="{FF2B5EF4-FFF2-40B4-BE49-F238E27FC236}">
                <a16:creationId xmlns:a16="http://schemas.microsoft.com/office/drawing/2014/main" id="{A64E8463-262B-4780-A57E-4FD4D329667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2ECFE5E-AA8A-41AF-AA11-4135B7D21428}"/>
              </a:ext>
            </a:extLst>
          </p:cNvPr>
          <p:cNvSpPr>
            <a:spLocks noGrp="1"/>
          </p:cNvSpPr>
          <p:nvPr>
            <p:ph type="sldNum" sz="quarter" idx="12"/>
          </p:nvPr>
        </p:nvSpPr>
        <p:spPr/>
        <p:txBody>
          <a:bodyPr/>
          <a:lstStyle/>
          <a:p>
            <a:fld id="{B3D3ACFB-7990-4985-B69B-C7E445727356}" type="slidenum">
              <a:rPr lang="ru-RU" smtClean="0"/>
              <a:t>‹#›</a:t>
            </a:fld>
            <a:endParaRPr lang="ru-RU"/>
          </a:p>
        </p:txBody>
      </p:sp>
    </p:spTree>
    <p:extLst>
      <p:ext uri="{BB962C8B-B14F-4D97-AF65-F5344CB8AC3E}">
        <p14:creationId xmlns:p14="http://schemas.microsoft.com/office/powerpoint/2010/main" val="4035927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6" name="PlaceHolder 2"/>
          <p:cNvSpPr>
            <a:spLocks noGrp="1"/>
          </p:cNvSpPr>
          <p:nvPr>
            <p:ph type="subTitle"/>
          </p:nvPr>
        </p:nvSpPr>
        <p:spPr>
          <a:xfrm>
            <a:off x="609480" y="1604520"/>
            <a:ext cx="109724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1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1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1106676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1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1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2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2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160"/>
          </a:xfrm>
          <a:prstGeom prst="rect">
            <a:avLst/>
          </a:prstGeom>
        </p:spPr>
        <p:txBody>
          <a:bodyPr lIns="0" tIns="0" rIns="0" bIns="0" anchor="ctr">
            <a:spAutoFit/>
          </a:bodyPr>
          <a:lstStyle/>
          <a:p>
            <a:endParaRPr lang="ru-RU" sz="1800" b="0" strike="noStrike" spc="-1">
              <a:solidFill>
                <a:srgbClr val="000000"/>
              </a:solidFill>
              <a:latin typeface="Calibri"/>
            </a:endParaRPr>
          </a:p>
        </p:txBody>
      </p:sp>
      <p:sp>
        <p:nvSpPr>
          <p:cNvPr id="2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2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ru-RU" sz="2800" b="0" strike="noStrike" spc="-1">
              <a:solidFill>
                <a:srgbClr val="000000"/>
              </a:solidFill>
              <a:latin typeface="Calibri"/>
            </a:endParaRPr>
          </a:p>
        </p:txBody>
      </p:sp>
      <p:sp>
        <p:nvSpPr>
          <p:cNvPr id="2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ru-RU"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ru-RU" sz="6000" b="0" strike="noStrike" spc="-1">
                <a:solidFill>
                  <a:srgbClr val="000000"/>
                </a:solidFill>
                <a:latin typeface="Calibri Light"/>
              </a:rPr>
              <a:t>Образец заголовка</a:t>
            </a:r>
            <a:endParaRPr lang="ru-RU"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A8953111-82BC-483F-A39C-58A127B5FC7B}" type="datetime">
              <a:rPr lang="en-US" sz="1200" b="0" strike="noStrike" spc="-1">
                <a:solidFill>
                  <a:srgbClr val="8B8B8B"/>
                </a:solidFill>
                <a:latin typeface="Calibri"/>
              </a:rPr>
              <a:t>2/14/2024</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0B8E81D6-FB37-4DB6-8E6C-8883B3F8A930}"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ru-RU"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ru-RU"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ru-RU"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ru-RU"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ru-RU"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ru-RU"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ru-RU"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16.jpeg"/><Relationship Id="rId1" Type="http://schemas.openxmlformats.org/officeDocument/2006/relationships/slideLayout" Target="../slideLayouts/slideLayout2.xml"/><Relationship Id="rId4" Type="http://schemas.microsoft.com/office/2007/relationships/hdphoto" Target="../media/hdphoto2.wdp"/></Relationships>
</file>

<file path=ppt/slides/_rels/slide10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10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32.jpeg"/><Relationship Id="rId4" Type="http://schemas.openxmlformats.org/officeDocument/2006/relationships/image" Target="../media/image131.jpeg"/></Relationships>
</file>

<file path=ppt/slides/_rels/slide10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3.jpeg"/></Relationships>
</file>

<file path=ppt/slides/_rels/slide10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35.jpeg"/><Relationship Id="rId4" Type="http://schemas.openxmlformats.org/officeDocument/2006/relationships/image" Target="../media/image134.jpeg"/></Relationships>
</file>

<file path=ppt/slides/_rels/slide10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37.jpeg"/><Relationship Id="rId4" Type="http://schemas.openxmlformats.org/officeDocument/2006/relationships/image" Target="../media/image136.jpeg"/></Relationships>
</file>

<file path=ppt/slides/_rels/slide10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39.jpeg"/><Relationship Id="rId4" Type="http://schemas.openxmlformats.org/officeDocument/2006/relationships/image" Target="../media/image138.jpeg"/></Relationships>
</file>

<file path=ppt/slides/_rels/slide10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41.jpeg"/><Relationship Id="rId4" Type="http://schemas.openxmlformats.org/officeDocument/2006/relationships/image" Target="../media/image140.jpeg"/></Relationships>
</file>

<file path=ppt/slides/_rels/slide10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43.jpeg"/><Relationship Id="rId4" Type="http://schemas.openxmlformats.org/officeDocument/2006/relationships/image" Target="../media/image142.jpeg"/></Relationships>
</file>

<file path=ppt/slides/_rels/slide109.xml.rels><?xml version="1.0" encoding="UTF-8" standalone="yes"?>
<Relationships xmlns="http://schemas.openxmlformats.org/package/2006/relationships"><Relationship Id="rId8" Type="http://schemas.openxmlformats.org/officeDocument/2006/relationships/image" Target="../media/image148.jpeg"/><Relationship Id="rId3" Type="http://schemas.openxmlformats.org/officeDocument/2006/relationships/image" Target="../media/image116.jpeg"/><Relationship Id="rId7" Type="http://schemas.openxmlformats.org/officeDocument/2006/relationships/image" Target="../media/image147.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46.jpeg"/><Relationship Id="rId5" Type="http://schemas.openxmlformats.org/officeDocument/2006/relationships/image" Target="../media/image145.jpeg"/><Relationship Id="rId10" Type="http://schemas.openxmlformats.org/officeDocument/2006/relationships/image" Target="../media/image150.jpeg"/><Relationship Id="rId4" Type="http://schemas.openxmlformats.org/officeDocument/2006/relationships/image" Target="../media/image144.jpeg"/><Relationship Id="rId9" Type="http://schemas.openxmlformats.org/officeDocument/2006/relationships/image" Target="../media/image149.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52.jpeg"/><Relationship Id="rId4" Type="http://schemas.openxmlformats.org/officeDocument/2006/relationships/image" Target="../media/image151.png"/></Relationships>
</file>

<file path=ppt/slides/_rels/slide11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154.jpeg"/><Relationship Id="rId4" Type="http://schemas.openxmlformats.org/officeDocument/2006/relationships/image" Target="../media/image153.jpeg"/></Relationships>
</file>

<file path=ppt/slides/_rels/slide11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57.jpeg"/><Relationship Id="rId5" Type="http://schemas.openxmlformats.org/officeDocument/2006/relationships/image" Target="../media/image156.jpeg"/><Relationship Id="rId4" Type="http://schemas.openxmlformats.org/officeDocument/2006/relationships/image" Target="../media/image155.jpeg"/></Relationships>
</file>

<file path=ppt/slides/_rels/slide11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159.jpeg"/><Relationship Id="rId4" Type="http://schemas.openxmlformats.org/officeDocument/2006/relationships/image" Target="../media/image158.jpeg"/></Relationships>
</file>

<file path=ppt/slides/_rels/slide11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60.png"/></Relationships>
</file>

<file path=ppt/slides/_rels/slide11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161.png"/></Relationships>
</file>

<file path=ppt/slides/_rels/slide11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63.jpeg"/><Relationship Id="rId4" Type="http://schemas.openxmlformats.org/officeDocument/2006/relationships/image" Target="../media/image162.png"/></Relationships>
</file>

<file path=ppt/slides/_rels/slide11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65.wmf"/><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68.jpeg"/><Relationship Id="rId5" Type="http://schemas.openxmlformats.org/officeDocument/2006/relationships/image" Target="../media/image167.jpeg"/><Relationship Id="rId4" Type="http://schemas.openxmlformats.org/officeDocument/2006/relationships/image" Target="../media/image166.jpeg"/></Relationships>
</file>

<file path=ppt/slides/_rels/slide121.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122.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74.jpeg"/><Relationship Id="rId5" Type="http://schemas.openxmlformats.org/officeDocument/2006/relationships/image" Target="../media/image173.jpeg"/><Relationship Id="rId4" Type="http://schemas.openxmlformats.org/officeDocument/2006/relationships/image" Target="../media/image172.jpeg"/></Relationships>
</file>

<file path=ppt/slides/_rels/slide12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77.jpeg"/><Relationship Id="rId5" Type="http://schemas.openxmlformats.org/officeDocument/2006/relationships/image" Target="../media/image176.jpeg"/><Relationship Id="rId4" Type="http://schemas.openxmlformats.org/officeDocument/2006/relationships/image" Target="../media/image175.jpeg"/></Relationships>
</file>

<file path=ppt/slides/_rels/slide12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80.jpeg"/><Relationship Id="rId5" Type="http://schemas.openxmlformats.org/officeDocument/2006/relationships/image" Target="../media/image179.jpeg"/><Relationship Id="rId4" Type="http://schemas.openxmlformats.org/officeDocument/2006/relationships/image" Target="../media/image178.jpeg"/></Relationships>
</file>

<file path=ppt/slides/_rels/slide12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83.jpeg"/><Relationship Id="rId5" Type="http://schemas.openxmlformats.org/officeDocument/2006/relationships/image" Target="../media/image182.jpeg"/><Relationship Id="rId4" Type="http://schemas.openxmlformats.org/officeDocument/2006/relationships/image" Target="../media/image181.jpeg"/></Relationships>
</file>

<file path=ppt/slides/_rels/slide12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185.jpeg"/><Relationship Id="rId4" Type="http://schemas.openxmlformats.org/officeDocument/2006/relationships/image" Target="../media/image184.jpeg"/></Relationships>
</file>

<file path=ppt/slides/_rels/slide127.xml.rels><?xml version="1.0" encoding="UTF-8" standalone="yes"?>
<Relationships xmlns="http://schemas.openxmlformats.org/package/2006/relationships"><Relationship Id="rId3" Type="http://schemas.openxmlformats.org/officeDocument/2006/relationships/slide" Target="slide128.xml"/><Relationship Id="rId7" Type="http://schemas.openxmlformats.org/officeDocument/2006/relationships/image" Target="../media/image188.jpeg"/><Relationship Id="rId2" Type="http://schemas.openxmlformats.org/officeDocument/2006/relationships/image" Target="../media/image186.jpg"/><Relationship Id="rId1" Type="http://schemas.openxmlformats.org/officeDocument/2006/relationships/slideLayout" Target="../slideLayouts/slideLayout13.xml"/><Relationship Id="rId6" Type="http://schemas.openxmlformats.org/officeDocument/2006/relationships/slide" Target="slide9.xml"/><Relationship Id="rId5" Type="http://schemas.microsoft.com/office/2007/relationships/hdphoto" Target="../media/hdphoto3.wdp"/><Relationship Id="rId4" Type="http://schemas.openxmlformats.org/officeDocument/2006/relationships/image" Target="../media/image187.png"/></Relationships>
</file>

<file path=ppt/slides/_rels/slide128.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57.xml"/><Relationship Id="rId1" Type="http://schemas.openxmlformats.org/officeDocument/2006/relationships/slideLayout" Target="../slideLayouts/slideLayout13.xml"/><Relationship Id="rId5" Type="http://schemas.openxmlformats.org/officeDocument/2006/relationships/image" Target="../media/image190.jpeg"/><Relationship Id="rId4" Type="http://schemas.openxmlformats.org/officeDocument/2006/relationships/image" Target="../media/image189.jpeg"/></Relationships>
</file>

<file path=ppt/slides/_rels/slide129.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58.xml"/><Relationship Id="rId1" Type="http://schemas.openxmlformats.org/officeDocument/2006/relationships/slideLayout" Target="../slideLayouts/slideLayout13.xml"/><Relationship Id="rId5" Type="http://schemas.openxmlformats.org/officeDocument/2006/relationships/image" Target="../media/image192.jpeg"/><Relationship Id="rId4" Type="http://schemas.openxmlformats.org/officeDocument/2006/relationships/image" Target="../media/image191.png"/></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59.xml"/><Relationship Id="rId1" Type="http://schemas.openxmlformats.org/officeDocument/2006/relationships/slideLayout" Target="../slideLayouts/slideLayout13.xml"/><Relationship Id="rId5" Type="http://schemas.openxmlformats.org/officeDocument/2006/relationships/image" Target="../media/image194.jpeg"/><Relationship Id="rId4" Type="http://schemas.openxmlformats.org/officeDocument/2006/relationships/image" Target="../media/image193.jpeg"/></Relationships>
</file>

<file path=ppt/slides/_rels/slide131.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0.xml"/><Relationship Id="rId1" Type="http://schemas.openxmlformats.org/officeDocument/2006/relationships/slideLayout" Target="../slideLayouts/slideLayout13.xml"/><Relationship Id="rId6" Type="http://schemas.openxmlformats.org/officeDocument/2006/relationships/comments" Target="../comments/comment1.xml"/><Relationship Id="rId5" Type="http://schemas.openxmlformats.org/officeDocument/2006/relationships/image" Target="../media/image196.jpeg"/><Relationship Id="rId4" Type="http://schemas.openxmlformats.org/officeDocument/2006/relationships/image" Target="../media/image195.jpeg"/></Relationships>
</file>

<file path=ppt/slides/_rels/slide132.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197.jpeg"/></Relationships>
</file>

<file path=ppt/slides/_rels/slide13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6.jpg"/><Relationship Id="rId1" Type="http://schemas.openxmlformats.org/officeDocument/2006/relationships/slideLayout" Target="../slideLayouts/slideLayout13.xml"/><Relationship Id="rId4" Type="http://schemas.openxmlformats.org/officeDocument/2006/relationships/image" Target="../media/image198.jpeg"/></Relationships>
</file>

<file path=ppt/slides/_rels/slide134.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2.xml"/><Relationship Id="rId1" Type="http://schemas.openxmlformats.org/officeDocument/2006/relationships/slideLayout" Target="../slideLayouts/slideLayout13.xml"/><Relationship Id="rId5" Type="http://schemas.openxmlformats.org/officeDocument/2006/relationships/image" Target="../media/image200.jpeg"/><Relationship Id="rId4" Type="http://schemas.openxmlformats.org/officeDocument/2006/relationships/image" Target="../media/image199.jpeg"/></Relationships>
</file>

<file path=ppt/slides/_rels/slide135.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3.xml"/><Relationship Id="rId1" Type="http://schemas.openxmlformats.org/officeDocument/2006/relationships/slideLayout" Target="../slideLayouts/slideLayout13.xml"/><Relationship Id="rId5" Type="http://schemas.openxmlformats.org/officeDocument/2006/relationships/image" Target="../media/image202.jpeg"/><Relationship Id="rId4" Type="http://schemas.openxmlformats.org/officeDocument/2006/relationships/image" Target="../media/image201.jpeg"/></Relationships>
</file>

<file path=ppt/slides/_rels/slide136.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4.xml"/><Relationship Id="rId1" Type="http://schemas.openxmlformats.org/officeDocument/2006/relationships/slideLayout" Target="../slideLayouts/slideLayout13.xml"/><Relationship Id="rId5" Type="http://schemas.openxmlformats.org/officeDocument/2006/relationships/image" Target="../media/image204.jpeg"/><Relationship Id="rId4" Type="http://schemas.openxmlformats.org/officeDocument/2006/relationships/image" Target="../media/image203.jpeg"/></Relationships>
</file>

<file path=ppt/slides/_rels/slide137.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5.xml"/><Relationship Id="rId1" Type="http://schemas.openxmlformats.org/officeDocument/2006/relationships/slideLayout" Target="../slideLayouts/slideLayout13.xml"/><Relationship Id="rId5" Type="http://schemas.openxmlformats.org/officeDocument/2006/relationships/image" Target="../media/image206.jpeg"/><Relationship Id="rId4" Type="http://schemas.openxmlformats.org/officeDocument/2006/relationships/image" Target="../media/image205.jpeg"/></Relationships>
</file>

<file path=ppt/slides/_rels/slide138.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6.xml"/><Relationship Id="rId1" Type="http://schemas.openxmlformats.org/officeDocument/2006/relationships/slideLayout" Target="../slideLayouts/slideLayout13.xml"/><Relationship Id="rId5" Type="http://schemas.openxmlformats.org/officeDocument/2006/relationships/image" Target="../media/image208.jpeg"/><Relationship Id="rId4" Type="http://schemas.openxmlformats.org/officeDocument/2006/relationships/image" Target="../media/image207.jpeg"/></Relationships>
</file>

<file path=ppt/slides/_rels/slide139.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7.xml"/><Relationship Id="rId1" Type="http://schemas.openxmlformats.org/officeDocument/2006/relationships/slideLayout" Target="../slideLayouts/slideLayout13.xml"/><Relationship Id="rId5" Type="http://schemas.openxmlformats.org/officeDocument/2006/relationships/image" Target="../media/image210.jpeg"/><Relationship Id="rId4" Type="http://schemas.openxmlformats.org/officeDocument/2006/relationships/image" Target="../media/image209.jpe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8.xml"/><Relationship Id="rId1" Type="http://schemas.openxmlformats.org/officeDocument/2006/relationships/slideLayout" Target="../slideLayouts/slideLayout13.xml"/><Relationship Id="rId4" Type="http://schemas.openxmlformats.org/officeDocument/2006/relationships/image" Target="../media/image198.jpeg"/></Relationships>
</file>

<file path=ppt/slides/_rels/slide141.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image" Target="../media/image186.jpg"/><Relationship Id="rId1" Type="http://schemas.openxmlformats.org/officeDocument/2006/relationships/slideLayout" Target="../slideLayouts/slideLayout13.xml"/><Relationship Id="rId4" Type="http://schemas.openxmlformats.org/officeDocument/2006/relationships/image" Target="../media/image211.png"/></Relationships>
</file>

<file path=ppt/slides/_rels/slide142.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image" Target="../media/image211.png"/></Relationships>
</file>

<file path=ppt/slides/_rels/slide143.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212.png"/></Relationships>
</file>

<file path=ppt/slides/_rels/slide144.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1.xml"/><Relationship Id="rId1" Type="http://schemas.openxmlformats.org/officeDocument/2006/relationships/slideLayout" Target="../slideLayouts/slideLayout13.xml"/><Relationship Id="rId5" Type="http://schemas.openxmlformats.org/officeDocument/2006/relationships/image" Target="../media/image214.png"/><Relationship Id="rId4" Type="http://schemas.openxmlformats.org/officeDocument/2006/relationships/image" Target="../media/image213.png"/></Relationships>
</file>

<file path=ppt/slides/_rels/slide145.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2.xml"/><Relationship Id="rId1" Type="http://schemas.openxmlformats.org/officeDocument/2006/relationships/slideLayout" Target="../slideLayouts/slideLayout13.xml"/><Relationship Id="rId4" Type="http://schemas.openxmlformats.org/officeDocument/2006/relationships/image" Target="../media/image215.jpeg"/></Relationships>
</file>

<file path=ppt/slides/_rels/slide14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6.jpg"/><Relationship Id="rId1" Type="http://schemas.openxmlformats.org/officeDocument/2006/relationships/slideLayout" Target="../slideLayouts/slideLayout13.xml"/><Relationship Id="rId4" Type="http://schemas.openxmlformats.org/officeDocument/2006/relationships/image" Target="../media/image216.png"/></Relationships>
</file>

<file path=ppt/slides/_rels/slide147.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3.xml"/><Relationship Id="rId1" Type="http://schemas.openxmlformats.org/officeDocument/2006/relationships/slideLayout" Target="../slideLayouts/slideLayout13.xml"/><Relationship Id="rId5" Type="http://schemas.openxmlformats.org/officeDocument/2006/relationships/image" Target="../media/image216.png"/><Relationship Id="rId4" Type="http://schemas.openxmlformats.org/officeDocument/2006/relationships/image" Target="../media/image217.jpeg"/></Relationships>
</file>

<file path=ppt/slides/_rels/slide148.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4.xml"/><Relationship Id="rId1" Type="http://schemas.openxmlformats.org/officeDocument/2006/relationships/slideLayout" Target="../slideLayouts/slideLayout13.xml"/><Relationship Id="rId6" Type="http://schemas.openxmlformats.org/officeDocument/2006/relationships/image" Target="../media/image219.jpeg"/><Relationship Id="rId5" Type="http://schemas.openxmlformats.org/officeDocument/2006/relationships/hyperlink" Target="https://www.gazeta.ru/tags/geo/respublika_krym.shtml" TargetMode="External"/><Relationship Id="rId4" Type="http://schemas.openxmlformats.org/officeDocument/2006/relationships/image" Target="../media/image218.jpeg"/></Relationships>
</file>

<file path=ppt/slides/_rels/slide149.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5.xml"/><Relationship Id="rId1" Type="http://schemas.openxmlformats.org/officeDocument/2006/relationships/slideLayout" Target="../slideLayouts/slideLayout13.xml"/><Relationship Id="rId6" Type="http://schemas.openxmlformats.org/officeDocument/2006/relationships/image" Target="../media/image222.jpeg"/><Relationship Id="rId5" Type="http://schemas.openxmlformats.org/officeDocument/2006/relationships/image" Target="../media/image221.jpeg"/><Relationship Id="rId4" Type="http://schemas.openxmlformats.org/officeDocument/2006/relationships/image" Target="../media/image220.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slide" Target="slide110.xml"/><Relationship Id="rId7" Type="http://schemas.openxmlformats.org/officeDocument/2006/relationships/image" Target="../media/image226.jpeg"/><Relationship Id="rId2" Type="http://schemas.openxmlformats.org/officeDocument/2006/relationships/image" Target="../media/image186.jpg"/><Relationship Id="rId1" Type="http://schemas.openxmlformats.org/officeDocument/2006/relationships/slideLayout" Target="../slideLayouts/slideLayout13.xml"/><Relationship Id="rId6" Type="http://schemas.openxmlformats.org/officeDocument/2006/relationships/image" Target="../media/image225.jpeg"/><Relationship Id="rId5" Type="http://schemas.openxmlformats.org/officeDocument/2006/relationships/image" Target="../media/image224.png"/><Relationship Id="rId4" Type="http://schemas.openxmlformats.org/officeDocument/2006/relationships/image" Target="../media/image223.jpeg"/></Relationships>
</file>

<file path=ppt/slides/_rels/slide151.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6.xml"/><Relationship Id="rId1" Type="http://schemas.openxmlformats.org/officeDocument/2006/relationships/slideLayout" Target="../slideLayouts/slideLayout13.xml"/><Relationship Id="rId6" Type="http://schemas.openxmlformats.org/officeDocument/2006/relationships/image" Target="../media/image227.jpeg"/><Relationship Id="rId5" Type="http://schemas.openxmlformats.org/officeDocument/2006/relationships/image" Target="../media/image224.png"/><Relationship Id="rId4" Type="http://schemas.openxmlformats.org/officeDocument/2006/relationships/image" Target="../media/image223.jpeg"/></Relationships>
</file>

<file path=ppt/slides/_rels/slide152.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7.xml"/><Relationship Id="rId1" Type="http://schemas.openxmlformats.org/officeDocument/2006/relationships/slideLayout" Target="../slideLayouts/slideLayout13.xml"/><Relationship Id="rId5" Type="http://schemas.openxmlformats.org/officeDocument/2006/relationships/image" Target="../media/image226.jpeg"/><Relationship Id="rId4" Type="http://schemas.openxmlformats.org/officeDocument/2006/relationships/image" Target="../media/image228.jpeg"/></Relationships>
</file>

<file path=ppt/slides/_rels/slide153.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229.png"/></Relationships>
</file>

<file path=ppt/slides/_rels/slide15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186.jpg"/><Relationship Id="rId1" Type="http://schemas.openxmlformats.org/officeDocument/2006/relationships/slideLayout" Target="../slideLayouts/slideLayout13.xml"/><Relationship Id="rId4" Type="http://schemas.openxmlformats.org/officeDocument/2006/relationships/image" Target="../media/image230.png"/></Relationships>
</file>

<file path=ppt/slides/_rels/slide155.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79.xml"/><Relationship Id="rId1" Type="http://schemas.openxmlformats.org/officeDocument/2006/relationships/slideLayout" Target="../slideLayouts/slideLayout13.xml"/><Relationship Id="rId5" Type="http://schemas.openxmlformats.org/officeDocument/2006/relationships/image" Target="../media/image232.jpeg"/><Relationship Id="rId4" Type="http://schemas.openxmlformats.org/officeDocument/2006/relationships/image" Target="../media/image231.jpeg"/></Relationships>
</file>

<file path=ppt/slides/_rels/slide156.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233.jpeg"/><Relationship Id="rId4" Type="http://schemas.openxmlformats.org/officeDocument/2006/relationships/image" Target="../media/image230.png"/></Relationships>
</file>

<file path=ppt/slides/_rels/slide157.xml.rels><?xml version="1.0" encoding="UTF-8" standalone="yes"?>
<Relationships xmlns="http://schemas.openxmlformats.org/package/2006/relationships"><Relationship Id="rId3" Type="http://schemas.openxmlformats.org/officeDocument/2006/relationships/image" Target="../media/image186.jpg"/><Relationship Id="rId2" Type="http://schemas.openxmlformats.org/officeDocument/2006/relationships/notesSlide" Target="../notesSlides/notesSlide81.xml"/><Relationship Id="rId1" Type="http://schemas.openxmlformats.org/officeDocument/2006/relationships/slideLayout" Target="../slideLayouts/slideLayout13.xml"/><Relationship Id="rId5" Type="http://schemas.openxmlformats.org/officeDocument/2006/relationships/image" Target="../media/image235.jpeg"/><Relationship Id="rId4" Type="http://schemas.openxmlformats.org/officeDocument/2006/relationships/image" Target="../media/image2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63.jpeg"/></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65.gif"/></Relationships>
</file>

<file path=ppt/slides/_rels/slide4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6.jpeg"/><Relationship Id="rId4" Type="http://schemas.openxmlformats.org/officeDocument/2006/relationships/image" Target="../media/image15.jpeg"/></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1.jpeg"/><Relationship Id="rId1" Type="http://schemas.openxmlformats.org/officeDocument/2006/relationships/slideLayout" Target="../slideLayouts/slideLayout13.xml"/><Relationship Id="rId5" Type="http://schemas.openxmlformats.org/officeDocument/2006/relationships/image" Target="../media/image71.jpeg"/><Relationship Id="rId4" Type="http://schemas.openxmlformats.org/officeDocument/2006/relationships/image" Target="../media/image70.jpeg"/></Relationships>
</file>

<file path=ppt/slides/_rels/slide51.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76.jpeg"/></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77.jpeg"/></Relationships>
</file>

<file path=ppt/slides/_rels/slide5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79.jpeg"/></Relationships>
</file>

<file path=ppt/slides/_rels/slide6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61.jpe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85.jpeg"/></Relationships>
</file>

<file path=ppt/slides/_rels/slide6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61.jpeg"/><Relationship Id="rId1" Type="http://schemas.openxmlformats.org/officeDocument/2006/relationships/slideLayout" Target="../slideLayouts/slideLayout13.xml"/><Relationship Id="rId4" Type="http://schemas.openxmlformats.org/officeDocument/2006/relationships/image" Target="../media/image87.jpeg"/></Relationships>
</file>

<file path=ppt/slides/_rels/slide6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7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7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0.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7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8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97.jpeg"/><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8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97.jpeg"/><Relationship Id="rId1" Type="http://schemas.openxmlformats.org/officeDocument/2006/relationships/slideLayout" Target="../slideLayouts/slideLayout2.xml"/><Relationship Id="rId5" Type="http://schemas.openxmlformats.org/officeDocument/2006/relationships/image" Target="../media/image109.jpeg"/><Relationship Id="rId4" Type="http://schemas.openxmlformats.org/officeDocument/2006/relationships/image" Target="../media/image108.jpeg"/></Relationships>
</file>

<file path=ppt/slides/_rels/slide88.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9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113.jpeg"/><Relationship Id="rId4" Type="http://schemas.openxmlformats.org/officeDocument/2006/relationships/image" Target="../media/image111.jpeg"/></Relationships>
</file>

<file path=ppt/slides/_rels/slide9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15.jpeg"/><Relationship Id="rId4" Type="http://schemas.openxmlformats.org/officeDocument/2006/relationships/image" Target="../media/image114.jpeg"/></Relationships>
</file>

<file path=ppt/slides/_rels/slide9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eg"/><Relationship Id="rId1" Type="http://schemas.openxmlformats.org/officeDocument/2006/relationships/slideLayout" Target="../slideLayouts/slideLayout2.xml"/><Relationship Id="rId4" Type="http://schemas.microsoft.com/office/2007/relationships/hdphoto" Target="../media/hdphoto1.wdp"/></Relationships>
</file>

<file path=ppt/slides/_rels/slide94.xml.rels><?xml version="1.0" encoding="UTF-8" standalone="yes"?>
<Relationships xmlns="http://schemas.openxmlformats.org/package/2006/relationships"><Relationship Id="rId3" Type="http://schemas.openxmlformats.org/officeDocument/2006/relationships/image" Target="../media/image118.gif"/><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6.jpeg"/><Relationship Id="rId1" Type="http://schemas.openxmlformats.org/officeDocument/2006/relationships/slideLayout" Target="../slideLayouts/slideLayout2.xml"/><Relationship Id="rId4" Type="http://schemas.openxmlformats.org/officeDocument/2006/relationships/image" Target="../media/image120.jpeg"/></Relationships>
</file>

<file path=ppt/slides/_rels/slide9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22.jpeg"/><Relationship Id="rId4" Type="http://schemas.openxmlformats.org/officeDocument/2006/relationships/image" Target="../media/image121.jpeg"/></Relationships>
</file>

<file path=ppt/slides/_rels/slide97.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9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25.jpeg"/><Relationship Id="rId4" Type="http://schemas.openxmlformats.org/officeDocument/2006/relationships/image" Target="../media/image124.jpeg"/></Relationships>
</file>

<file path=ppt/slides/_rels/slide9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127.jpeg"/><Relationship Id="rId4" Type="http://schemas.openxmlformats.org/officeDocument/2006/relationships/image" Target="../media/image1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Рисунок 13"/>
          <p:cNvPicPr/>
          <p:nvPr/>
        </p:nvPicPr>
        <p:blipFill>
          <a:blip r:embed="rId3"/>
          <a:srcRect t="15521" b="-15521"/>
          <a:stretch/>
        </p:blipFill>
        <p:spPr>
          <a:xfrm>
            <a:off x="0" y="0"/>
            <a:ext cx="12191760" cy="8127720"/>
          </a:xfrm>
          <a:prstGeom prst="rect">
            <a:avLst/>
          </a:prstGeom>
          <a:ln>
            <a:noFill/>
          </a:ln>
        </p:spPr>
      </p:pic>
      <p:pic>
        <p:nvPicPr>
          <p:cNvPr id="65" name="Рисунок 9"/>
          <p:cNvPicPr/>
          <p:nvPr/>
        </p:nvPicPr>
        <p:blipFill>
          <a:blip r:embed="rId4"/>
          <a:stretch/>
        </p:blipFill>
        <p:spPr>
          <a:xfrm>
            <a:off x="2091270" y="422146"/>
            <a:ext cx="8009460" cy="4928335"/>
          </a:xfrm>
          <a:prstGeom prst="rect">
            <a:avLst/>
          </a:prstGeom>
          <a:ln>
            <a:noFill/>
          </a:ln>
          <a:effectLst>
            <a:softEdge rad="342900"/>
          </a:effectLst>
        </p:spPr>
      </p:pic>
      <p:sp>
        <p:nvSpPr>
          <p:cNvPr id="71" name="CustomShape 3"/>
          <p:cNvSpPr/>
          <p:nvPr/>
        </p:nvSpPr>
        <p:spPr>
          <a:xfrm>
            <a:off x="-1" y="5306635"/>
            <a:ext cx="12192001" cy="10142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Начало</a:t>
            </a:r>
            <a:r>
              <a:rPr lang="en-US" sz="6000" b="0" strike="noStrike" spc="-1" dirty="0">
                <a:solidFill>
                  <a:srgbClr val="FFFFFF"/>
                </a:solidFill>
                <a:latin typeface="USSR STENCIL"/>
              </a:rPr>
              <a:t> </a:t>
            </a:r>
            <a:r>
              <a:rPr lang="en-US" sz="6000" b="0" strike="noStrike" spc="-1" dirty="0" err="1">
                <a:solidFill>
                  <a:srgbClr val="FFFFFF"/>
                </a:solidFill>
                <a:latin typeface="USSR STENCIL"/>
              </a:rPr>
              <a:t>немецкого</a:t>
            </a:r>
            <a:r>
              <a:rPr lang="en-US" sz="6000" b="0" strike="noStrike" spc="-1" dirty="0">
                <a:solidFill>
                  <a:srgbClr val="FFFFFF"/>
                </a:solidFill>
                <a:latin typeface="USSR STENCIL"/>
              </a:rPr>
              <a:t> </a:t>
            </a:r>
            <a:r>
              <a:rPr lang="en-US" sz="6000" b="0" strike="noStrike" spc="-1" dirty="0" err="1">
                <a:solidFill>
                  <a:srgbClr val="FFFFFF"/>
                </a:solidFill>
                <a:latin typeface="USSR STENCIL"/>
              </a:rPr>
              <a:t>наступления</a:t>
            </a:r>
            <a:endParaRPr lang="en-US" sz="6000" b="0" strike="noStrike" spc="-1" dirty="0">
              <a:latin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Рисунок 4"/>
          <p:cNvPicPr/>
          <p:nvPr/>
        </p:nvPicPr>
        <p:blipFill>
          <a:blip r:embed="rId2"/>
          <a:stretch/>
        </p:blipFill>
        <p:spPr>
          <a:xfrm>
            <a:off x="0" y="0"/>
            <a:ext cx="12191760" cy="6857640"/>
          </a:xfrm>
          <a:prstGeom prst="rect">
            <a:avLst/>
          </a:prstGeom>
          <a:ln>
            <a:noFill/>
          </a:ln>
        </p:spPr>
      </p:pic>
      <p:sp>
        <p:nvSpPr>
          <p:cNvPr id="77"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78" name="Рисунок 5"/>
          <p:cNvPicPr/>
          <p:nvPr/>
        </p:nvPicPr>
        <p:blipFill>
          <a:blip r:embed="rId3"/>
          <a:stretch/>
        </p:blipFill>
        <p:spPr>
          <a:xfrm>
            <a:off x="442368" y="749808"/>
            <a:ext cx="6808824" cy="4888332"/>
          </a:xfrm>
          <a:prstGeom prst="rect">
            <a:avLst/>
          </a:prstGeom>
          <a:ln>
            <a:noFill/>
          </a:ln>
        </p:spPr>
      </p:pic>
      <p:sp>
        <p:nvSpPr>
          <p:cNvPr id="79" name="CustomShape 2"/>
          <p:cNvSpPr/>
          <p:nvPr/>
        </p:nvSpPr>
        <p:spPr>
          <a:xfrm>
            <a:off x="7562088" y="1304440"/>
            <a:ext cx="3888576" cy="37790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Оборонительная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проведённая</a:t>
            </a:r>
            <a:r>
              <a:rPr lang="en-US" sz="1400" b="0" strike="noStrike" spc="-1" dirty="0">
                <a:solidFill>
                  <a:srgbClr val="FFFFFF"/>
                </a:solidFill>
                <a:latin typeface="Calibri"/>
                <a:ea typeface="Calibri"/>
              </a:rPr>
              <a:t> 6–17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армавиро-майкопском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ходе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Битвы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a:t>
            </a:r>
            <a:r>
              <a:rPr lang="en-US" sz="1400" b="0" strike="noStrike" spc="-1" dirty="0">
                <a:solidFill>
                  <a:srgbClr val="FFFFFF"/>
                </a:solidFill>
                <a:latin typeface="Calibri"/>
                <a:ea typeface="Calibri"/>
              </a:rPr>
              <a:t> 1942–43. </a:t>
            </a:r>
            <a:r>
              <a:rPr lang="en-US" sz="1400" b="0" strike="noStrike" spc="-1" dirty="0" err="1">
                <a:solidFill>
                  <a:srgbClr val="FFFFFF"/>
                </a:solidFill>
                <a:latin typeface="Calibri"/>
                <a:ea typeface="Calibri"/>
              </a:rPr>
              <a:t>Цель</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прикрыть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шоссе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допустить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сумев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pp. </a:t>
            </a:r>
            <a:r>
              <a:rPr lang="en-US" sz="1400" b="0" strike="noStrike" spc="-1" dirty="0" err="1">
                <a:solidFill>
                  <a:srgbClr val="FFFFFF"/>
                </a:solidFill>
                <a:latin typeface="Calibri"/>
                <a:ea typeface="Calibri"/>
              </a:rPr>
              <a:t>Дон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Кубань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изменить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соединениям</a:t>
            </a:r>
            <a:r>
              <a:rPr lang="en-US" sz="1400" b="0" strike="noStrike" spc="-1" dirty="0">
                <a:solidFill>
                  <a:srgbClr val="FFFFFF"/>
                </a:solidFill>
                <a:latin typeface="Calibri"/>
                <a:ea typeface="Calibri"/>
              </a:rPr>
              <a:t> 1-й ТА </a:t>
            </a:r>
            <a:r>
              <a:rPr lang="en-US" sz="1400" b="0" strike="noStrike" spc="-1" dirty="0" err="1">
                <a:solidFill>
                  <a:srgbClr val="FFFFFF"/>
                </a:solidFill>
                <a:latin typeface="Calibri"/>
                <a:ea typeface="Calibri"/>
              </a:rPr>
              <a:t>ставилась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задача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17-й А, </a:t>
            </a:r>
            <a:r>
              <a:rPr lang="en-US" sz="1400" b="0" strike="noStrike" spc="-1" dirty="0" err="1">
                <a:solidFill>
                  <a:srgbClr val="FFFFFF"/>
                </a:solidFill>
                <a:latin typeface="Calibri"/>
                <a:ea typeface="Calibri"/>
              </a:rPr>
              <a:t>наступавшей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нефтепромыслы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побережью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окружить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Краснодара</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128738566"/>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4"/>
          <p:cNvPicPr/>
          <p:nvPr/>
        </p:nvPicPr>
        <p:blipFill>
          <a:blip r:embed="rId2"/>
          <a:srcRect l="11390" b="317"/>
          <a:stretch/>
        </p:blipFill>
        <p:spPr>
          <a:xfrm>
            <a:off x="0" y="0"/>
            <a:ext cx="12191760" cy="6857640"/>
          </a:xfrm>
          <a:prstGeom prst="rect">
            <a:avLst/>
          </a:prstGeom>
          <a:ln>
            <a:noFill/>
          </a:ln>
        </p:spPr>
      </p:pic>
      <p:sp>
        <p:nvSpPr>
          <p:cNvPr id="4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50" name="Рисунок 7"/>
          <p:cNvPicPr/>
          <p:nvPr/>
        </p:nvPicPr>
        <p:blipFill>
          <a:blip r:embed="rId3">
            <a:extLst>
              <a:ext uri="{BEBA8EAE-BF5A-486C-A8C5-ECC9F3942E4B}">
                <a14:imgProps xmlns:a14="http://schemas.microsoft.com/office/drawing/2010/main">
                  <a14:imgLayer r:embed="rId4">
                    <a14:imgEffect>
                      <a14:saturation sat="51000"/>
                    </a14:imgEffect>
                  </a14:imgLayer>
                </a14:imgProps>
              </a:ext>
            </a:extLst>
          </a:blip>
          <a:stretch/>
        </p:blipFill>
        <p:spPr>
          <a:xfrm>
            <a:off x="3922616" y="622080"/>
            <a:ext cx="4346769" cy="4560706"/>
          </a:xfrm>
          <a:prstGeom prst="rect">
            <a:avLst/>
          </a:prstGeom>
          <a:ln>
            <a:noFill/>
          </a:ln>
          <a:effectLst>
            <a:softEdge rad="139700"/>
          </a:effectLst>
        </p:spPr>
      </p:pic>
      <p:sp>
        <p:nvSpPr>
          <p:cNvPr id="55" name="CustomShape 3"/>
          <p:cNvSpPr/>
          <p:nvPr/>
        </p:nvSpPr>
        <p:spPr>
          <a:xfrm>
            <a:off x="2387317" y="4958862"/>
            <a:ext cx="7417366" cy="193753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Освобождение</a:t>
            </a:r>
            <a:r>
              <a:rPr lang="en-US" sz="6000" b="0" strike="noStrike" spc="-1" dirty="0">
                <a:solidFill>
                  <a:srgbClr val="FFFFFF"/>
                </a:solidFill>
                <a:latin typeface="USSR STENCIL"/>
              </a:rPr>
              <a:t> </a:t>
            </a:r>
            <a:r>
              <a:rPr lang="en-US" sz="6000" b="0" strike="noStrike" spc="-1" dirty="0" err="1">
                <a:solidFill>
                  <a:srgbClr val="FFFFFF"/>
                </a:solidFill>
                <a:latin typeface="USSR STENCIL"/>
              </a:rPr>
              <a:t>Новороссийска</a:t>
            </a:r>
            <a:endParaRPr lang="en-US" sz="6000" b="0" strike="noStrike" spc="-1" dirty="0">
              <a:latin typeface="Arial"/>
            </a:endParaRPr>
          </a:p>
        </p:txBody>
      </p:sp>
    </p:spTree>
    <p:extLst>
      <p:ext uri="{BB962C8B-B14F-4D97-AF65-F5344CB8AC3E}">
        <p14:creationId xmlns:p14="http://schemas.microsoft.com/office/powerpoint/2010/main" val="25481756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Рисунок 4"/>
          <p:cNvPicPr/>
          <p:nvPr/>
        </p:nvPicPr>
        <p:blipFill>
          <a:blip r:embed="rId3"/>
          <a:srcRect l="11390" b="317"/>
          <a:stretch/>
        </p:blipFill>
        <p:spPr>
          <a:xfrm>
            <a:off x="0" y="0"/>
            <a:ext cx="12191760" cy="6857640"/>
          </a:xfrm>
          <a:prstGeom prst="rect">
            <a:avLst/>
          </a:prstGeom>
          <a:ln>
            <a:noFill/>
          </a:ln>
        </p:spPr>
      </p:pic>
      <p:sp>
        <p:nvSpPr>
          <p:cNvPr id="124" name="CustomShape 1"/>
          <p:cNvSpPr/>
          <p:nvPr/>
        </p:nvSpPr>
        <p:spPr>
          <a:xfrm>
            <a:off x="0"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25" name="Рисунок 11"/>
          <p:cNvPicPr/>
          <p:nvPr/>
        </p:nvPicPr>
        <p:blipFill>
          <a:blip r:embed="rId4"/>
          <a:stretch/>
        </p:blipFill>
        <p:spPr>
          <a:xfrm>
            <a:off x="6564960" y="33356"/>
            <a:ext cx="5605668" cy="3988038"/>
          </a:xfrm>
          <a:prstGeom prst="rect">
            <a:avLst/>
          </a:prstGeom>
          <a:ln>
            <a:noFill/>
          </a:ln>
        </p:spPr>
      </p:pic>
      <p:sp>
        <p:nvSpPr>
          <p:cNvPr id="126" name="CustomShape 2"/>
          <p:cNvSpPr/>
          <p:nvPr/>
        </p:nvSpPr>
        <p:spPr>
          <a:xfrm>
            <a:off x="137652" y="33356"/>
            <a:ext cx="5741508" cy="19233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С </a:t>
            </a:r>
            <a:r>
              <a:rPr lang="en-US" sz="1400" b="0" strike="noStrike" spc="-1" dirty="0" err="1">
                <a:solidFill>
                  <a:srgbClr val="FFFFFF"/>
                </a:solidFill>
                <a:latin typeface="Calibri"/>
                <a:ea typeface="Calibri"/>
              </a:rPr>
              <a:t>момента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оставался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прифронтовым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городом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будучи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себе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труднодоступен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наступавших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дополнительно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очень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тщательно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укреплялся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подступах</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нему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семь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рядов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проволочных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система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дотов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дзотов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противотанковые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противопехотные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черте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построено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500 </a:t>
            </a:r>
            <a:r>
              <a:rPr lang="en-US" sz="1400" b="0" strike="noStrike" spc="-1" dirty="0" err="1">
                <a:solidFill>
                  <a:srgbClr val="FFFFFF"/>
                </a:solidFill>
                <a:latin typeface="Calibri"/>
                <a:ea typeface="Calibri"/>
              </a:rPr>
              <a:t>оборонительных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30 000 </a:t>
            </a:r>
            <a:r>
              <a:rPr lang="en-US" sz="1400" b="0" strike="noStrike" spc="-1" dirty="0" err="1">
                <a:solidFill>
                  <a:srgbClr val="FFFFFF"/>
                </a:solidFill>
                <a:latin typeface="Calibri"/>
                <a:ea typeface="Calibri"/>
              </a:rPr>
              <a:t>мин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фугасов</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27" name="Рисунок 14"/>
          <p:cNvPicPr/>
          <p:nvPr/>
        </p:nvPicPr>
        <p:blipFill>
          <a:blip r:embed="rId5"/>
          <a:stretch/>
        </p:blipFill>
        <p:spPr>
          <a:xfrm>
            <a:off x="21372" y="2212258"/>
            <a:ext cx="5857788" cy="4493342"/>
          </a:xfrm>
          <a:prstGeom prst="rect">
            <a:avLst/>
          </a:prstGeom>
          <a:ln>
            <a:noFill/>
          </a:ln>
        </p:spPr>
      </p:pic>
      <p:sp>
        <p:nvSpPr>
          <p:cNvPr id="128" name="CustomShape 3"/>
          <p:cNvSpPr/>
          <p:nvPr/>
        </p:nvSpPr>
        <p:spPr>
          <a:xfrm>
            <a:off x="6685933" y="4591664"/>
            <a:ext cx="5319253" cy="16928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Подходы</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миномётными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пулемётными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точками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Вход</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преграждали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боно-сетевые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занимали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5 </a:t>
            </a:r>
            <a:r>
              <a:rPr lang="en-US" sz="1400" b="0" strike="noStrike" spc="-1" dirty="0" err="1">
                <a:solidFill>
                  <a:srgbClr val="FFFFFF"/>
                </a:solidFill>
                <a:latin typeface="Calibri"/>
                <a:ea typeface="Calibri"/>
              </a:rPr>
              <a:t>пехотных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несколько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частей</a:t>
            </a:r>
            <a:r>
              <a:rPr lang="en-US" sz="1400" b="0" strike="noStrike" spc="-1" dirty="0">
                <a:solidFill>
                  <a:srgbClr val="FFFFFF"/>
                </a:solidFill>
                <a:latin typeface="Calibri"/>
                <a:ea typeface="Calibri"/>
              </a:rPr>
              <a:t> 17-й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инженерных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Эрвин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Йенеке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генерал-фельдмаршал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Эвальд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Клейст</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Рисунок 4"/>
          <p:cNvPicPr/>
          <p:nvPr/>
        </p:nvPicPr>
        <p:blipFill>
          <a:blip r:embed="rId3"/>
          <a:srcRect l="11390" b="317"/>
          <a:stretch/>
        </p:blipFill>
        <p:spPr>
          <a:xfrm>
            <a:off x="0" y="0"/>
            <a:ext cx="12191760" cy="6857640"/>
          </a:xfrm>
          <a:prstGeom prst="rect">
            <a:avLst/>
          </a:prstGeom>
          <a:ln>
            <a:noFill/>
          </a:ln>
        </p:spPr>
      </p:pic>
      <p:sp>
        <p:nvSpPr>
          <p:cNvPr id="132"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33" name="Рисунок 9"/>
          <p:cNvPicPr/>
          <p:nvPr/>
        </p:nvPicPr>
        <p:blipFill>
          <a:blip r:embed="rId4"/>
          <a:stretch/>
        </p:blipFill>
        <p:spPr>
          <a:xfrm>
            <a:off x="6595920" y="42453"/>
            <a:ext cx="5517422" cy="3516824"/>
          </a:xfrm>
          <a:prstGeom prst="rect">
            <a:avLst/>
          </a:prstGeom>
          <a:ln>
            <a:noFill/>
          </a:ln>
        </p:spPr>
      </p:pic>
      <p:sp>
        <p:nvSpPr>
          <p:cNvPr id="134" name="CustomShape 2"/>
          <p:cNvSpPr/>
          <p:nvPr/>
        </p:nvSpPr>
        <p:spPr>
          <a:xfrm>
            <a:off x="78658" y="42453"/>
            <a:ext cx="6418857" cy="7708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Естественными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исходными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земля</a:t>
            </a:r>
            <a:r>
              <a:rPr lang="en-US" sz="1400" b="0" strike="noStrike" spc="-1" dirty="0">
                <a:solidFill>
                  <a:srgbClr val="FFFFFF"/>
                </a:solidFill>
                <a:latin typeface="Calibri"/>
                <a:ea typeface="Calibri"/>
              </a:rPr>
              <a:t>» и с </a:t>
            </a:r>
            <a:r>
              <a:rPr lang="en-US" sz="1400" b="0" strike="noStrike" spc="-1" dirty="0" err="1">
                <a:solidFill>
                  <a:srgbClr val="FFFFFF"/>
                </a:solidFill>
                <a:latin typeface="Calibri"/>
                <a:ea typeface="Calibri"/>
              </a:rPr>
              <a:t>юго-восточной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окраины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шоссе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ожидал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создал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135" name="CustomShape 3"/>
          <p:cNvSpPr/>
          <p:nvPr/>
        </p:nvSpPr>
        <p:spPr>
          <a:xfrm>
            <a:off x="78658" y="1140542"/>
            <a:ext cx="6418857" cy="123183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Поэтому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трёх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Малой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шоссе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третий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 с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непосредственно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Новороссийский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середине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предыдущими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ударами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случае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захвата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угрозу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тылы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оборонявшихся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36" name="Рисунок 16"/>
          <p:cNvPicPr/>
          <p:nvPr/>
        </p:nvPicPr>
        <p:blipFill>
          <a:blip r:embed="rId5"/>
          <a:stretch/>
        </p:blipFill>
        <p:spPr>
          <a:xfrm>
            <a:off x="-2223" y="2802194"/>
            <a:ext cx="5598303" cy="4055806"/>
          </a:xfrm>
          <a:prstGeom prst="rect">
            <a:avLst/>
          </a:prstGeom>
          <a:ln>
            <a:noFill/>
          </a:ln>
        </p:spPr>
      </p:pic>
      <p:sp>
        <p:nvSpPr>
          <p:cNvPr id="137" name="CustomShape 4"/>
          <p:cNvSpPr/>
          <p:nvPr/>
        </p:nvSpPr>
        <p:spPr>
          <a:xfrm>
            <a:off x="5618284" y="3722760"/>
            <a:ext cx="6495058" cy="202596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Кораблям</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десантом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предстояло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молами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глубоко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вдающуюся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сушу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Цемесскую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бухту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западный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находилось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40 </a:t>
            </a:r>
            <a:r>
              <a:rPr lang="en-US" sz="1400" b="0" strike="noStrike" spc="-1" dirty="0" err="1">
                <a:solidFill>
                  <a:srgbClr val="FFFFFF"/>
                </a:solidFill>
                <a:latin typeface="Calibri"/>
                <a:ea typeface="Calibri"/>
              </a:rPr>
              <a:t>артиллерийских</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миномётных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батарей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изначально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обстрела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бухты</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Сам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противодесантную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минные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подводные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сухопутная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значительное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заранее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точек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производиться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двумя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эшелонами</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Рисунок 4"/>
          <p:cNvPicPr/>
          <p:nvPr/>
        </p:nvPicPr>
        <p:blipFill>
          <a:blip r:embed="rId3"/>
          <a:srcRect l="11390" b="317"/>
          <a:stretch/>
        </p:blipFill>
        <p:spPr>
          <a:xfrm>
            <a:off x="0" y="0"/>
            <a:ext cx="12191760" cy="6857640"/>
          </a:xfrm>
          <a:prstGeom prst="rect">
            <a:avLst/>
          </a:prstGeom>
          <a:ln>
            <a:noFill/>
          </a:ln>
        </p:spPr>
      </p:pic>
      <p:sp>
        <p:nvSpPr>
          <p:cNvPr id="141"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42" name="Рисунок 8"/>
          <p:cNvPicPr/>
          <p:nvPr/>
        </p:nvPicPr>
        <p:blipFill>
          <a:blip r:embed="rId4"/>
          <a:stretch/>
        </p:blipFill>
        <p:spPr>
          <a:xfrm>
            <a:off x="0" y="0"/>
            <a:ext cx="6479458" cy="6858000"/>
          </a:xfrm>
          <a:prstGeom prst="rect">
            <a:avLst/>
          </a:prstGeom>
          <a:ln>
            <a:noFill/>
          </a:ln>
        </p:spPr>
      </p:pic>
      <p:sp>
        <p:nvSpPr>
          <p:cNvPr id="143" name="CustomShape 2"/>
          <p:cNvSpPr/>
          <p:nvPr/>
        </p:nvSpPr>
        <p:spPr>
          <a:xfrm>
            <a:off x="6560280" y="570960"/>
            <a:ext cx="4470120" cy="571299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just">
              <a:lnSpc>
                <a:spcPct val="107000"/>
              </a:lnSpc>
              <a:spcAft>
                <a:spcPts val="799"/>
              </a:spcAft>
            </a:pPr>
            <a:r>
              <a:rPr lang="en-US" sz="1600" b="0" strike="noStrike" spc="-1" dirty="0" err="1">
                <a:solidFill>
                  <a:srgbClr val="FFFFFF"/>
                </a:solidFill>
                <a:latin typeface="Calibri"/>
                <a:ea typeface="Calibri"/>
              </a:rPr>
              <a:t>Силы</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средства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для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операции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подготовлены</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целом</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достаточные</a:t>
            </a:r>
            <a:r>
              <a:rPr lang="en-US" sz="1600" b="0" strike="noStrike" spc="-1" dirty="0">
                <a:solidFill>
                  <a:srgbClr val="FFFFFF"/>
                </a:solidFill>
                <a:latin typeface="Calibri"/>
                <a:ea typeface="Calibri"/>
              </a:rPr>
              <a:t>, с </a:t>
            </a:r>
            <a:r>
              <a:rPr lang="en-US" sz="1600" b="0" strike="noStrike" spc="-1" dirty="0" err="1">
                <a:solidFill>
                  <a:srgbClr val="FFFFFF"/>
                </a:solidFill>
                <a:latin typeface="Calibri"/>
                <a:ea typeface="Calibri"/>
              </a:rPr>
              <a:t>учетом</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мощного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характера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вражеской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обороны</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исходя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из</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сложности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решаемых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десантом</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задач</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Сильной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стороной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подготовка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личного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состава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экипажи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кораблей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тщательно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изучали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район</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боевых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действий</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производили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тренировки</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бухтах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Кавказского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побережья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личный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состав</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десантных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сил</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отобран</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заранее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выведен</a:t>
            </a:r>
            <a:r>
              <a:rPr lang="en-US" sz="1600" b="0" strike="noStrike" spc="-1" dirty="0">
                <a:solidFill>
                  <a:srgbClr val="FFFFFF"/>
                </a:solidFill>
                <a:latin typeface="Calibri"/>
                <a:ea typeface="Calibri"/>
              </a:rPr>
              <a:t> с </a:t>
            </a:r>
            <a:r>
              <a:rPr lang="en-US" sz="1600" b="0" strike="noStrike" spc="-1" dirty="0" err="1">
                <a:solidFill>
                  <a:srgbClr val="FFFFFF"/>
                </a:solidFill>
                <a:latin typeface="Calibri"/>
                <a:ea typeface="Calibri"/>
              </a:rPr>
              <a:t>передовой</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также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активно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занимался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боевой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подготовкой</a:t>
            </a:r>
            <a:r>
              <a:rPr lang="en-US" sz="1600" b="0" strike="noStrike" spc="-1" dirty="0">
                <a:solidFill>
                  <a:srgbClr val="FFFFFF"/>
                </a:solidFill>
                <a:latin typeface="Calibri"/>
                <a:ea typeface="Calibri"/>
              </a:rPr>
              <a:t>.</a:t>
            </a:r>
            <a:endParaRPr lang="en-US" sz="1600" b="0" strike="noStrike" spc="-1" dirty="0">
              <a:latin typeface="Arial"/>
            </a:endParaRPr>
          </a:p>
          <a:p>
            <a:pPr algn="just">
              <a:lnSpc>
                <a:spcPct val="107000"/>
              </a:lnSpc>
              <a:spcAft>
                <a:spcPts val="799"/>
              </a:spcAft>
            </a:pPr>
            <a:r>
              <a:rPr lang="en-US" sz="1600" b="0" strike="noStrike" spc="-1" dirty="0">
                <a:solidFill>
                  <a:srgbClr val="FFFFFF"/>
                </a:solidFill>
                <a:latin typeface="Calibri"/>
                <a:ea typeface="Calibri"/>
              </a:rPr>
              <a:t>В </a:t>
            </a:r>
            <a:r>
              <a:rPr lang="en-US" sz="1600" b="0" strike="noStrike" spc="-1" dirty="0" err="1">
                <a:solidFill>
                  <a:srgbClr val="FFFFFF"/>
                </a:solidFill>
                <a:latin typeface="Calibri"/>
                <a:ea typeface="Calibri"/>
              </a:rPr>
              <a:t>ходе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длительной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разведки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участков</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высадки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выявлены</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места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расположения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минных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заграждений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подступах</a:t>
            </a:r>
            <a:r>
              <a:rPr lang="en-US" sz="1600" b="0" strike="noStrike" spc="-1" dirty="0">
                <a:solidFill>
                  <a:srgbClr val="FFFFFF"/>
                </a:solidFill>
                <a:latin typeface="Calibri"/>
                <a:ea typeface="Calibri"/>
              </a:rPr>
              <a:t> к </a:t>
            </a:r>
            <a:r>
              <a:rPr lang="en-US" sz="1600" b="0" strike="noStrike" spc="-1" dirty="0" err="1">
                <a:solidFill>
                  <a:srgbClr val="FFFFFF"/>
                </a:solidFill>
                <a:latin typeface="Calibri"/>
                <a:ea typeface="Calibri"/>
              </a:rPr>
              <a:t>порту</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противодесантные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железобетонные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доты</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позиции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береговой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артиллерии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Для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уничтожения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расположенных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вблизи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воды</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укреплений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решено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использовать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торпеды</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уничтожение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остальных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предусматривалось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сосредоточенным</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огнём</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тяжёлой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артиллерии</a:t>
            </a:r>
            <a:r>
              <a:rPr lang="en-US" sz="1600" b="0" strike="noStrike" spc="-1" dirty="0">
                <a:solidFill>
                  <a:srgbClr val="FFFFFF"/>
                </a:solidFill>
                <a:latin typeface="Calibri"/>
                <a:ea typeface="Calibri"/>
              </a:rPr>
              <a:t>.</a:t>
            </a:r>
            <a:endParaRPr lang="en-US" sz="1600" b="0" strike="noStrike" spc="-1" dirty="0">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 name="Рисунок 4"/>
          <p:cNvPicPr/>
          <p:nvPr/>
        </p:nvPicPr>
        <p:blipFill>
          <a:blip r:embed="rId3"/>
          <a:srcRect l="11390" b="317"/>
          <a:stretch/>
        </p:blipFill>
        <p:spPr>
          <a:xfrm>
            <a:off x="0" y="0"/>
            <a:ext cx="12191760" cy="6857640"/>
          </a:xfrm>
          <a:prstGeom prst="rect">
            <a:avLst/>
          </a:prstGeom>
          <a:ln>
            <a:noFill/>
          </a:ln>
        </p:spPr>
      </p:pic>
      <p:sp>
        <p:nvSpPr>
          <p:cNvPr id="147" name="CustomShape 1"/>
          <p:cNvSpPr/>
          <p:nvPr/>
        </p:nvSpPr>
        <p:spPr>
          <a:xfrm>
            <a:off x="240" y="10085"/>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48" name="Рисунок 6"/>
          <p:cNvPicPr/>
          <p:nvPr/>
        </p:nvPicPr>
        <p:blipFill>
          <a:blip r:embed="rId4"/>
          <a:stretch/>
        </p:blipFill>
        <p:spPr>
          <a:xfrm>
            <a:off x="6646985" y="10085"/>
            <a:ext cx="5545015" cy="3696675"/>
          </a:xfrm>
          <a:prstGeom prst="rect">
            <a:avLst/>
          </a:prstGeom>
          <a:ln>
            <a:noFill/>
          </a:ln>
        </p:spPr>
      </p:pic>
      <p:sp>
        <p:nvSpPr>
          <p:cNvPr id="149" name="CustomShape 2"/>
          <p:cNvSpPr/>
          <p:nvPr/>
        </p:nvSpPr>
        <p:spPr>
          <a:xfrm>
            <a:off x="147484" y="161006"/>
            <a:ext cx="6499501" cy="16928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10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корабли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Геленджика</a:t>
            </a:r>
            <a:r>
              <a:rPr lang="en-US" sz="1400" b="0" strike="noStrike" spc="-1" dirty="0">
                <a:solidFill>
                  <a:srgbClr val="FFFFFF"/>
                </a:solidFill>
                <a:latin typeface="Calibri"/>
                <a:ea typeface="Calibri"/>
              </a:rPr>
              <a:t>.</a:t>
            </a:r>
            <a:br>
              <a:rPr lang="en-US" sz="1400" b="0" strike="noStrike" spc="-1" dirty="0">
                <a:solidFill>
                  <a:srgbClr val="FFFFFF"/>
                </a:solidFill>
                <a:latin typeface="Calibri"/>
                <a:ea typeface="Calibri"/>
              </a:rPr>
            </a:br>
            <a:r>
              <a:rPr lang="en-US" sz="1400" b="0" strike="noStrike" spc="-1" dirty="0">
                <a:solidFill>
                  <a:srgbClr val="FFFFFF"/>
                </a:solidFill>
                <a:latin typeface="Calibri"/>
                <a:ea typeface="Calibri"/>
              </a:rPr>
              <a:t>В 2:44 10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артиллерийская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авиационные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В 2:45 </a:t>
            </a:r>
            <a:r>
              <a:rPr lang="en-US" sz="1400" b="0" strike="noStrike" spc="-1" dirty="0" err="1">
                <a:solidFill>
                  <a:srgbClr val="FFFFFF"/>
                </a:solidFill>
                <a:latin typeface="Calibri"/>
                <a:ea typeface="Calibri"/>
              </a:rPr>
              <a:t>катера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торпедами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точки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выпущено</a:t>
            </a:r>
            <a:r>
              <a:rPr lang="en-US" sz="1400" b="0" strike="noStrike" spc="-1" dirty="0">
                <a:solidFill>
                  <a:srgbClr val="FFFFFF"/>
                </a:solidFill>
                <a:latin typeface="Calibri"/>
                <a:ea typeface="Calibri"/>
              </a:rPr>
              <a:t> 24 </a:t>
            </a:r>
            <a:r>
              <a:rPr lang="en-US" sz="1400" b="0" strike="noStrike" spc="-1" dirty="0" err="1">
                <a:solidFill>
                  <a:srgbClr val="FFFFFF"/>
                </a:solidFill>
                <a:latin typeface="Calibri"/>
                <a:ea typeface="Calibri"/>
              </a:rPr>
              <a:t>торпеды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берегу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уничтожено</a:t>
            </a:r>
            <a:r>
              <a:rPr lang="en-US" sz="1400" b="0" strike="noStrike" spc="-1" dirty="0">
                <a:solidFill>
                  <a:srgbClr val="FFFFFF"/>
                </a:solidFill>
                <a:latin typeface="Calibri"/>
                <a:ea typeface="Calibri"/>
              </a:rPr>
              <a:t> 19 </a:t>
            </a:r>
            <a:r>
              <a:rPr lang="en-US" sz="1400" b="0" strike="noStrike" spc="-1" dirty="0" err="1">
                <a:solidFill>
                  <a:srgbClr val="FFFFFF"/>
                </a:solidFill>
                <a:latin typeface="Calibri"/>
                <a:ea typeface="Calibri"/>
              </a:rPr>
              <a:t>дотов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дзотов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ещё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10 </a:t>
            </a:r>
            <a:r>
              <a:rPr lang="en-US" sz="1400" b="0" strike="noStrike" spc="-1" dirty="0" err="1">
                <a:solidFill>
                  <a:srgbClr val="FFFFFF"/>
                </a:solidFill>
                <a:latin typeface="Calibri"/>
                <a:ea typeface="Calibri"/>
              </a:rPr>
              <a:t>получили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повреждения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боно-сетевые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заграждения</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входа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бухту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штурмовые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Путь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бухту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узкому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простреливаемому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открыт</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50" name="Рисунок 9"/>
          <p:cNvPicPr/>
          <p:nvPr/>
        </p:nvPicPr>
        <p:blipFill>
          <a:blip r:embed="rId5"/>
          <a:stretch/>
        </p:blipFill>
        <p:spPr>
          <a:xfrm>
            <a:off x="0" y="2902409"/>
            <a:ext cx="6466266" cy="3945505"/>
          </a:xfrm>
          <a:prstGeom prst="rect">
            <a:avLst/>
          </a:prstGeom>
          <a:ln>
            <a:noFill/>
          </a:ln>
        </p:spPr>
      </p:pic>
      <p:sp>
        <p:nvSpPr>
          <p:cNvPr id="151" name="CustomShape 3"/>
          <p:cNvSpPr/>
          <p:nvPr/>
        </p:nvSpPr>
        <p:spPr>
          <a:xfrm>
            <a:off x="6646745" y="4681260"/>
            <a:ext cx="5545015"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Торпедные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катера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торпедами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точки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бухты</a:t>
            </a:r>
            <a:r>
              <a:rPr lang="en-US" sz="1400" b="0" strike="noStrike" spc="-1" dirty="0">
                <a:solidFill>
                  <a:srgbClr val="FFFFFF"/>
                </a:solidFill>
                <a:latin typeface="Calibri"/>
                <a:ea typeface="Calibri"/>
              </a:rPr>
              <a:t>. В 2:56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ворвались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торпедные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катера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атаковали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торпедами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причалы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места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высадки</a:t>
            </a:r>
            <a:r>
              <a:rPr lang="en-US" sz="1400" b="0" strike="noStrike" spc="-1" dirty="0">
                <a:solidFill>
                  <a:srgbClr val="FFFFFF"/>
                </a:solidFill>
                <a:latin typeface="Calibri"/>
                <a:ea typeface="Calibri"/>
              </a:rPr>
              <a:t>. С 3 </a:t>
            </a:r>
            <a:r>
              <a:rPr lang="en-US" sz="1400" b="0" strike="noStrike" spc="-1" dirty="0" err="1">
                <a:solidFill>
                  <a:srgbClr val="FFFFFF"/>
                </a:solidFill>
                <a:latin typeface="Calibri"/>
                <a:ea typeface="Calibri"/>
              </a:rPr>
              <a:t>часов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врываться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торпедные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сторожевые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катера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мотоботы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мотобаркасы</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эшелона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производилась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5 </a:t>
            </a:r>
            <a:r>
              <a:rPr lang="en-US" sz="1400" b="0" strike="noStrike" spc="-1" dirty="0" err="1">
                <a:solidFill>
                  <a:srgbClr val="FFFFFF"/>
                </a:solidFill>
                <a:latin typeface="Calibri"/>
                <a:ea typeface="Calibri"/>
              </a:rPr>
              <a:t>часов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утра</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 name="Рисунок 4"/>
          <p:cNvPicPr/>
          <p:nvPr/>
        </p:nvPicPr>
        <p:blipFill>
          <a:blip r:embed="rId3"/>
          <a:srcRect l="11390" b="317"/>
          <a:stretch/>
        </p:blipFill>
        <p:spPr>
          <a:xfrm>
            <a:off x="0" y="0"/>
            <a:ext cx="12191760" cy="6857640"/>
          </a:xfrm>
          <a:prstGeom prst="rect">
            <a:avLst/>
          </a:prstGeom>
          <a:ln>
            <a:noFill/>
          </a:ln>
        </p:spPr>
      </p:pic>
      <p:sp>
        <p:nvSpPr>
          <p:cNvPr id="155" name="CustomShape 1"/>
          <p:cNvSpPr/>
          <p:nvPr/>
        </p:nvSpPr>
        <p:spPr>
          <a:xfrm>
            <a:off x="10560"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56" name="Рисунок 8"/>
          <p:cNvPicPr/>
          <p:nvPr/>
        </p:nvPicPr>
        <p:blipFill>
          <a:blip r:embed="rId4"/>
          <a:stretch/>
        </p:blipFill>
        <p:spPr>
          <a:xfrm>
            <a:off x="78658" y="88490"/>
            <a:ext cx="5112774" cy="3340510"/>
          </a:xfrm>
          <a:prstGeom prst="rect">
            <a:avLst/>
          </a:prstGeom>
          <a:ln>
            <a:noFill/>
          </a:ln>
        </p:spPr>
      </p:pic>
      <p:sp>
        <p:nvSpPr>
          <p:cNvPr id="157" name="CustomShape 2"/>
          <p:cNvSpPr/>
          <p:nvPr/>
        </p:nvSpPr>
        <p:spPr>
          <a:xfrm>
            <a:off x="5329084" y="196645"/>
            <a:ext cx="6646606" cy="19233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производились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сильнейшим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артиллерийско-миномётным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пулемётным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огнём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Катера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маневрировали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среди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сплошных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столбов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разрывов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снарядов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небе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находились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сотни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осветительных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ракет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Многие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корабли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получили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попадания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Поняв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спешно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стягивать</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нему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артиллерию</a:t>
            </a:r>
            <a:r>
              <a:rPr lang="en-US" sz="1400" b="0" strike="noStrike" spc="-1" dirty="0">
                <a:solidFill>
                  <a:srgbClr val="FFFFFF"/>
                </a:solidFill>
                <a:latin typeface="Calibri"/>
                <a:ea typeface="Calibri"/>
              </a:rPr>
              <a:t>, а с </a:t>
            </a:r>
            <a:r>
              <a:rPr lang="en-US" sz="1400" b="0" strike="noStrike" spc="-1" dirty="0" err="1">
                <a:solidFill>
                  <a:srgbClr val="FFFFFF"/>
                </a:solidFill>
                <a:latin typeface="Calibri"/>
                <a:ea typeface="Calibri"/>
              </a:rPr>
              <a:t>рассветом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сорвать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второго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эшелона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только</a:t>
            </a:r>
            <a:r>
              <a:rPr lang="en-US" sz="1400" b="0" strike="noStrike" spc="-1" dirty="0">
                <a:solidFill>
                  <a:srgbClr val="FFFFFF"/>
                </a:solidFill>
                <a:latin typeface="Calibri"/>
                <a:ea typeface="Calibri"/>
              </a:rPr>
              <a:t> 370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58" name="Рисунок 12"/>
          <p:cNvPicPr/>
          <p:nvPr/>
        </p:nvPicPr>
        <p:blipFill>
          <a:blip r:embed="rId5"/>
          <a:stretch/>
        </p:blipFill>
        <p:spPr>
          <a:xfrm>
            <a:off x="5594555" y="2674374"/>
            <a:ext cx="6597205" cy="4100052"/>
          </a:xfrm>
          <a:prstGeom prst="rect">
            <a:avLst/>
          </a:prstGeom>
          <a:ln>
            <a:noFill/>
          </a:ln>
        </p:spPr>
      </p:pic>
      <p:sp>
        <p:nvSpPr>
          <p:cNvPr id="159" name="CustomShape 3"/>
          <p:cNvSpPr/>
          <p:nvPr/>
        </p:nvSpPr>
        <p:spPr>
          <a:xfrm>
            <a:off x="78658" y="3825359"/>
            <a:ext cx="5515897" cy="19233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Ещё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несколько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255-й </a:t>
            </a:r>
            <a:r>
              <a:rPr lang="en-US" sz="1400" b="0" strike="noStrike" spc="-1" dirty="0" err="1">
                <a:solidFill>
                  <a:srgbClr val="FFFFFF"/>
                </a:solidFill>
                <a:latin typeface="Calibri"/>
                <a:ea typeface="Calibri"/>
              </a:rPr>
              <a:t>бригады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пехоты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высажены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южной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поскольку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ввиду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разобщенности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грозило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боем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непрерывно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отличались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крайним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изобилуя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рукопашными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схватками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Личный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проявлял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массовый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героизм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этот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потопила</a:t>
            </a:r>
            <a:r>
              <a:rPr lang="en-US" sz="1400" b="0" strike="noStrike" spc="-1" dirty="0">
                <a:solidFill>
                  <a:srgbClr val="FFFFFF"/>
                </a:solidFill>
                <a:latin typeface="Calibri"/>
                <a:ea typeface="Calibri"/>
              </a:rPr>
              <a:t> 8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катеров</a:t>
            </a:r>
            <a:r>
              <a:rPr lang="en-US" sz="1400" b="0" strike="noStrike" spc="-1" dirty="0">
                <a:solidFill>
                  <a:srgbClr val="FFFFFF"/>
                </a:solidFill>
                <a:latin typeface="Calibri"/>
                <a:ea typeface="Calibri"/>
              </a:rPr>
              <a:t> и 5 </a:t>
            </a:r>
            <a:r>
              <a:rPr lang="en-US" sz="1400" b="0" strike="noStrike" spc="-1" dirty="0" err="1">
                <a:solidFill>
                  <a:srgbClr val="FFFFFF"/>
                </a:solidFill>
                <a:latin typeface="Calibri"/>
                <a:ea typeface="Calibri"/>
              </a:rPr>
              <a:t>десантных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ботов</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 name="Рисунок 4"/>
          <p:cNvPicPr/>
          <p:nvPr/>
        </p:nvPicPr>
        <p:blipFill>
          <a:blip r:embed="rId3"/>
          <a:srcRect l="11390" b="317"/>
          <a:stretch/>
        </p:blipFill>
        <p:spPr>
          <a:xfrm>
            <a:off x="0" y="0"/>
            <a:ext cx="12191760" cy="6857640"/>
          </a:xfrm>
          <a:prstGeom prst="rect">
            <a:avLst/>
          </a:prstGeom>
          <a:ln>
            <a:noFill/>
          </a:ln>
        </p:spPr>
      </p:pic>
      <p:sp>
        <p:nvSpPr>
          <p:cNvPr id="163" name="CustomShape 1"/>
          <p:cNvSpPr/>
          <p:nvPr/>
        </p:nvSpPr>
        <p:spPr>
          <a:xfrm>
            <a:off x="0" y="-360"/>
            <a:ext cx="12191760" cy="685800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64" name="Рисунок 7"/>
          <p:cNvPicPr/>
          <p:nvPr/>
        </p:nvPicPr>
        <p:blipFill>
          <a:blip r:embed="rId4"/>
          <a:stretch/>
        </p:blipFill>
        <p:spPr>
          <a:xfrm>
            <a:off x="6597723" y="0"/>
            <a:ext cx="5486122" cy="4028760"/>
          </a:xfrm>
          <a:prstGeom prst="rect">
            <a:avLst/>
          </a:prstGeom>
          <a:ln>
            <a:noFill/>
          </a:ln>
        </p:spPr>
      </p:pic>
      <p:sp>
        <p:nvSpPr>
          <p:cNvPr id="165" name="CustomShape 2"/>
          <p:cNvSpPr/>
          <p:nvPr/>
        </p:nvSpPr>
        <p:spPr>
          <a:xfrm>
            <a:off x="108155" y="108155"/>
            <a:ext cx="6381413" cy="21538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Несмотря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частичный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срыв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первоначального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наращивать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усилия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десантной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вызвано</a:t>
            </a:r>
            <a:r>
              <a:rPr lang="en-US" sz="1400" b="0" strike="noStrike" spc="-1" dirty="0">
                <a:solidFill>
                  <a:srgbClr val="FFFFFF"/>
                </a:solidFill>
                <a:latin typeface="Calibri"/>
                <a:ea typeface="Calibri"/>
              </a:rPr>
              <a:t> т </a:t>
            </a:r>
            <a:r>
              <a:rPr lang="en-US" sz="1400" b="0" strike="noStrike" spc="-1" dirty="0" err="1">
                <a:solidFill>
                  <a:srgbClr val="FFFFFF"/>
                </a:solidFill>
                <a:latin typeface="Calibri"/>
                <a:ea typeface="Calibri"/>
              </a:rPr>
              <a:t>плана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вместо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единого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небольших</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разобщённых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чрезвычайно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болезненно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отреагировал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бросив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значительное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резервов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даже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снимая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других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11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второго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эшелона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несмотря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сильнейший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огонь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потоплены</a:t>
            </a:r>
            <a:r>
              <a:rPr lang="en-US" sz="1400" b="0" strike="noStrike" spc="-1" dirty="0">
                <a:solidFill>
                  <a:srgbClr val="FFFFFF"/>
                </a:solidFill>
                <a:latin typeface="Calibri"/>
                <a:ea typeface="Calibri"/>
              </a:rPr>
              <a:t> 7 </a:t>
            </a:r>
            <a:r>
              <a:rPr lang="en-US" sz="1400" b="0" strike="noStrike" spc="-1" dirty="0" err="1">
                <a:solidFill>
                  <a:srgbClr val="FFFFFF"/>
                </a:solidFill>
                <a:latin typeface="Calibri"/>
                <a:ea typeface="Calibri"/>
              </a:rPr>
              <a:t>катеров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ночном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отбит</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цементный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Пролетарий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сильнейший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66" name="Рисунок 10"/>
          <p:cNvPicPr/>
          <p:nvPr/>
        </p:nvPicPr>
        <p:blipFill>
          <a:blip r:embed="rId5"/>
          <a:stretch/>
        </p:blipFill>
        <p:spPr>
          <a:xfrm>
            <a:off x="0" y="2851355"/>
            <a:ext cx="6096000" cy="4006285"/>
          </a:xfrm>
          <a:prstGeom prst="rect">
            <a:avLst/>
          </a:prstGeom>
          <a:ln>
            <a:noFill/>
          </a:ln>
        </p:spPr>
      </p:pic>
      <p:sp>
        <p:nvSpPr>
          <p:cNvPr id="167" name="CustomShape 3"/>
          <p:cNvSpPr/>
          <p:nvPr/>
        </p:nvSpPr>
        <p:spPr>
          <a:xfrm>
            <a:off x="6194322" y="4029120"/>
            <a:ext cx="5997437" cy="24616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12 и 13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расширяли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выбивая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заводских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Корабли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обеспечивали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снабжение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доставляли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подкрепления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боеприпасы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вывозили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раненых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рейсы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выполнялись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артогнём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ввиду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уничтожения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опасных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батарей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корабельном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избежать</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Рисунок 4"/>
          <p:cNvPicPr/>
          <p:nvPr/>
        </p:nvPicPr>
        <p:blipFill>
          <a:blip r:embed="rId3"/>
          <a:srcRect l="11390" b="317"/>
          <a:stretch/>
        </p:blipFill>
        <p:spPr>
          <a:xfrm>
            <a:off x="0" y="0"/>
            <a:ext cx="12191760" cy="6857640"/>
          </a:xfrm>
          <a:prstGeom prst="rect">
            <a:avLst/>
          </a:prstGeom>
          <a:ln>
            <a:noFill/>
          </a:ln>
        </p:spPr>
      </p:pic>
      <p:sp>
        <p:nvSpPr>
          <p:cNvPr id="171" name="CustomShape 1"/>
          <p:cNvSpPr/>
          <p:nvPr/>
        </p:nvSpPr>
        <p:spPr>
          <a:xfrm>
            <a:off x="240"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72" name="Рисунок 8"/>
          <p:cNvPicPr/>
          <p:nvPr/>
        </p:nvPicPr>
        <p:blipFill>
          <a:blip r:embed="rId4"/>
          <a:stretch/>
        </p:blipFill>
        <p:spPr>
          <a:xfrm>
            <a:off x="0" y="0"/>
            <a:ext cx="5574890" cy="3588774"/>
          </a:xfrm>
          <a:prstGeom prst="rect">
            <a:avLst/>
          </a:prstGeom>
          <a:ln>
            <a:noFill/>
          </a:ln>
        </p:spPr>
      </p:pic>
      <p:sp>
        <p:nvSpPr>
          <p:cNvPr id="173" name="CustomShape 2"/>
          <p:cNvSpPr/>
          <p:nvPr/>
        </p:nvSpPr>
        <p:spPr>
          <a:xfrm>
            <a:off x="6272981" y="301979"/>
            <a:ext cx="5854778" cy="16928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К 14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достичь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генерал-лейтенант</a:t>
            </a:r>
            <a:r>
              <a:rPr lang="en-US" sz="1400" b="0" strike="noStrike" spc="-1" dirty="0">
                <a:solidFill>
                  <a:srgbClr val="FFFFFF"/>
                </a:solidFill>
                <a:latin typeface="Calibri"/>
                <a:ea typeface="Calibri"/>
              </a:rPr>
              <a:t> К. Н. </a:t>
            </a:r>
            <a:r>
              <a:rPr lang="en-US" sz="1400" b="0" strike="noStrike" spc="-1" dirty="0" err="1">
                <a:solidFill>
                  <a:srgbClr val="FFFFFF"/>
                </a:solidFill>
                <a:latin typeface="Calibri"/>
                <a:ea typeface="Calibri"/>
              </a:rPr>
              <a:t>Леселидзе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туапсинского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неудачных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охватывающий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севера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прорвали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ворвались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соединившись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продолжали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74" name="Рисунок 12"/>
          <p:cNvPicPr/>
          <p:nvPr/>
        </p:nvPicPr>
        <p:blipFill>
          <a:blip r:embed="rId5"/>
          <a:stretch/>
        </p:blipFill>
        <p:spPr>
          <a:xfrm>
            <a:off x="6272981" y="2500265"/>
            <a:ext cx="5574890" cy="4055755"/>
          </a:xfrm>
          <a:prstGeom prst="rect">
            <a:avLst/>
          </a:prstGeom>
          <a:ln>
            <a:noFill/>
          </a:ln>
        </p:spPr>
      </p:pic>
      <p:sp>
        <p:nvSpPr>
          <p:cNvPr id="175" name="CustomShape 3"/>
          <p:cNvSpPr/>
          <p:nvPr/>
        </p:nvSpPr>
        <p:spPr>
          <a:xfrm>
            <a:off x="0" y="3699000"/>
            <a:ext cx="4886632" cy="21538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16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западной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Малой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Станички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ворвались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Поскольку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втянуты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жестокие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сражения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улицах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понесли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огромные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противодействовать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К 10 </a:t>
            </a:r>
            <a:r>
              <a:rPr lang="en-US" sz="1400" b="0" strike="noStrike" spc="-1" dirty="0" err="1">
                <a:solidFill>
                  <a:srgbClr val="FFFFFF"/>
                </a:solidFill>
                <a:latin typeface="Calibri"/>
                <a:ea typeface="Calibri"/>
              </a:rPr>
              <a:t>часам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утра</a:t>
            </a:r>
            <a:r>
              <a:rPr lang="en-US" sz="1400" b="0" strike="noStrike" spc="-1" dirty="0">
                <a:solidFill>
                  <a:srgbClr val="FFFFFF"/>
                </a:solidFill>
                <a:latin typeface="Calibri"/>
                <a:ea typeface="Calibri"/>
              </a:rPr>
              <a:t> 16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a:t>
            </a:r>
            <a:r>
              <a:rPr lang="ru-RU"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Рисунок 4"/>
          <p:cNvPicPr/>
          <p:nvPr/>
        </p:nvPicPr>
        <p:blipFill>
          <a:blip r:embed="rId3"/>
          <a:srcRect l="11390" b="317"/>
          <a:stretch/>
        </p:blipFill>
        <p:spPr>
          <a:xfrm>
            <a:off x="0" y="0"/>
            <a:ext cx="12191760" cy="6857640"/>
          </a:xfrm>
          <a:prstGeom prst="rect">
            <a:avLst/>
          </a:prstGeom>
          <a:ln>
            <a:noFill/>
          </a:ln>
        </p:spPr>
      </p:pic>
      <p:sp>
        <p:nvSpPr>
          <p:cNvPr id="179"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80" name="Рисунок 7"/>
          <p:cNvPicPr/>
          <p:nvPr/>
        </p:nvPicPr>
        <p:blipFill>
          <a:blip r:embed="rId4"/>
          <a:stretch/>
        </p:blipFill>
        <p:spPr>
          <a:xfrm>
            <a:off x="7093080" y="0"/>
            <a:ext cx="4941604" cy="4709652"/>
          </a:xfrm>
          <a:prstGeom prst="rect">
            <a:avLst/>
          </a:prstGeom>
          <a:ln>
            <a:noFill/>
          </a:ln>
        </p:spPr>
      </p:pic>
      <p:sp>
        <p:nvSpPr>
          <p:cNvPr id="181" name="CustomShape 2"/>
          <p:cNvSpPr/>
          <p:nvPr/>
        </p:nvSpPr>
        <p:spPr>
          <a:xfrm>
            <a:off x="88490" y="628920"/>
            <a:ext cx="6866225" cy="248698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Задачи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выполнены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осуществлен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насыщенную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оборонительными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бухту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захвачен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сыграл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исключительную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роль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разгроме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Будучи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крупнейших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вошла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историю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хорошо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спланированных</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подготовленных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проведенных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флотом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показала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тщательной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возможен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укрепленном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Хорошо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отработано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взаимодействие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выделенных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82" name="Рисунок 10"/>
          <p:cNvPicPr/>
          <p:nvPr/>
        </p:nvPicPr>
        <p:blipFill>
          <a:blip r:embed="rId5"/>
          <a:stretch/>
        </p:blipFill>
        <p:spPr>
          <a:xfrm>
            <a:off x="1956620" y="3234352"/>
            <a:ext cx="3911400" cy="3504840"/>
          </a:xfrm>
          <a:prstGeom prst="rect">
            <a:avLst/>
          </a:prstGeom>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Рисунок 4"/>
          <p:cNvPicPr/>
          <p:nvPr/>
        </p:nvPicPr>
        <p:blipFill>
          <a:blip r:embed="rId3"/>
          <a:srcRect l="11390" b="317"/>
          <a:stretch/>
        </p:blipFill>
        <p:spPr>
          <a:xfrm>
            <a:off x="0" y="0"/>
            <a:ext cx="12191760" cy="6857640"/>
          </a:xfrm>
          <a:prstGeom prst="rect">
            <a:avLst/>
          </a:prstGeom>
          <a:ln>
            <a:noFill/>
          </a:ln>
        </p:spPr>
      </p:pic>
      <p:sp>
        <p:nvSpPr>
          <p:cNvPr id="186" name="CustomShape 1"/>
          <p:cNvSpPr/>
          <p:nvPr/>
        </p:nvSpPr>
        <p:spPr>
          <a:xfrm>
            <a:off x="0"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87" name="Рисунок 8"/>
          <p:cNvPicPr/>
          <p:nvPr/>
        </p:nvPicPr>
        <p:blipFill>
          <a:blip r:embed="rId4"/>
          <a:stretch/>
        </p:blipFill>
        <p:spPr>
          <a:xfrm>
            <a:off x="431836" y="1918014"/>
            <a:ext cx="1867844" cy="2253305"/>
          </a:xfrm>
          <a:prstGeom prst="rect">
            <a:avLst/>
          </a:prstGeom>
          <a:ln>
            <a:noFill/>
          </a:ln>
        </p:spPr>
      </p:pic>
      <p:pic>
        <p:nvPicPr>
          <p:cNvPr id="188" name="Рисунок 11"/>
          <p:cNvPicPr/>
          <p:nvPr/>
        </p:nvPicPr>
        <p:blipFill>
          <a:blip r:embed="rId5"/>
          <a:stretch/>
        </p:blipFill>
        <p:spPr>
          <a:xfrm>
            <a:off x="1845425" y="4272742"/>
            <a:ext cx="1678615" cy="2169818"/>
          </a:xfrm>
          <a:prstGeom prst="rect">
            <a:avLst/>
          </a:prstGeom>
          <a:ln>
            <a:noFill/>
          </a:ln>
        </p:spPr>
      </p:pic>
      <p:pic>
        <p:nvPicPr>
          <p:cNvPr id="189" name="Рисунок 12"/>
          <p:cNvPicPr/>
          <p:nvPr/>
        </p:nvPicPr>
        <p:blipFill>
          <a:blip r:embed="rId6"/>
          <a:stretch/>
        </p:blipFill>
        <p:spPr>
          <a:xfrm>
            <a:off x="3325091" y="1918013"/>
            <a:ext cx="1789396" cy="2253305"/>
          </a:xfrm>
          <a:prstGeom prst="rect">
            <a:avLst/>
          </a:prstGeom>
          <a:ln>
            <a:noFill/>
          </a:ln>
        </p:spPr>
      </p:pic>
      <p:pic>
        <p:nvPicPr>
          <p:cNvPr id="190" name="Рисунок 13"/>
          <p:cNvPicPr/>
          <p:nvPr/>
        </p:nvPicPr>
        <p:blipFill>
          <a:blip r:embed="rId7"/>
          <a:stretch/>
        </p:blipFill>
        <p:spPr>
          <a:xfrm>
            <a:off x="5012575" y="4272742"/>
            <a:ext cx="1736705" cy="2169818"/>
          </a:xfrm>
          <a:prstGeom prst="rect">
            <a:avLst/>
          </a:prstGeom>
          <a:ln>
            <a:noFill/>
          </a:ln>
        </p:spPr>
      </p:pic>
      <p:pic>
        <p:nvPicPr>
          <p:cNvPr id="191" name="Рисунок 15"/>
          <p:cNvPicPr/>
          <p:nvPr/>
        </p:nvPicPr>
        <p:blipFill>
          <a:blip r:embed="rId8"/>
          <a:stretch/>
        </p:blipFill>
        <p:spPr>
          <a:xfrm>
            <a:off x="6375862" y="1918012"/>
            <a:ext cx="1865291" cy="2253305"/>
          </a:xfrm>
          <a:prstGeom prst="rect">
            <a:avLst/>
          </a:prstGeom>
          <a:ln>
            <a:noFill/>
          </a:ln>
        </p:spPr>
      </p:pic>
      <p:pic>
        <p:nvPicPr>
          <p:cNvPr id="192" name="Рисунок 16"/>
          <p:cNvPicPr/>
          <p:nvPr/>
        </p:nvPicPr>
        <p:blipFill>
          <a:blip r:embed="rId9"/>
          <a:stretch/>
        </p:blipFill>
        <p:spPr>
          <a:xfrm>
            <a:off x="8237815" y="4272742"/>
            <a:ext cx="1706465" cy="2169818"/>
          </a:xfrm>
          <a:prstGeom prst="rect">
            <a:avLst/>
          </a:prstGeom>
          <a:ln>
            <a:noFill/>
          </a:ln>
        </p:spPr>
      </p:pic>
      <p:pic>
        <p:nvPicPr>
          <p:cNvPr id="193" name="Рисунок 17"/>
          <p:cNvPicPr/>
          <p:nvPr/>
        </p:nvPicPr>
        <p:blipFill>
          <a:blip r:embed="rId10"/>
          <a:stretch/>
        </p:blipFill>
        <p:spPr>
          <a:xfrm>
            <a:off x="9700953" y="1918011"/>
            <a:ext cx="1906331" cy="2253305"/>
          </a:xfrm>
          <a:prstGeom prst="rect">
            <a:avLst/>
          </a:prstGeom>
          <a:ln>
            <a:noFill/>
          </a:ln>
        </p:spPr>
      </p:pic>
      <p:sp>
        <p:nvSpPr>
          <p:cNvPr id="194" name="CustomShape 2"/>
          <p:cNvSpPr/>
          <p:nvPr/>
        </p:nvSpPr>
        <p:spPr>
          <a:xfrm>
            <a:off x="229092" y="0"/>
            <a:ext cx="11523406" cy="163078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nSpc>
                <a:spcPct val="107000"/>
              </a:lnSpc>
              <a:spcAft>
                <a:spcPts val="799"/>
              </a:spcAft>
            </a:pPr>
            <a:r>
              <a:rPr lang="en-US" sz="1800" b="0" strike="noStrike" spc="-1" dirty="0">
                <a:solidFill>
                  <a:srgbClr val="FFFFFF"/>
                </a:solidFill>
                <a:latin typeface="Calibri"/>
                <a:ea typeface="Calibri"/>
              </a:rPr>
              <a:t> </a:t>
            </a:r>
            <a:endParaRPr lang="en-US" sz="18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успешные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соединениям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и 8 </a:t>
            </a:r>
            <a:r>
              <a:rPr lang="en-US" sz="1400" b="0" strike="noStrike" spc="-1" dirty="0" err="1">
                <a:solidFill>
                  <a:srgbClr val="FFFFFF"/>
                </a:solidFill>
                <a:latin typeface="Calibri"/>
                <a:ea typeface="Calibri"/>
              </a:rPr>
              <a:t>частям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соединениям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присвоено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наименование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Большинство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участников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десанта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команд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кораблей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награждены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орденами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медалями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Личный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подразделений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высадившихся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первый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ведших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непрерывный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награждён</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полном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Восемь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удостоены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Союза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a:t>
            </a:r>
            <a:r>
              <a:rPr lang="en-US" sz="1400" b="0" strike="noStrike" spc="-1" dirty="0">
                <a:solidFill>
                  <a:srgbClr val="FFFFFF"/>
                </a:solidFill>
                <a:latin typeface="Calibri"/>
                <a:ea typeface="Calibri"/>
              </a:rPr>
              <a:t> 1339-го </a:t>
            </a:r>
            <a:r>
              <a:rPr lang="en-US" sz="1400" b="0" strike="noStrike" spc="-1" dirty="0" err="1">
                <a:solidFill>
                  <a:srgbClr val="FFFFFF"/>
                </a:solidFill>
                <a:latin typeface="Calibri"/>
                <a:ea typeface="Calibri"/>
              </a:rPr>
              <a:t>стрелкового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подполковник</a:t>
            </a:r>
            <a:r>
              <a:rPr lang="en-US" sz="1400" b="0" strike="noStrike" spc="-1" dirty="0">
                <a:solidFill>
                  <a:srgbClr val="FFFFFF"/>
                </a:solidFill>
                <a:latin typeface="Calibri"/>
                <a:ea typeface="Calibri"/>
              </a:rPr>
              <a:t> С. Н. </a:t>
            </a:r>
            <a:r>
              <a:rPr lang="en-US" sz="1400" b="0" strike="noStrike" spc="-1" dirty="0" err="1">
                <a:solidFill>
                  <a:srgbClr val="FFFFFF"/>
                </a:solidFill>
                <a:latin typeface="Calibri"/>
                <a:ea typeface="Calibri"/>
              </a:rPr>
              <a:t>Каданчик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посмертно</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transition spd="slow" advTm="21000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Рисунок 4"/>
          <p:cNvPicPr/>
          <p:nvPr/>
        </p:nvPicPr>
        <p:blipFill>
          <a:blip r:embed="rId2"/>
          <a:stretch/>
        </p:blipFill>
        <p:spPr>
          <a:xfrm>
            <a:off x="0" y="0"/>
            <a:ext cx="12191760" cy="6857640"/>
          </a:xfrm>
          <a:prstGeom prst="rect">
            <a:avLst/>
          </a:prstGeom>
          <a:ln>
            <a:noFill/>
          </a:ln>
        </p:spPr>
      </p:pic>
      <p:sp>
        <p:nvSpPr>
          <p:cNvPr id="89"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90" name="Рисунок 5"/>
          <p:cNvPicPr/>
          <p:nvPr/>
        </p:nvPicPr>
        <p:blipFill>
          <a:blip r:embed="rId3"/>
          <a:stretch/>
        </p:blipFill>
        <p:spPr>
          <a:xfrm>
            <a:off x="1028808" y="273168"/>
            <a:ext cx="6203448" cy="6237360"/>
          </a:xfrm>
          <a:prstGeom prst="rect">
            <a:avLst/>
          </a:prstGeom>
          <a:ln>
            <a:noFill/>
          </a:ln>
        </p:spPr>
      </p:pic>
      <p:sp>
        <p:nvSpPr>
          <p:cNvPr id="91" name="CustomShape 2"/>
          <p:cNvSpPr/>
          <p:nvPr/>
        </p:nvSpPr>
        <p:spPr>
          <a:xfrm>
            <a:off x="7973568" y="573840"/>
            <a:ext cx="3321432" cy="470111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ходе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ожесточённых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6–8 </a:t>
            </a:r>
            <a:r>
              <a:rPr lang="en-US" sz="1400" b="0" strike="noStrike" spc="-1" dirty="0" err="1">
                <a:solidFill>
                  <a:srgbClr val="FFFFFF"/>
                </a:solidFill>
                <a:latin typeface="Calibri"/>
                <a:ea typeface="Calibri"/>
              </a:rPr>
              <a:t>август</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Новомихайловского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Армавира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Советской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несмотря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героическое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12-й А и 1-го </a:t>
            </a:r>
            <a:r>
              <a:rPr lang="en-US" sz="1400" b="0" strike="noStrike" spc="-1" dirty="0" err="1">
                <a:solidFill>
                  <a:srgbClr val="FFFFFF"/>
                </a:solidFill>
                <a:latin typeface="Calibri"/>
                <a:ea typeface="Calibri"/>
              </a:rPr>
              <a:t>отд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вынуждены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оставить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Армавир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отойти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Михайловская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Песчаный</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этому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17-й А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Краснодарскому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обводу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связи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осложнившейся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обстановкой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Ставка</a:t>
            </a:r>
            <a:r>
              <a:rPr lang="en-US" sz="1400" b="0" strike="noStrike" spc="-1" dirty="0">
                <a:solidFill>
                  <a:srgbClr val="FFFFFF"/>
                </a:solidFill>
                <a:latin typeface="Calibri"/>
                <a:ea typeface="Calibri"/>
              </a:rPr>
              <a:t> ВГК </a:t>
            </a:r>
            <a:r>
              <a:rPr lang="en-US" sz="1400" b="0" strike="noStrike" spc="-1" dirty="0" err="1">
                <a:solidFill>
                  <a:srgbClr val="FFFFFF"/>
                </a:solidFill>
                <a:latin typeface="Calibri"/>
                <a:ea typeface="Calibri"/>
              </a:rPr>
              <a:t>передала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резерва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некоторые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соединения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приказала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срочно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нефтеносного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шоссе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ограниченных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сроков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большого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превосходства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силах</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средствах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удержать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Лаба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4279563405"/>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Рисунок 4"/>
          <p:cNvPicPr/>
          <p:nvPr/>
        </p:nvPicPr>
        <p:blipFill>
          <a:blip r:embed="rId2"/>
          <a:srcRect l="11390" b="317"/>
          <a:stretch/>
        </p:blipFill>
        <p:spPr>
          <a:xfrm>
            <a:off x="0" y="0"/>
            <a:ext cx="12191760" cy="6857640"/>
          </a:xfrm>
          <a:prstGeom prst="rect">
            <a:avLst/>
          </a:prstGeom>
          <a:ln>
            <a:noFill/>
          </a:ln>
        </p:spPr>
      </p:pic>
      <p:sp>
        <p:nvSpPr>
          <p:cNvPr id="282"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85" name="Рисунок 8"/>
          <p:cNvPicPr/>
          <p:nvPr/>
        </p:nvPicPr>
        <p:blipFill>
          <a:blip r:embed="rId3"/>
          <a:stretch/>
        </p:blipFill>
        <p:spPr>
          <a:xfrm>
            <a:off x="1779639" y="108155"/>
            <a:ext cx="7718322" cy="4652709"/>
          </a:xfrm>
          <a:prstGeom prst="rect">
            <a:avLst/>
          </a:prstGeom>
          <a:ln>
            <a:noFill/>
          </a:ln>
          <a:effectLst>
            <a:softEdge rad="203200"/>
          </a:effectLst>
        </p:spPr>
      </p:pic>
      <p:sp>
        <p:nvSpPr>
          <p:cNvPr id="290" name="CustomShape 4"/>
          <p:cNvSpPr/>
          <p:nvPr/>
        </p:nvSpPr>
        <p:spPr>
          <a:xfrm>
            <a:off x="3149816" y="4641189"/>
            <a:ext cx="5892369" cy="193753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Освобождение</a:t>
            </a:r>
            <a:r>
              <a:rPr lang="en-US" sz="6000" b="0" strike="noStrike" spc="-1" dirty="0">
                <a:solidFill>
                  <a:srgbClr val="FFFFFF"/>
                </a:solidFill>
                <a:latin typeface="USSR STENCIL"/>
              </a:rPr>
              <a:t> </a:t>
            </a:r>
            <a:r>
              <a:rPr lang="en-US" sz="6000" b="0" strike="noStrike" spc="-1" dirty="0" err="1">
                <a:solidFill>
                  <a:srgbClr val="FFFFFF"/>
                </a:solidFill>
                <a:latin typeface="USSR STENCIL"/>
              </a:rPr>
              <a:t>Кубани</a:t>
            </a:r>
            <a:endParaRPr lang="en-US" sz="6000" b="0" strike="noStrike" spc="-1" dirty="0">
              <a:latin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 name="Рисунок 4"/>
          <p:cNvPicPr/>
          <p:nvPr/>
        </p:nvPicPr>
        <p:blipFill>
          <a:blip r:embed="rId3"/>
          <a:srcRect l="11390" b="317"/>
          <a:stretch/>
        </p:blipFill>
        <p:spPr>
          <a:xfrm>
            <a:off x="0" y="0"/>
            <a:ext cx="12191760" cy="6857640"/>
          </a:xfrm>
          <a:prstGeom prst="rect">
            <a:avLst/>
          </a:prstGeom>
          <a:ln>
            <a:noFill/>
          </a:ln>
        </p:spPr>
      </p:pic>
      <p:sp>
        <p:nvSpPr>
          <p:cNvPr id="296" name="CustomShape 1"/>
          <p:cNvSpPr/>
          <p:nvPr/>
        </p:nvSpPr>
        <p:spPr>
          <a:xfrm>
            <a:off x="-76596"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97" name="Рисунок 20"/>
          <p:cNvPicPr/>
          <p:nvPr/>
        </p:nvPicPr>
        <p:blipFill>
          <a:blip r:embed="rId4"/>
          <a:stretch/>
        </p:blipFill>
        <p:spPr>
          <a:xfrm>
            <a:off x="6764596" y="0"/>
            <a:ext cx="5427164" cy="4627800"/>
          </a:xfrm>
          <a:prstGeom prst="rect">
            <a:avLst/>
          </a:prstGeom>
          <a:ln>
            <a:noFill/>
          </a:ln>
        </p:spPr>
      </p:pic>
      <p:sp>
        <p:nvSpPr>
          <p:cNvPr id="298" name="CustomShape 2"/>
          <p:cNvSpPr/>
          <p:nvPr/>
        </p:nvSpPr>
        <p:spPr>
          <a:xfrm>
            <a:off x="137653" y="505309"/>
            <a:ext cx="6489290" cy="317851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9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началась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46-й и 18-й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46-й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генерал-майор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Иван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Павлович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Рослый</a:t>
            </a:r>
            <a:r>
              <a:rPr lang="en-US" sz="1400" b="0" strike="noStrike" spc="-1" dirty="0">
                <a:solidFill>
                  <a:srgbClr val="FFFFFF"/>
                </a:solidFill>
                <a:latin typeface="Calibri"/>
                <a:ea typeface="Calibri"/>
              </a:rPr>
              <a:t>, а 18-й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генерал-майор</a:t>
            </a:r>
            <a:r>
              <a:rPr lang="en-US" sz="1400" b="0" strike="noStrike" spc="-1" dirty="0">
                <a:solidFill>
                  <a:srgbClr val="FFFFFF"/>
                </a:solidFill>
                <a:latin typeface="Calibri"/>
                <a:ea typeface="Calibri"/>
              </a:rPr>
              <a:t> А. И. </a:t>
            </a:r>
            <a:r>
              <a:rPr lang="en-US" sz="1400" b="0" strike="noStrike" spc="-1" dirty="0" err="1">
                <a:solidFill>
                  <a:srgbClr val="FFFFFF"/>
                </a:solidFill>
                <a:latin typeface="Calibri"/>
                <a:ea typeface="Calibri"/>
              </a:rPr>
              <a:t>Рыжов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руководил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Прорвав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Кореновской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юго-восточнее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трёхдневных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боёв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выбили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Задачей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длившейся</a:t>
            </a:r>
            <a:r>
              <a:rPr lang="en-US" sz="1400" b="0" strike="noStrike" spc="-1" dirty="0">
                <a:solidFill>
                  <a:srgbClr val="FFFFFF"/>
                </a:solidFill>
                <a:latin typeface="Calibri"/>
                <a:ea typeface="Calibri"/>
              </a:rPr>
              <a:t> 118 </a:t>
            </a:r>
            <a:r>
              <a:rPr lang="en-US" sz="1400" b="0" strike="noStrike" spc="-1" dirty="0" err="1">
                <a:solidFill>
                  <a:srgbClr val="FFFFFF"/>
                </a:solidFill>
                <a:latin typeface="Calibri"/>
                <a:ea typeface="Calibri"/>
              </a:rPr>
              <a:t>дней</a:t>
            </a:r>
            <a:r>
              <a:rPr lang="en-US" sz="1400" b="0" strike="noStrike" spc="-1" dirty="0">
                <a:solidFill>
                  <a:srgbClr val="FFFFFF"/>
                </a:solidFill>
                <a:latin typeface="Calibri"/>
                <a:ea typeface="Calibri"/>
              </a:rPr>
              <a:t> (с 9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24 </a:t>
            </a:r>
            <a:r>
              <a:rPr lang="en-US" sz="1400" b="0" strike="noStrike" spc="-1" dirty="0" err="1">
                <a:solidFill>
                  <a:srgbClr val="FFFFFF"/>
                </a:solidFill>
                <a:latin typeface="Calibri"/>
                <a:ea typeface="Calibri"/>
              </a:rPr>
              <a:t>мая</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кулак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составляли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поддерживаемые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Известная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Краснодарско-Новороссийская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важнейших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этапов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Битвы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a:t>
            </a:r>
            <a:r>
              <a:rPr lang="ru-RU" sz="1400" b="0" strike="noStrike" spc="-1" dirty="0">
                <a:solidFill>
                  <a:srgbClr val="FFFFFF"/>
                </a:solidFill>
                <a:latin typeface="Calibri"/>
                <a:ea typeface="Calibri"/>
              </a:rPr>
              <a:t>з</a:t>
            </a:r>
            <a:endParaRPr lang="en-US" sz="1400" b="0" strike="noStrike" spc="-1" dirty="0">
              <a:latin typeface="Arial"/>
            </a:endParaRPr>
          </a:p>
        </p:txBody>
      </p:sp>
      <p:sp>
        <p:nvSpPr>
          <p:cNvPr id="299" name="CustomShape 3"/>
          <p:cNvSpPr/>
          <p:nvPr/>
        </p:nvSpPr>
        <p:spPr>
          <a:xfrm>
            <a:off x="5673212" y="5133108"/>
            <a:ext cx="5870547"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замыслу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нанести</a:t>
            </a:r>
            <a:r>
              <a:rPr lang="en-US" sz="1400" b="0" strike="noStrike" spc="-1" dirty="0">
                <a:solidFill>
                  <a:srgbClr val="FFFFFF"/>
                </a:solidFill>
                <a:latin typeface="Calibri"/>
                <a:ea typeface="Calibri"/>
              </a:rPr>
              <a:t> 9-я и 58-я (с </a:t>
            </a:r>
            <a:r>
              <a:rPr lang="en-US" sz="1400" b="0" strike="noStrike" spc="-1" dirty="0" err="1">
                <a:solidFill>
                  <a:srgbClr val="FFFFFF"/>
                </a:solidFill>
                <a:latin typeface="Calibri"/>
                <a:ea typeface="Calibri"/>
              </a:rPr>
              <a:t>севера</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37-я и 46-я (с </a:t>
            </a:r>
            <a:r>
              <a:rPr lang="en-US" sz="1400" b="0" strike="noStrike" spc="-1" dirty="0" err="1">
                <a:solidFill>
                  <a:srgbClr val="FFFFFF"/>
                </a:solidFill>
                <a:latin typeface="Calibri"/>
                <a:ea typeface="Calibri"/>
              </a:rPr>
              <a:t>востока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поддержка</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юга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возлагалась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18-ю и 56-ю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воздушная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4-ю и 5-ю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462 </a:t>
            </a:r>
            <a:r>
              <a:rPr lang="en-US" sz="1400" b="0" strike="noStrike" spc="-1" dirty="0" err="1">
                <a:solidFill>
                  <a:srgbClr val="FFFFFF"/>
                </a:solidFill>
                <a:latin typeface="Calibri"/>
                <a:ea typeface="Calibri"/>
              </a:rPr>
              <a:t>самолётов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Согласно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оказывалась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окружении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возможности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отступить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Крым</a:t>
            </a:r>
            <a:endParaRPr lang="en-US" sz="1400" b="0" strike="noStrike" spc="-1" dirty="0">
              <a:latin typeface="Arial"/>
            </a:endParaRPr>
          </a:p>
        </p:txBody>
      </p:sp>
      <p:pic>
        <p:nvPicPr>
          <p:cNvPr id="300" name="Рисунок 23"/>
          <p:cNvPicPr/>
          <p:nvPr/>
        </p:nvPicPr>
        <p:blipFill>
          <a:blip r:embed="rId5"/>
          <a:stretch/>
        </p:blipFill>
        <p:spPr>
          <a:xfrm>
            <a:off x="0" y="3824748"/>
            <a:ext cx="4296697" cy="3032892"/>
          </a:xfrm>
          <a:prstGeom prst="rect">
            <a:avLst/>
          </a:prstGeom>
          <a:ln>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 name="Рисунок 4"/>
          <p:cNvPicPr/>
          <p:nvPr/>
        </p:nvPicPr>
        <p:blipFill>
          <a:blip r:embed="rId3"/>
          <a:srcRect l="11390" b="317"/>
          <a:stretch/>
        </p:blipFill>
        <p:spPr>
          <a:xfrm>
            <a:off x="0" y="0"/>
            <a:ext cx="12191760" cy="6857640"/>
          </a:xfrm>
          <a:prstGeom prst="rect">
            <a:avLst/>
          </a:prstGeom>
          <a:ln>
            <a:noFill/>
          </a:ln>
        </p:spPr>
      </p:pic>
      <p:sp>
        <p:nvSpPr>
          <p:cNvPr id="304" name="CustomShape 1"/>
          <p:cNvSpPr/>
          <p:nvPr/>
        </p:nvSpPr>
        <p:spPr>
          <a:xfrm>
            <a:off x="0" y="9832"/>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305" name="CustomShape 2"/>
          <p:cNvSpPr/>
          <p:nvPr/>
        </p:nvSpPr>
        <p:spPr>
          <a:xfrm>
            <a:off x="108155" y="68400"/>
            <a:ext cx="7133965" cy="202596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Поскольку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разрабатывалась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сжатые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сроки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продумать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ряд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нюансов</a:t>
            </a:r>
            <a:r>
              <a:rPr lang="en-US" sz="1400" b="0" strike="noStrike" spc="-1" dirty="0">
                <a:solidFill>
                  <a:srgbClr val="FFFFFF"/>
                </a:solidFill>
                <a:latin typeface="Calibri"/>
                <a:ea typeface="Calibri"/>
              </a:rPr>
              <a:t> – в </a:t>
            </a:r>
            <a:r>
              <a:rPr lang="en-US" sz="1400" b="0" strike="noStrike" spc="-1" dirty="0" err="1">
                <a:solidFill>
                  <a:srgbClr val="FFFFFF"/>
                </a:solidFill>
                <a:latin typeface="Calibri"/>
                <a:ea typeface="Calibri"/>
              </a:rPr>
              <a:t>частности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касающихся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снабжения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боеприпасами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топливом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Ситуация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усугублялась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превратившимися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кашу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тяжёлая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обозы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передвигались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большим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трудом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опозданием</a:t>
            </a:r>
            <a:r>
              <a:rPr lang="en-US" sz="1400" b="0" strike="noStrike" spc="-1" dirty="0">
                <a:solidFill>
                  <a:srgbClr val="FFFFFF"/>
                </a:solidFill>
                <a:latin typeface="Calibri"/>
                <a:ea typeface="Calibri"/>
              </a:rPr>
              <a:t>.  </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первые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наибольший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сопутствовал</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разбившей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северо-восточных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подступах</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Краснодару</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юга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эффективно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Вскоре</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присоединилась</a:t>
            </a:r>
            <a:r>
              <a:rPr lang="en-US" sz="1400" b="0" strike="noStrike" spc="-1" dirty="0">
                <a:solidFill>
                  <a:srgbClr val="FFFFFF"/>
                </a:solidFill>
                <a:latin typeface="Calibri"/>
                <a:ea typeface="Calibri"/>
              </a:rPr>
              <a:t> 46-я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и 12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успешно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поспособствовало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содействие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306" name="Рисунок 9"/>
          <p:cNvPicPr/>
          <p:nvPr/>
        </p:nvPicPr>
        <p:blipFill>
          <a:blip r:embed="rId4"/>
          <a:stretch/>
        </p:blipFill>
        <p:spPr>
          <a:xfrm>
            <a:off x="7350275" y="9832"/>
            <a:ext cx="4851557" cy="4866968"/>
          </a:xfrm>
          <a:prstGeom prst="rect">
            <a:avLst/>
          </a:prstGeom>
          <a:ln>
            <a:noFill/>
          </a:ln>
        </p:spPr>
      </p:pic>
      <p:sp>
        <p:nvSpPr>
          <p:cNvPr id="307" name="CustomShape 3"/>
          <p:cNvSpPr/>
          <p:nvPr/>
        </p:nvSpPr>
        <p:spPr>
          <a:xfrm>
            <a:off x="5559119" y="4290480"/>
            <a:ext cx="6298583" cy="166752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К </a:t>
            </a:r>
            <a:r>
              <a:rPr lang="en-US" sz="1400" b="0" strike="noStrike" spc="-1" dirty="0" err="1">
                <a:solidFill>
                  <a:srgbClr val="FFFFFF"/>
                </a:solidFill>
                <a:latin typeface="Calibri"/>
                <a:ea typeface="Calibri"/>
              </a:rPr>
              <a:t>сожалению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всеобщее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ликование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омрачено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трагедией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подожгли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гестапо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расположенное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пересечении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улиц</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Седина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подвалах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заживо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сгорели</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Даже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агонии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бессильной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злобе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продолжали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людей</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308" name="Рисунок 12"/>
          <p:cNvPicPr/>
          <p:nvPr/>
        </p:nvPicPr>
        <p:blipFill>
          <a:blip r:embed="rId5"/>
          <a:stretch/>
        </p:blipFill>
        <p:spPr>
          <a:xfrm>
            <a:off x="-10071" y="2851355"/>
            <a:ext cx="5379472" cy="3938245"/>
          </a:xfrm>
          <a:prstGeom prst="rect">
            <a:avLst/>
          </a:prstGeom>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 name="Рисунок 4"/>
          <p:cNvPicPr/>
          <p:nvPr/>
        </p:nvPicPr>
        <p:blipFill>
          <a:blip r:embed="rId3"/>
          <a:srcRect l="11390" b="317"/>
          <a:stretch/>
        </p:blipFill>
        <p:spPr>
          <a:xfrm>
            <a:off x="0" y="0"/>
            <a:ext cx="12191760" cy="6857640"/>
          </a:xfrm>
          <a:prstGeom prst="rect">
            <a:avLst/>
          </a:prstGeom>
          <a:ln>
            <a:noFill/>
          </a:ln>
        </p:spPr>
      </p:pic>
      <p:sp>
        <p:nvSpPr>
          <p:cNvPr id="312"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a:lstStyle/>
          <a:p>
            <a:pPr algn="just"/>
            <a:endParaRPr lang="ru-RU" sz="1400" dirty="0"/>
          </a:p>
        </p:txBody>
      </p:sp>
      <p:sp>
        <p:nvSpPr>
          <p:cNvPr id="313" name="CustomShape 2"/>
          <p:cNvSpPr/>
          <p:nvPr/>
        </p:nvSpPr>
        <p:spPr>
          <a:xfrm>
            <a:off x="127819" y="462117"/>
            <a:ext cx="4306529" cy="271749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Городу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разрушены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заводы</a:t>
            </a:r>
            <a:r>
              <a:rPr lang="en-US" sz="1400" b="0" strike="noStrike" spc="-1" dirty="0">
                <a:solidFill>
                  <a:srgbClr val="FFFFFF"/>
                </a:solidFill>
                <a:latin typeface="Calibri"/>
                <a:ea typeface="Calibri"/>
              </a:rPr>
              <a:t>, 18 </a:t>
            </a:r>
            <a:r>
              <a:rPr lang="en-US" sz="1400" b="0" strike="noStrike" spc="-1" dirty="0" err="1">
                <a:solidFill>
                  <a:srgbClr val="FFFFFF"/>
                </a:solidFill>
                <a:latin typeface="Calibri"/>
                <a:ea typeface="Calibri"/>
              </a:rPr>
              <a:t>школ</a:t>
            </a:r>
            <a:r>
              <a:rPr lang="en-US" sz="1400" b="0" strike="noStrike" spc="-1" dirty="0">
                <a:solidFill>
                  <a:srgbClr val="FFFFFF"/>
                </a:solidFill>
                <a:latin typeface="Calibri"/>
                <a:ea typeface="Calibri"/>
              </a:rPr>
              <a:t>, 2 </a:t>
            </a:r>
            <a:r>
              <a:rPr lang="en-US" sz="1400" b="0" strike="noStrike" spc="-1" dirty="0" err="1">
                <a:solidFill>
                  <a:srgbClr val="FFFFFF"/>
                </a:solidFill>
                <a:latin typeface="Calibri"/>
                <a:ea typeface="Calibri"/>
              </a:rPr>
              <a:t>больницы</a:t>
            </a:r>
            <a:r>
              <a:rPr lang="en-US" sz="1400" b="0" strike="noStrike" spc="-1" dirty="0">
                <a:solidFill>
                  <a:srgbClr val="FFFFFF"/>
                </a:solidFill>
                <a:latin typeface="Calibri"/>
                <a:ea typeface="Calibri"/>
              </a:rPr>
              <a:t>, 807 </a:t>
            </a:r>
            <a:r>
              <a:rPr lang="en-US" sz="1400" b="0" strike="noStrike" spc="-1" dirty="0" err="1">
                <a:solidFill>
                  <a:srgbClr val="FFFFFF"/>
                </a:solidFill>
                <a:latin typeface="Calibri"/>
                <a:ea typeface="Calibri"/>
              </a:rPr>
              <a:t>жилых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домов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водопровод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электростанция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железнодорожный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Нот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возмездие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заставило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себя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ждать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Пособники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карателей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ушли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наказания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июле</a:t>
            </a:r>
            <a:r>
              <a:rPr lang="en-US" sz="1400" b="0" strike="noStrike" spc="-1" dirty="0">
                <a:solidFill>
                  <a:srgbClr val="FFFFFF"/>
                </a:solidFill>
                <a:latin typeface="Calibri"/>
                <a:ea typeface="Calibri"/>
              </a:rPr>
              <a:t> 1943 г. в </a:t>
            </a:r>
            <a:r>
              <a:rPr lang="en-US" sz="1400" b="0" strike="noStrike" spc="-1" dirty="0" err="1">
                <a:solidFill>
                  <a:srgbClr val="FFFFFF"/>
                </a:solidFill>
                <a:latin typeface="Calibri"/>
                <a:ea typeface="Calibri"/>
              </a:rPr>
              <a:t>Краснодаре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здании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кинотеатра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Великан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прошёл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первый</a:t>
            </a:r>
            <a:r>
              <a:rPr lang="en-US" sz="1400" b="0" strike="noStrike" spc="-1" dirty="0">
                <a:solidFill>
                  <a:srgbClr val="FFFFFF"/>
                </a:solidFill>
                <a:latin typeface="Calibri"/>
                <a:ea typeface="Calibri"/>
              </a:rPr>
              <a:t> в СССР </a:t>
            </a:r>
            <a:r>
              <a:rPr lang="en-US" sz="1400" b="0" strike="noStrike" spc="-1" dirty="0" err="1">
                <a:solidFill>
                  <a:srgbClr val="FFFFFF"/>
                </a:solidFill>
                <a:latin typeface="Calibri"/>
                <a:ea typeface="Calibri"/>
              </a:rPr>
              <a:t>открытый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судебный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процесс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делу</a:t>
            </a:r>
            <a:r>
              <a:rPr lang="en-US" sz="1400" b="0" strike="noStrike" spc="-1" dirty="0">
                <a:solidFill>
                  <a:srgbClr val="FFFFFF"/>
                </a:solidFill>
                <a:latin typeface="Calibri"/>
                <a:ea typeface="Calibri"/>
              </a:rPr>
              <a:t> о </a:t>
            </a:r>
            <a:r>
              <a:rPr lang="en-US" sz="1400" b="0" strike="noStrike" spc="-1" dirty="0" err="1">
                <a:solidFill>
                  <a:srgbClr val="FFFFFF"/>
                </a:solidFill>
                <a:latin typeface="Calibri"/>
                <a:ea typeface="Calibri"/>
              </a:rPr>
              <a:t>зверствах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территориях</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314" name="Рисунок 15"/>
          <p:cNvPicPr/>
          <p:nvPr/>
        </p:nvPicPr>
        <p:blipFill>
          <a:blip r:embed="rId4"/>
          <a:stretch/>
        </p:blipFill>
        <p:spPr>
          <a:xfrm>
            <a:off x="8418240" y="127459"/>
            <a:ext cx="3773520" cy="2637341"/>
          </a:xfrm>
          <a:prstGeom prst="rect">
            <a:avLst/>
          </a:prstGeom>
          <a:ln>
            <a:noFill/>
          </a:ln>
        </p:spPr>
      </p:pic>
      <p:pic>
        <p:nvPicPr>
          <p:cNvPr id="315" name="Рисунок 16"/>
          <p:cNvPicPr/>
          <p:nvPr/>
        </p:nvPicPr>
        <p:blipFill>
          <a:blip r:embed="rId5"/>
          <a:stretch/>
        </p:blipFill>
        <p:spPr>
          <a:xfrm>
            <a:off x="4818751" y="127819"/>
            <a:ext cx="4306529" cy="2637341"/>
          </a:xfrm>
          <a:prstGeom prst="rect">
            <a:avLst/>
          </a:prstGeom>
          <a:ln>
            <a:noFill/>
          </a:ln>
        </p:spPr>
      </p:pic>
      <p:sp>
        <p:nvSpPr>
          <p:cNvPr id="316" name="CustomShape 3"/>
          <p:cNvSpPr/>
          <p:nvPr/>
        </p:nvSpPr>
        <p:spPr>
          <a:xfrm>
            <a:off x="7491960" y="2948400"/>
            <a:ext cx="4046400" cy="7708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58-я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возлагалось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зажата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неприятелем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непроходимых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плавнях</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317" name="Рисунок 18"/>
          <p:cNvPicPr/>
          <p:nvPr/>
        </p:nvPicPr>
        <p:blipFill>
          <a:blip r:embed="rId6"/>
          <a:stretch/>
        </p:blipFill>
        <p:spPr>
          <a:xfrm>
            <a:off x="6764593" y="3719209"/>
            <a:ext cx="5427167" cy="3138431"/>
          </a:xfrm>
          <a:prstGeom prst="rect">
            <a:avLst/>
          </a:prstGeom>
          <a:ln>
            <a:noFill/>
          </a:ln>
        </p:spPr>
      </p:pic>
      <p:sp>
        <p:nvSpPr>
          <p:cNvPr id="318" name="CustomShape 4"/>
          <p:cNvSpPr/>
          <p:nvPr/>
        </p:nvSpPr>
        <p:spPr>
          <a:xfrm>
            <a:off x="226142" y="3893574"/>
            <a:ext cx="4758813"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Невозможность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оперативно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передвигаться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перестраиваться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учётом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обстановки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причиной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существенных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рядах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размер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гораздо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если</a:t>
            </a:r>
            <a:r>
              <a:rPr lang="en-US" sz="1400" b="0" strike="noStrike" spc="-1" dirty="0">
                <a:solidFill>
                  <a:srgbClr val="FFFFFF"/>
                </a:solidFill>
                <a:latin typeface="Calibri"/>
                <a:ea typeface="Calibri"/>
              </a:rPr>
              <a:t> б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самоотверженные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авиации</a:t>
            </a:r>
            <a:r>
              <a:rPr lang="en-US" sz="1400" b="0" strike="noStrike" spc="-1" dirty="0">
                <a:solidFill>
                  <a:srgbClr val="FFFFFF"/>
                </a:solidFill>
                <a:latin typeface="Calibri"/>
                <a:ea typeface="Calibri"/>
              </a:rPr>
              <a:t> 4-й и 5-й </a:t>
            </a:r>
            <a:r>
              <a:rPr lang="en-US" sz="1400" b="0" strike="noStrike" spc="-1" dirty="0" err="1">
                <a:solidFill>
                  <a:srgbClr val="FFFFFF"/>
                </a:solidFill>
                <a:latin typeface="Calibri"/>
                <a:ea typeface="Calibri"/>
              </a:rPr>
              <a:t>воздушных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1" name="Рисунок 4"/>
          <p:cNvPicPr/>
          <p:nvPr/>
        </p:nvPicPr>
        <p:blipFill>
          <a:blip r:embed="rId3"/>
          <a:srcRect l="11390" b="317"/>
          <a:stretch/>
        </p:blipFill>
        <p:spPr>
          <a:xfrm>
            <a:off x="0" y="0"/>
            <a:ext cx="12191760" cy="6857640"/>
          </a:xfrm>
          <a:prstGeom prst="rect">
            <a:avLst/>
          </a:prstGeom>
          <a:ln>
            <a:noFill/>
          </a:ln>
        </p:spPr>
      </p:pic>
      <p:sp>
        <p:nvSpPr>
          <p:cNvPr id="322" name="CustomShape 1"/>
          <p:cNvSpPr/>
          <p:nvPr/>
        </p:nvSpPr>
        <p:spPr>
          <a:xfrm>
            <a:off x="0" y="36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23" name="Рисунок 9"/>
          <p:cNvPicPr/>
          <p:nvPr/>
        </p:nvPicPr>
        <p:blipFill>
          <a:blip r:embed="rId4"/>
          <a:stretch/>
        </p:blipFill>
        <p:spPr>
          <a:xfrm>
            <a:off x="0" y="0"/>
            <a:ext cx="5437239" cy="3659760"/>
          </a:xfrm>
          <a:prstGeom prst="rect">
            <a:avLst/>
          </a:prstGeom>
          <a:ln>
            <a:noFill/>
          </a:ln>
        </p:spPr>
      </p:pic>
      <p:sp>
        <p:nvSpPr>
          <p:cNvPr id="324" name="CustomShape 2"/>
          <p:cNvSpPr/>
          <p:nvPr/>
        </p:nvSpPr>
        <p:spPr>
          <a:xfrm>
            <a:off x="6373800" y="521110"/>
            <a:ext cx="5306923"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результате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последующего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массированного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натиска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подразделения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отход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заранее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подготовленные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возобновилось</a:t>
            </a:r>
            <a:r>
              <a:rPr lang="en-US" sz="1400" b="0" strike="noStrike" spc="-1" dirty="0">
                <a:solidFill>
                  <a:srgbClr val="FFFFFF"/>
                </a:solidFill>
                <a:latin typeface="Calibri"/>
                <a:ea typeface="Calibri"/>
              </a:rPr>
              <a:t> 23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отсутствие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перегруппировку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продолжающиеся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проблемы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снабжением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значимого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добиться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позволили</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325" name="Рисунок 12"/>
          <p:cNvPicPr/>
          <p:nvPr/>
        </p:nvPicPr>
        <p:blipFill>
          <a:blip r:embed="rId5"/>
          <a:stretch/>
        </p:blipFill>
        <p:spPr>
          <a:xfrm>
            <a:off x="6226560" y="2231923"/>
            <a:ext cx="5965200" cy="4625717"/>
          </a:xfrm>
          <a:prstGeom prst="rect">
            <a:avLst/>
          </a:prstGeom>
          <a:ln>
            <a:noFill/>
          </a:ln>
        </p:spPr>
      </p:pic>
      <p:sp>
        <p:nvSpPr>
          <p:cNvPr id="326" name="CustomShape 3"/>
          <p:cNvSpPr/>
          <p:nvPr/>
        </p:nvSpPr>
        <p:spPr>
          <a:xfrm>
            <a:off x="171832" y="3660120"/>
            <a:ext cx="5965199" cy="24616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r>
              <a:rPr lang="en-US" sz="1400" b="0" strike="noStrike" spc="-1" dirty="0" err="1">
                <a:solidFill>
                  <a:srgbClr val="FFFFFF"/>
                </a:solidFill>
                <a:latin typeface="Calibri"/>
                <a:ea typeface="Calibri"/>
              </a:rPr>
              <a:t>Изредка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контратакуя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закрепились</a:t>
            </a:r>
            <a:r>
              <a:rPr lang="en-US" sz="1400" b="0" strike="noStrike" spc="-1" dirty="0">
                <a:solidFill>
                  <a:srgbClr val="FFFFFF"/>
                </a:solidFill>
                <a:latin typeface="Calibri"/>
                <a:ea typeface="Calibri"/>
              </a:rPr>
              <a:t> в 60-70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западней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16 </a:t>
            </a:r>
            <a:r>
              <a:rPr lang="en-US" sz="1400" b="0" strike="noStrike" spc="-1" dirty="0" err="1">
                <a:solidFill>
                  <a:srgbClr val="FFFFFF"/>
                </a:solidFill>
                <a:latin typeface="Calibri"/>
                <a:ea typeface="Calibri"/>
              </a:rPr>
              <a:t>марта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получили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прекратить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перейти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окончательного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требовалась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основательная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уже</a:t>
            </a:r>
            <a:r>
              <a:rPr lang="en-US" sz="1400" b="0" strike="noStrike" spc="-1" dirty="0">
                <a:solidFill>
                  <a:srgbClr val="FFFFFF"/>
                </a:solidFill>
                <a:latin typeface="Calibri"/>
                <a:ea typeface="Calibri"/>
              </a:rPr>
              <a:t> к 24 </a:t>
            </a:r>
            <a:r>
              <a:rPr lang="en-US" sz="1400" b="0" strike="noStrike" spc="-1" dirty="0" err="1">
                <a:solidFill>
                  <a:srgbClr val="FFFFFF"/>
                </a:solidFill>
                <a:latin typeface="Calibri"/>
                <a:ea typeface="Calibri"/>
              </a:rPr>
              <a:t>мая</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Калабатка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Киевское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3" name="Рисунок 4"/>
          <p:cNvPicPr/>
          <p:nvPr/>
        </p:nvPicPr>
        <p:blipFill>
          <a:blip r:embed="rId3"/>
          <a:srcRect l="11390" b="317"/>
          <a:stretch/>
        </p:blipFill>
        <p:spPr>
          <a:xfrm>
            <a:off x="0" y="0"/>
            <a:ext cx="12191760" cy="6857640"/>
          </a:xfrm>
          <a:prstGeom prst="rect">
            <a:avLst/>
          </a:prstGeom>
          <a:ln>
            <a:noFill/>
          </a:ln>
        </p:spPr>
      </p:pic>
      <p:sp>
        <p:nvSpPr>
          <p:cNvPr id="344" name="CustomShape 1"/>
          <p:cNvSpPr/>
          <p:nvPr/>
        </p:nvSpPr>
        <p:spPr>
          <a:xfrm>
            <a:off x="24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a:lstStyle/>
          <a:p>
            <a:endParaRPr lang="ru-RU" dirty="0"/>
          </a:p>
        </p:txBody>
      </p:sp>
      <p:pic>
        <p:nvPicPr>
          <p:cNvPr id="345" name="Рисунок 7"/>
          <p:cNvPicPr/>
          <p:nvPr/>
        </p:nvPicPr>
        <p:blipFill>
          <a:blip r:embed="rId4"/>
          <a:srcRect l="3367" r="1068"/>
          <a:stretch/>
        </p:blipFill>
        <p:spPr>
          <a:xfrm>
            <a:off x="6617110" y="0"/>
            <a:ext cx="5574890" cy="6857640"/>
          </a:xfrm>
          <a:prstGeom prst="rect">
            <a:avLst/>
          </a:prstGeom>
          <a:ln>
            <a:noFill/>
          </a:ln>
        </p:spPr>
      </p:pic>
      <p:sp>
        <p:nvSpPr>
          <p:cNvPr id="346" name="CustomShape 2"/>
          <p:cNvSpPr/>
          <p:nvPr/>
        </p:nvSpPr>
        <p:spPr>
          <a:xfrm>
            <a:off x="255639" y="78658"/>
            <a:ext cx="6037005" cy="145753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Trebuchet MS"/>
                <a:ea typeface="Times New Roman"/>
              </a:rPr>
              <a:t>"</a:t>
            </a:r>
            <a:r>
              <a:rPr lang="en-US" sz="1400" b="0" strike="noStrike" spc="-1" dirty="0" err="1">
                <a:solidFill>
                  <a:srgbClr val="FFFFFF"/>
                </a:solidFill>
                <a:latin typeface="Trebuchet MS"/>
                <a:ea typeface="Times New Roman"/>
              </a:rPr>
              <a:t>Ростовская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операция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частью</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которой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стало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освобождение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началась</a:t>
            </a:r>
            <a:r>
              <a:rPr lang="en-US" sz="1400" b="0" strike="noStrike" spc="-1" dirty="0">
                <a:solidFill>
                  <a:srgbClr val="FFFFFF"/>
                </a:solidFill>
                <a:latin typeface="Trebuchet MS"/>
                <a:ea typeface="Times New Roman"/>
              </a:rPr>
              <a:t> 1 </a:t>
            </a:r>
            <a:r>
              <a:rPr lang="en-US" sz="1400" b="0" strike="noStrike" spc="-1" dirty="0" err="1">
                <a:solidFill>
                  <a:srgbClr val="FFFFFF"/>
                </a:solidFill>
                <a:latin typeface="Trebuchet MS"/>
                <a:ea typeface="Times New Roman"/>
              </a:rPr>
              <a:t>января</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завершилась</a:t>
            </a:r>
            <a:r>
              <a:rPr lang="en-US" sz="1400" b="0" strike="noStrike" spc="-1" dirty="0">
                <a:solidFill>
                  <a:srgbClr val="FFFFFF"/>
                </a:solidFill>
                <a:latin typeface="Trebuchet MS"/>
                <a:ea typeface="Times New Roman"/>
              </a:rPr>
              <a:t> 18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1943 </a:t>
            </a:r>
            <a:r>
              <a:rPr lang="en-US" sz="1400" b="0" strike="noStrike" spc="-1" dirty="0" err="1">
                <a:solidFill>
                  <a:srgbClr val="FFFFFF"/>
                </a:solidFill>
                <a:latin typeface="Trebuchet MS"/>
                <a:ea typeface="Times New Roman"/>
              </a:rPr>
              <a:t>года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Датой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второго</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окончательного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освобождения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стало</a:t>
            </a:r>
            <a:r>
              <a:rPr lang="en-US" sz="1400" b="0" strike="noStrike" spc="-1" dirty="0">
                <a:solidFill>
                  <a:srgbClr val="FFFFFF"/>
                </a:solidFill>
                <a:latin typeface="Trebuchet MS"/>
                <a:ea typeface="Times New Roman"/>
              </a:rPr>
              <a:t> 14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Цель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операции</a:t>
            </a:r>
            <a:r>
              <a:rPr lang="en-US" sz="1400" b="0" strike="noStrike" spc="-1" dirty="0">
                <a:solidFill>
                  <a:srgbClr val="FFFFFF"/>
                </a:solidFill>
                <a:latin typeface="Trebuchet MS"/>
                <a:ea typeface="Times New Roman"/>
              </a:rPr>
              <a:t> – </a:t>
            </a:r>
            <a:r>
              <a:rPr lang="en-US" sz="1400" b="0" strike="noStrike" spc="-1" dirty="0" err="1">
                <a:solidFill>
                  <a:srgbClr val="FFFFFF"/>
                </a:solidFill>
                <a:latin typeface="Trebuchet MS"/>
                <a:ea typeface="Times New Roman"/>
              </a:rPr>
              <a:t>выбить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врага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из</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донской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столицы</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отрезать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пути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отхода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север</a:t>
            </a:r>
            <a:r>
              <a:rPr lang="en-US" sz="1400" b="0" strike="noStrike" spc="-1" dirty="0">
                <a:solidFill>
                  <a:srgbClr val="FFFFFF"/>
                </a:solidFill>
                <a:latin typeface="Trebuchet MS"/>
                <a:ea typeface="Times New Roman"/>
              </a:rPr>
              <a:t> – </a:t>
            </a:r>
            <a:r>
              <a:rPr lang="en-US" sz="1400" b="0" strike="noStrike" spc="-1" dirty="0" err="1">
                <a:solidFill>
                  <a:srgbClr val="FFFFFF"/>
                </a:solidFill>
                <a:latin typeface="Trebuchet MS"/>
                <a:ea typeface="Times New Roman"/>
              </a:rPr>
              <a:t>была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успешно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достигнута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ценой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героизма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советских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бойцов</a:t>
            </a:r>
            <a:r>
              <a:rPr lang="en-US" sz="1400" b="0" strike="noStrike" spc="-1" dirty="0">
                <a:solidFill>
                  <a:srgbClr val="FFFFFF"/>
                </a:solidFill>
                <a:latin typeface="Trebuchet MS"/>
                <a:ea typeface="Times New Roman"/>
              </a:rPr>
              <a:t>. </a:t>
            </a:r>
            <a:endParaRPr lang="en-US" sz="1400" b="0" strike="noStrike" spc="-1" dirty="0">
              <a:latin typeface="Arial"/>
            </a:endParaRPr>
          </a:p>
        </p:txBody>
      </p:sp>
      <p:sp>
        <p:nvSpPr>
          <p:cNvPr id="347" name="CustomShape 3"/>
          <p:cNvSpPr/>
          <p:nvPr/>
        </p:nvSpPr>
        <p:spPr>
          <a:xfrm>
            <a:off x="157317" y="2075875"/>
            <a:ext cx="5712542" cy="363473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Trebuchet MS"/>
                <a:ea typeface="Times New Roman"/>
              </a:rPr>
              <a:t>К </a:t>
            </a:r>
            <a:r>
              <a:rPr lang="en-US" sz="1400" b="0" strike="noStrike" spc="-1" dirty="0" err="1">
                <a:solidFill>
                  <a:srgbClr val="FFFFFF"/>
                </a:solidFill>
                <a:latin typeface="Trebuchet MS"/>
                <a:ea typeface="Times New Roman"/>
              </a:rPr>
              <a:t>Ростову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подошла</a:t>
            </a:r>
            <a:r>
              <a:rPr lang="en-US" sz="1400" b="0" strike="noStrike" spc="-1" dirty="0">
                <a:solidFill>
                  <a:srgbClr val="FFFFFF"/>
                </a:solidFill>
                <a:latin typeface="Trebuchet MS"/>
                <a:ea typeface="Times New Roman"/>
              </a:rPr>
              <a:t> 28-я </a:t>
            </a:r>
            <a:r>
              <a:rPr lang="en-US" sz="1400" b="0" strike="noStrike" spc="-1" dirty="0" err="1">
                <a:solidFill>
                  <a:srgbClr val="FFFFFF"/>
                </a:solidFill>
                <a:latin typeface="Trebuchet MS"/>
                <a:ea typeface="Times New Roman"/>
              </a:rPr>
              <a:t>армия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командованием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Василия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Герасименко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Нашим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войскам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предстояло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освободить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сначала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Батайск</a:t>
            </a:r>
            <a:r>
              <a:rPr lang="en-US" sz="1400" b="0" strike="noStrike" spc="-1" dirty="0">
                <a:solidFill>
                  <a:srgbClr val="FFFFFF"/>
                </a:solidFill>
                <a:latin typeface="Trebuchet MS"/>
                <a:ea typeface="Times New Roman"/>
              </a:rPr>
              <a:t>, а </a:t>
            </a:r>
            <a:r>
              <a:rPr lang="en-US" sz="1400" b="0" strike="noStrike" spc="-1" dirty="0" err="1">
                <a:solidFill>
                  <a:srgbClr val="FFFFFF"/>
                </a:solidFill>
                <a:latin typeface="Trebuchet MS"/>
                <a:ea typeface="Times New Roman"/>
              </a:rPr>
              <a:t>затем</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Ростов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Для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начала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наступления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был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выбран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условный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сигнал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Привет</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героям</a:t>
            </a:r>
            <a:r>
              <a:rPr lang="en-US" sz="1400" b="0" strike="noStrike" spc="-1" dirty="0">
                <a:solidFill>
                  <a:srgbClr val="FFFFFF"/>
                </a:solidFill>
                <a:latin typeface="Trebuchet MS"/>
                <a:ea typeface="Times New Roman"/>
              </a:rPr>
              <a:t>". И 8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1943 </a:t>
            </a:r>
            <a:r>
              <a:rPr lang="en-US" sz="1400" b="0" strike="noStrike" spc="-1" dirty="0" err="1">
                <a:solidFill>
                  <a:srgbClr val="FFFFFF"/>
                </a:solidFill>
                <a:latin typeface="Trebuchet MS"/>
                <a:ea typeface="Times New Roman"/>
              </a:rPr>
              <a:t>года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операция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освобождению</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началась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Задача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была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наисложнейшей</a:t>
            </a:r>
            <a:r>
              <a:rPr lang="en-US" sz="1400" b="0" strike="noStrike" spc="-1" dirty="0">
                <a:solidFill>
                  <a:srgbClr val="FFFFFF"/>
                </a:solidFill>
                <a:latin typeface="Trebuchet MS"/>
                <a:ea typeface="Times New Roman"/>
              </a:rPr>
              <a:t> – </a:t>
            </a:r>
            <a:r>
              <a:rPr lang="en-US" sz="1400" b="0" strike="noStrike" spc="-1" dirty="0" err="1">
                <a:solidFill>
                  <a:srgbClr val="FFFFFF"/>
                </a:solidFill>
                <a:latin typeface="Trebuchet MS"/>
                <a:ea typeface="Times New Roman"/>
              </a:rPr>
              <a:t>город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расположен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холмах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Ожесточённые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уличные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подступах</a:t>
            </a:r>
            <a:r>
              <a:rPr lang="en-US" sz="1400" b="0" strike="noStrike" spc="-1" dirty="0">
                <a:solidFill>
                  <a:srgbClr val="FFFFFF"/>
                </a:solidFill>
                <a:latin typeface="Trebuchet MS"/>
                <a:ea typeface="Times New Roman"/>
              </a:rPr>
              <a:t> к </a:t>
            </a:r>
            <a:r>
              <a:rPr lang="en-US" sz="1400" b="0" strike="noStrike" spc="-1" dirty="0" err="1">
                <a:solidFill>
                  <a:srgbClr val="FFFFFF"/>
                </a:solidFill>
                <a:latin typeface="Trebuchet MS"/>
                <a:ea typeface="Times New Roman"/>
              </a:rPr>
              <a:t>городу</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улицах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продолжались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семь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дней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Гибли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солдаты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мирное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население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восемь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месяцев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оккупации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гитлеровцы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уничтожили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более</a:t>
            </a:r>
            <a:r>
              <a:rPr lang="en-US" sz="1400" b="0" strike="noStrike" spc="-1" dirty="0">
                <a:solidFill>
                  <a:srgbClr val="FFFFFF"/>
                </a:solidFill>
                <a:latin typeface="Trebuchet MS"/>
                <a:ea typeface="Times New Roman"/>
              </a:rPr>
              <a:t> 40 </a:t>
            </a:r>
            <a:r>
              <a:rPr lang="en-US" sz="1400" b="0" strike="noStrike" spc="-1" dirty="0" err="1">
                <a:solidFill>
                  <a:srgbClr val="FFFFFF"/>
                </a:solidFill>
                <a:latin typeface="Trebuchet MS"/>
                <a:ea typeface="Times New Roman"/>
              </a:rPr>
              <a:t>тысяч</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человек</a:t>
            </a:r>
            <a:r>
              <a:rPr lang="en-US" sz="1400" b="0" strike="noStrike" spc="-1" dirty="0">
                <a:solidFill>
                  <a:srgbClr val="FFFFFF"/>
                </a:solidFill>
                <a:latin typeface="Trebuchet MS"/>
                <a:ea typeface="Times New Roman"/>
              </a:rPr>
              <a:t>, 53 </a:t>
            </a:r>
            <a:r>
              <a:rPr lang="en-US" sz="1400" b="0" strike="noStrike" spc="-1" dirty="0" err="1">
                <a:solidFill>
                  <a:srgbClr val="FFFFFF"/>
                </a:solidFill>
                <a:latin typeface="Trebuchet MS"/>
                <a:ea typeface="Times New Roman"/>
              </a:rPr>
              <a:t>тысячи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ростовчан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были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угнаны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принудительные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работы</a:t>
            </a:r>
            <a:r>
              <a:rPr lang="en-US" sz="1400" b="0" strike="noStrike" spc="-1" dirty="0">
                <a:solidFill>
                  <a:srgbClr val="FFFFFF"/>
                </a:solidFill>
                <a:latin typeface="Trebuchet MS"/>
                <a:ea typeface="Times New Roman"/>
              </a:rPr>
              <a:t>), а </a:t>
            </a:r>
            <a:r>
              <a:rPr lang="en-US" sz="1400" b="0" strike="noStrike" spc="-1" dirty="0" err="1">
                <a:solidFill>
                  <a:srgbClr val="FFFFFF"/>
                </a:solidFill>
                <a:latin typeface="Trebuchet MS"/>
                <a:ea typeface="Times New Roman"/>
              </a:rPr>
              <a:t>сам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Ростов-на-Дону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вошёл</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десятку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самых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пострадавших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городов</a:t>
            </a:r>
            <a:r>
              <a:rPr lang="en-US" sz="1400" b="0" strike="noStrike" spc="-1" dirty="0">
                <a:solidFill>
                  <a:srgbClr val="FFFFFF"/>
                </a:solidFill>
                <a:latin typeface="Trebuchet MS"/>
                <a:ea typeface="Times New Roman"/>
              </a:rPr>
              <a:t> СССР в </a:t>
            </a:r>
            <a:r>
              <a:rPr lang="en-US" sz="1400" b="0" strike="noStrike" spc="-1" dirty="0" err="1">
                <a:solidFill>
                  <a:srgbClr val="FFFFFF"/>
                </a:solidFill>
                <a:latin typeface="Trebuchet MS"/>
                <a:ea typeface="Times New Roman"/>
              </a:rPr>
              <a:t>годы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Великой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Отечественной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войны</a:t>
            </a:r>
            <a:endParaRPr lang="ru-RU" sz="1400" b="0" strike="noStrike" spc="-1" dirty="0">
              <a:solidFill>
                <a:srgbClr val="FFFFFF"/>
              </a:solidFill>
              <a:latin typeface="Trebuchet MS"/>
              <a:ea typeface="Times New Roman"/>
            </a:endParaRPr>
          </a:p>
          <a:p>
            <a:pPr algn="just">
              <a:lnSpc>
                <a:spcPct val="107000"/>
              </a:lnSpc>
              <a:spcAft>
                <a:spcPts val="799"/>
              </a:spcAft>
            </a:pPr>
            <a:r>
              <a:rPr lang="en-US" sz="1400" b="0" strike="noStrike" spc="-1" dirty="0" err="1">
                <a:solidFill>
                  <a:srgbClr val="FFFFFF"/>
                </a:solidFill>
                <a:latin typeface="Trebuchet MS"/>
                <a:ea typeface="Times New Roman"/>
              </a:rPr>
              <a:t>Непосредственно</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самом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городе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подготовкой</a:t>
            </a:r>
            <a:r>
              <a:rPr lang="en-US" sz="1400" b="0" strike="noStrike" spc="-1" dirty="0">
                <a:solidFill>
                  <a:srgbClr val="FFFFFF"/>
                </a:solidFill>
                <a:latin typeface="Trebuchet MS"/>
                <a:ea typeface="Times New Roman"/>
              </a:rPr>
              <a:t> к </a:t>
            </a:r>
            <a:r>
              <a:rPr lang="en-US" sz="1400" b="0" strike="noStrike" spc="-1" dirty="0" err="1">
                <a:solidFill>
                  <a:srgbClr val="FFFFFF"/>
                </a:solidFill>
                <a:latin typeface="Trebuchet MS"/>
                <a:ea typeface="Times New Roman"/>
              </a:rPr>
              <a:t>штурму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занимался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партизанский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отряд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Сталина</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который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входили</a:t>
            </a:r>
            <a:r>
              <a:rPr lang="en-US" sz="1400" b="0" strike="noStrike" spc="-1" dirty="0">
                <a:solidFill>
                  <a:srgbClr val="FFFFFF"/>
                </a:solidFill>
                <a:latin typeface="Trebuchet MS"/>
                <a:ea typeface="Times New Roman"/>
              </a:rPr>
              <a:t> 127 </a:t>
            </a:r>
            <a:r>
              <a:rPr lang="en-US" sz="1400" b="0" strike="noStrike" spc="-1" dirty="0" err="1">
                <a:solidFill>
                  <a:srgbClr val="FFFFFF"/>
                </a:solidFill>
                <a:latin typeface="Trebuchet MS"/>
                <a:ea typeface="Times New Roman"/>
              </a:rPr>
              <a:t>ростовчан</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том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числе</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юные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школьники</a:t>
            </a:r>
            <a:r>
              <a:rPr lang="en-US" sz="1400" b="0" strike="noStrike" spc="-1" dirty="0">
                <a:solidFill>
                  <a:srgbClr val="FFFFFF"/>
                </a:solidFill>
                <a:latin typeface="Trebuchet MS"/>
                <a:ea typeface="Times New Roman"/>
              </a:rPr>
              <a:t>.</a:t>
            </a:r>
            <a:endParaRPr lang="en-US" sz="1400" b="0" strike="noStrike" spc="-1" dirty="0">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 name="Рисунок 4"/>
          <p:cNvPicPr/>
          <p:nvPr/>
        </p:nvPicPr>
        <p:blipFill>
          <a:blip r:embed="rId3"/>
          <a:srcRect l="11390" b="317"/>
          <a:stretch/>
        </p:blipFill>
        <p:spPr>
          <a:xfrm>
            <a:off x="0" y="0"/>
            <a:ext cx="12191760" cy="6857640"/>
          </a:xfrm>
          <a:prstGeom prst="rect">
            <a:avLst/>
          </a:prstGeom>
          <a:ln>
            <a:noFill/>
          </a:ln>
        </p:spPr>
      </p:pic>
      <p:sp>
        <p:nvSpPr>
          <p:cNvPr id="351" name="CustomShape 1"/>
          <p:cNvSpPr/>
          <p:nvPr/>
        </p:nvSpPr>
        <p:spPr>
          <a:xfrm>
            <a:off x="-1" y="102929"/>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52" name="Рисунок 9"/>
          <p:cNvPicPr/>
          <p:nvPr/>
        </p:nvPicPr>
        <p:blipFill>
          <a:blip r:embed="rId4"/>
          <a:stretch/>
        </p:blipFill>
        <p:spPr>
          <a:xfrm>
            <a:off x="6095879" y="840954"/>
            <a:ext cx="5889523" cy="2900191"/>
          </a:xfrm>
          <a:prstGeom prst="rect">
            <a:avLst/>
          </a:prstGeom>
          <a:ln>
            <a:noFill/>
          </a:ln>
        </p:spPr>
      </p:pic>
      <p:sp>
        <p:nvSpPr>
          <p:cNvPr id="353" name="CustomShape 2"/>
          <p:cNvSpPr/>
          <p:nvPr/>
        </p:nvSpPr>
        <p:spPr>
          <a:xfrm>
            <a:off x="265471" y="526878"/>
            <a:ext cx="5565058" cy="258476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Trebuchet MS"/>
                <a:ea typeface="Times New Roman"/>
              </a:rPr>
              <a:t>Они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только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расклеивали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время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оккупации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листовки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сжигали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склады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обрезали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немецкие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линии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связи</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Trebuchet MS"/>
                <a:ea typeface="Times New Roman"/>
              </a:rPr>
              <a:t>Благодаря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проекту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Рассекреченная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история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буквально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три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года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назад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известные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интересные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подробности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того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ночного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штурма</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Trebuchet MS"/>
                <a:ea typeface="Times New Roman"/>
              </a:rPr>
              <a:t>В </a:t>
            </a:r>
            <a:r>
              <a:rPr lang="en-US" sz="1400" b="0" strike="noStrike" spc="-1" dirty="0" err="1">
                <a:solidFill>
                  <a:srgbClr val="FFFFFF"/>
                </a:solidFill>
                <a:latin typeface="Trebuchet MS"/>
                <a:ea typeface="Times New Roman"/>
              </a:rPr>
              <a:t>ночь</a:t>
            </a:r>
            <a:r>
              <a:rPr lang="en-US" sz="1400" b="0" strike="noStrike" spc="-1" dirty="0">
                <a:solidFill>
                  <a:srgbClr val="FFFFFF"/>
                </a:solidFill>
                <a:latin typeface="Trebuchet MS"/>
                <a:ea typeface="Times New Roman"/>
              </a:rPr>
              <a:t> с 13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14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стороны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Батайска</a:t>
            </a:r>
            <a:r>
              <a:rPr lang="en-US" sz="1400" b="0" strike="noStrike" spc="-1" dirty="0">
                <a:solidFill>
                  <a:srgbClr val="FFFFFF"/>
                </a:solidFill>
                <a:latin typeface="Trebuchet MS"/>
                <a:ea typeface="Times New Roman"/>
              </a:rPr>
              <a:t> к </a:t>
            </a:r>
            <a:r>
              <a:rPr lang="en-US" sz="1400" b="0" strike="noStrike" spc="-1" dirty="0" err="1">
                <a:solidFill>
                  <a:srgbClr val="FFFFFF"/>
                </a:solidFill>
                <a:latin typeface="Trebuchet MS"/>
                <a:ea typeface="Times New Roman"/>
              </a:rPr>
              <a:t>городу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выдвинулась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группа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разведчиков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Когда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они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пошли</a:t>
            </a:r>
            <a:r>
              <a:rPr lang="en-US" sz="1400" b="0" strike="noStrike" spc="-1" dirty="0">
                <a:solidFill>
                  <a:srgbClr val="FFFFFF"/>
                </a:solidFill>
                <a:latin typeface="Trebuchet MS"/>
                <a:ea typeface="Times New Roman"/>
              </a:rPr>
              <a:t> к </a:t>
            </a:r>
            <a:r>
              <a:rPr lang="en-US" sz="1400" b="0" strike="noStrike" spc="-1" dirty="0" err="1">
                <a:solidFill>
                  <a:srgbClr val="FFFFFF"/>
                </a:solidFill>
                <a:latin typeface="Trebuchet MS"/>
                <a:ea typeface="Times New Roman"/>
              </a:rPr>
              <a:t>взорванному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фашистами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мосту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увидели</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воде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перевёрнутый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грузовик</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обследовав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его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Обнаружили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зажигательные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патроны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которые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позже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передали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снайперам</a:t>
            </a:r>
            <a:r>
              <a:rPr lang="en-US" sz="1400" b="0" strike="noStrike" spc="-1" dirty="0">
                <a:solidFill>
                  <a:srgbClr val="FFFFFF"/>
                </a:solidFill>
                <a:latin typeface="Trebuchet MS"/>
                <a:ea typeface="Times New Roman"/>
              </a:rPr>
              <a:t>.</a:t>
            </a:r>
            <a:endParaRPr lang="en-US" sz="1400" b="0" strike="noStrike" spc="-1" dirty="0">
              <a:latin typeface="Arial"/>
            </a:endParaRPr>
          </a:p>
        </p:txBody>
      </p:sp>
      <p:sp>
        <p:nvSpPr>
          <p:cNvPr id="354" name="CustomShape 3"/>
          <p:cNvSpPr/>
          <p:nvPr/>
        </p:nvSpPr>
        <p:spPr>
          <a:xfrm>
            <a:off x="274320" y="4093626"/>
            <a:ext cx="11471564" cy="241298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Trebuchet MS"/>
                <a:ea typeface="Times New Roman"/>
              </a:rPr>
              <a:t>В </a:t>
            </a:r>
            <a:r>
              <a:rPr lang="en-US" sz="1400" b="0" strike="noStrike" spc="-1" dirty="0" err="1">
                <a:solidFill>
                  <a:srgbClr val="FFFFFF"/>
                </a:solidFill>
                <a:latin typeface="Trebuchet MS"/>
                <a:ea typeface="Times New Roman"/>
              </a:rPr>
              <a:t>ходе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боёв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территории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Ростовской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области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Дон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прибыл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отряд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снайперов</a:t>
            </a:r>
            <a:r>
              <a:rPr lang="en-US" sz="1400" b="0" strike="noStrike" spc="-1" dirty="0">
                <a:solidFill>
                  <a:srgbClr val="FFFFFF"/>
                </a:solidFill>
                <a:latin typeface="Trebuchet MS"/>
                <a:ea typeface="Times New Roman"/>
              </a:rPr>
              <a:t> НКВД, в </a:t>
            </a:r>
            <a:r>
              <a:rPr lang="en-US" sz="1400" b="0" strike="noStrike" spc="-1" dirty="0" err="1">
                <a:solidFill>
                  <a:srgbClr val="FFFFFF"/>
                </a:solidFill>
                <a:latin typeface="Trebuchet MS"/>
                <a:ea typeface="Times New Roman"/>
              </a:rPr>
              <a:t>количестве</a:t>
            </a:r>
            <a:r>
              <a:rPr lang="en-US" sz="1400" b="0" strike="noStrike" spc="-1" dirty="0">
                <a:solidFill>
                  <a:srgbClr val="FFFFFF"/>
                </a:solidFill>
                <a:latin typeface="Trebuchet MS"/>
                <a:ea typeface="Times New Roman"/>
              </a:rPr>
              <a:t> 11 </a:t>
            </a:r>
            <a:r>
              <a:rPr lang="en-US" sz="1400" b="0" strike="noStrike" spc="-1" dirty="0" err="1">
                <a:solidFill>
                  <a:srgbClr val="FFFFFF"/>
                </a:solidFill>
                <a:latin typeface="Trebuchet MS"/>
                <a:ea typeface="Times New Roman"/>
              </a:rPr>
              <a:t>человек</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Так</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вот</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всего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трое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суток</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они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уничтожили</a:t>
            </a:r>
            <a:r>
              <a:rPr lang="en-US" sz="1400" b="0" strike="noStrike" spc="-1" dirty="0">
                <a:solidFill>
                  <a:srgbClr val="FFFFFF"/>
                </a:solidFill>
                <a:latin typeface="Trebuchet MS"/>
                <a:ea typeface="Times New Roman"/>
              </a:rPr>
              <a:t> 125 </a:t>
            </a:r>
            <a:r>
              <a:rPr lang="en-US" sz="1400" b="0" strike="noStrike" spc="-1" dirty="0" err="1">
                <a:solidFill>
                  <a:srgbClr val="FFFFFF"/>
                </a:solidFill>
                <a:latin typeface="Trebuchet MS"/>
                <a:ea typeface="Times New Roman"/>
              </a:rPr>
              <a:t>целей</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том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числе</a:t>
            </a:r>
            <a:r>
              <a:rPr lang="en-US" sz="1400" b="0" strike="noStrike" spc="-1" dirty="0">
                <a:solidFill>
                  <a:srgbClr val="FFFFFF"/>
                </a:solidFill>
                <a:latin typeface="Trebuchet MS"/>
                <a:ea typeface="Times New Roman"/>
              </a:rPr>
              <a:t> 78 </a:t>
            </a:r>
            <a:r>
              <a:rPr lang="en-US" sz="1400" b="0" strike="noStrike" spc="-1" dirty="0" err="1">
                <a:solidFill>
                  <a:srgbClr val="FFFFFF"/>
                </a:solidFill>
                <a:latin typeface="Trebuchet MS"/>
                <a:ea typeface="Times New Roman"/>
              </a:rPr>
              <a:t>немецких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офицеров</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пулеметчиков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затратив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всего</a:t>
            </a:r>
            <a:r>
              <a:rPr lang="en-US" sz="1400" b="0" strike="noStrike" spc="-1" dirty="0">
                <a:solidFill>
                  <a:srgbClr val="FFFFFF"/>
                </a:solidFill>
                <a:latin typeface="Trebuchet MS"/>
                <a:ea typeface="Times New Roman"/>
              </a:rPr>
              <a:t> 152 </a:t>
            </a:r>
            <a:r>
              <a:rPr lang="en-US" sz="1400" b="0" strike="noStrike" spc="-1" dirty="0" err="1">
                <a:solidFill>
                  <a:srgbClr val="FFFFFF"/>
                </a:solidFill>
                <a:latin typeface="Trebuchet MS"/>
                <a:ea typeface="Times New Roman"/>
              </a:rPr>
              <a:t>патрона</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Trebuchet MS"/>
                <a:ea typeface="Times New Roman"/>
              </a:rPr>
              <a:t>Первой</a:t>
            </a:r>
            <a:r>
              <a:rPr lang="en-US" sz="1400" b="0" strike="noStrike" spc="-1" dirty="0">
                <a:solidFill>
                  <a:srgbClr val="FFFFFF"/>
                </a:solidFill>
                <a:latin typeface="Trebuchet MS"/>
                <a:ea typeface="Times New Roman"/>
              </a:rPr>
              <a:t> 8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город</a:t>
            </a:r>
            <a:r>
              <a:rPr lang="en-US" sz="1400" b="0" strike="noStrike" spc="-1" dirty="0">
                <a:solidFill>
                  <a:srgbClr val="FFFFFF"/>
                </a:solidFill>
                <a:latin typeface="Trebuchet MS"/>
                <a:ea typeface="Times New Roman"/>
              </a:rPr>
              <a:t> с </a:t>
            </a:r>
            <a:r>
              <a:rPr lang="en-US" sz="1400" b="0" strike="noStrike" spc="-1" dirty="0" err="1">
                <a:solidFill>
                  <a:srgbClr val="FFFFFF"/>
                </a:solidFill>
                <a:latin typeface="Trebuchet MS"/>
                <a:ea typeface="Times New Roman"/>
              </a:rPr>
              <a:t>юго-востока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ворвалась</a:t>
            </a:r>
            <a:r>
              <a:rPr lang="en-US" sz="1400" b="0" strike="noStrike" spc="-1" dirty="0">
                <a:solidFill>
                  <a:srgbClr val="FFFFFF"/>
                </a:solidFill>
                <a:latin typeface="Trebuchet MS"/>
                <a:ea typeface="Times New Roman"/>
              </a:rPr>
              <a:t> 152-я </a:t>
            </a:r>
            <a:r>
              <a:rPr lang="en-US" sz="1400" b="0" strike="noStrike" spc="-1" dirty="0" err="1">
                <a:solidFill>
                  <a:srgbClr val="FFFFFF"/>
                </a:solidFill>
                <a:latin typeface="Trebuchet MS"/>
                <a:ea typeface="Times New Roman"/>
              </a:rPr>
              <a:t>отдельная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стрелковая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бригада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командованием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майора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Иосифа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Ходоса</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Trebuchet MS"/>
                <a:ea typeface="Times New Roman"/>
              </a:rPr>
              <a:t>В </a:t>
            </a:r>
            <a:r>
              <a:rPr lang="en-US" sz="1400" b="0" strike="noStrike" spc="-1" dirty="0" err="1">
                <a:solidFill>
                  <a:srgbClr val="FFFFFF"/>
                </a:solidFill>
                <a:latin typeface="Trebuchet MS"/>
                <a:ea typeface="Times New Roman"/>
              </a:rPr>
              <a:t>это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время</a:t>
            </a:r>
            <a:r>
              <a:rPr lang="en-US" sz="1400" b="0" strike="noStrike" spc="-1" dirty="0">
                <a:solidFill>
                  <a:srgbClr val="FFFFFF"/>
                </a:solidFill>
                <a:latin typeface="Trebuchet MS"/>
                <a:ea typeface="Times New Roman"/>
              </a:rPr>
              <a:t> 156-я </a:t>
            </a:r>
            <a:r>
              <a:rPr lang="en-US" sz="1400" b="0" strike="noStrike" spc="-1" dirty="0" err="1">
                <a:solidFill>
                  <a:srgbClr val="FFFFFF"/>
                </a:solidFill>
                <a:latin typeface="Trebuchet MS"/>
                <a:ea typeface="Times New Roman"/>
              </a:rPr>
              <a:t>отдельная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стрелковая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бригада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которой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командовал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подполковник</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Алексей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Сиванков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захватила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плацдарм</a:t>
            </a:r>
            <a:r>
              <a:rPr lang="en-US" sz="1400" b="0" strike="noStrike" spc="-1" dirty="0">
                <a:solidFill>
                  <a:srgbClr val="FFFFFF"/>
                </a:solidFill>
                <a:latin typeface="Trebuchet MS"/>
                <a:ea typeface="Times New Roman"/>
              </a:rPr>
              <a:t> у </a:t>
            </a:r>
            <a:r>
              <a:rPr lang="en-US" sz="1400" b="0" strike="noStrike" spc="-1" dirty="0" err="1">
                <a:solidFill>
                  <a:srgbClr val="FFFFFF"/>
                </a:solidFill>
                <a:latin typeface="Trebuchet MS"/>
                <a:ea typeface="Times New Roman"/>
              </a:rPr>
              <a:t>набережной</a:t>
            </a:r>
            <a:r>
              <a:rPr lang="en-US" sz="1400" b="0" strike="noStrike" spc="-1" dirty="0">
                <a:solidFill>
                  <a:srgbClr val="FFFFFF"/>
                </a:solidFill>
                <a:latin typeface="Trebuchet MS"/>
                <a:ea typeface="Times New Roman"/>
              </a:rPr>
              <a:t>. 34-я </a:t>
            </a:r>
            <a:r>
              <a:rPr lang="en-US" sz="1400" b="0" strike="noStrike" spc="-1" dirty="0" err="1">
                <a:solidFill>
                  <a:srgbClr val="FFFFFF"/>
                </a:solidFill>
                <a:latin typeface="Trebuchet MS"/>
                <a:ea typeface="Times New Roman"/>
              </a:rPr>
              <a:t>гвардейская</a:t>
            </a:r>
            <a:r>
              <a:rPr lang="en-US" sz="1400" b="0" strike="noStrike" spc="-1" dirty="0">
                <a:solidFill>
                  <a:srgbClr val="FFFFFF"/>
                </a:solidFill>
                <a:latin typeface="Trebuchet MS"/>
                <a:ea typeface="Times New Roman"/>
              </a:rPr>
              <a:t> и 248-я </a:t>
            </a:r>
            <a:r>
              <a:rPr lang="en-US" sz="1400" b="0" strike="noStrike" spc="-1" dirty="0" err="1">
                <a:solidFill>
                  <a:srgbClr val="FFFFFF"/>
                </a:solidFill>
                <a:latin typeface="Trebuchet MS"/>
                <a:ea typeface="Times New Roman"/>
              </a:rPr>
              <a:t>стрелковая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дивизии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заняли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станцию</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Заречную</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завод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Красный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Моряк</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0000"/>
              </a:lnSpc>
            </a:pPr>
            <a:r>
              <a:rPr lang="en-US" sz="1400" b="0" strike="noStrike" spc="-1" dirty="0" err="1">
                <a:solidFill>
                  <a:srgbClr val="FFFFFF"/>
                </a:solidFill>
                <a:latin typeface="Trebuchet MS"/>
                <a:ea typeface="Times New Roman"/>
              </a:rPr>
              <a:t>Параллельно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частям</a:t>
            </a:r>
            <a:r>
              <a:rPr lang="en-US" sz="1400" b="0" strike="noStrike" spc="-1" dirty="0">
                <a:solidFill>
                  <a:srgbClr val="FFFFFF"/>
                </a:solidFill>
                <a:latin typeface="Trebuchet MS"/>
                <a:ea typeface="Times New Roman"/>
              </a:rPr>
              <a:t> 159-й </a:t>
            </a:r>
            <a:r>
              <a:rPr lang="en-US" sz="1400" b="0" strike="noStrike" spc="-1" dirty="0" err="1">
                <a:solidFill>
                  <a:srgbClr val="FFFFFF"/>
                </a:solidFill>
                <a:latin typeface="Trebuchet MS"/>
                <a:ea typeface="Times New Roman"/>
              </a:rPr>
              <a:t>отдельной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бригады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под</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командованием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майора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Дубровина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удалось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форсировать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замёрзший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Дон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немцы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разместили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мины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прямо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льду</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захватить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Главный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железнодорожный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вокзал</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несколько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улиц</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округе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Старший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лейтенант</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Гукас</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Мадоян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чьё</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имя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сейчас</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носит</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улица</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Ростове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взял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себя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командование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тремя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батальонами</a:t>
            </a:r>
            <a:r>
              <a:rPr lang="en-US" sz="1400" b="0" strike="noStrike" spc="-1" dirty="0">
                <a:solidFill>
                  <a:srgbClr val="FFFFFF"/>
                </a:solidFill>
                <a:latin typeface="Trebuchet MS"/>
                <a:ea typeface="Times New Roman"/>
              </a:rPr>
              <a:t> и </a:t>
            </a:r>
            <a:r>
              <a:rPr lang="en-US" sz="1400" b="0" strike="noStrike" spc="-1" dirty="0" err="1">
                <a:solidFill>
                  <a:srgbClr val="FFFFFF"/>
                </a:solidFill>
                <a:latin typeface="Trebuchet MS"/>
                <a:ea typeface="Times New Roman"/>
              </a:rPr>
              <a:t>стойко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отбивал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атаки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немцев</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которые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тщетно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старались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отбить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вокзал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где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стояли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вагоны</a:t>
            </a:r>
            <a:r>
              <a:rPr lang="en-US" sz="1400" b="0" strike="noStrike" spc="-1" dirty="0">
                <a:solidFill>
                  <a:srgbClr val="FFFFFF"/>
                </a:solidFill>
                <a:latin typeface="Trebuchet MS"/>
                <a:ea typeface="Times New Roman"/>
              </a:rPr>
              <a:t> с </a:t>
            </a:r>
            <a:r>
              <a:rPr lang="en-US" sz="1400" b="0" strike="noStrike" spc="-1" dirty="0" err="1">
                <a:solidFill>
                  <a:srgbClr val="FFFFFF"/>
                </a:solidFill>
                <a:latin typeface="Trebuchet MS"/>
                <a:ea typeface="Times New Roman"/>
              </a:rPr>
              <a:t>военной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техникой</a:t>
            </a:r>
            <a:r>
              <a:rPr lang="en-US" sz="1400" b="0" strike="noStrike" spc="-1" dirty="0">
                <a:solidFill>
                  <a:srgbClr val="FFFFFF"/>
                </a:solidFill>
                <a:latin typeface="Trebuchet MS"/>
                <a:ea typeface="Times New Roman"/>
              </a:rPr>
              <a:t>.</a:t>
            </a:r>
            <a:endParaRPr lang="en-US" sz="1400" b="0" strike="noStrike" spc="-1" dirty="0">
              <a:latin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 name="Рисунок 4"/>
          <p:cNvPicPr/>
          <p:nvPr/>
        </p:nvPicPr>
        <p:blipFill>
          <a:blip r:embed="rId3"/>
          <a:srcRect l="11390" b="317"/>
          <a:stretch/>
        </p:blipFill>
        <p:spPr>
          <a:xfrm>
            <a:off x="0" y="0"/>
            <a:ext cx="12191760" cy="6857640"/>
          </a:xfrm>
          <a:prstGeom prst="rect">
            <a:avLst/>
          </a:prstGeom>
          <a:ln>
            <a:noFill/>
          </a:ln>
        </p:spPr>
      </p:pic>
      <p:sp>
        <p:nvSpPr>
          <p:cNvPr id="358"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59" name="Рисунок 6"/>
          <p:cNvPicPr/>
          <p:nvPr/>
        </p:nvPicPr>
        <p:blipFill>
          <a:blip r:embed="rId4"/>
          <a:stretch/>
        </p:blipFill>
        <p:spPr>
          <a:xfrm>
            <a:off x="-1" y="-1"/>
            <a:ext cx="5083277" cy="3932903"/>
          </a:xfrm>
          <a:prstGeom prst="rect">
            <a:avLst/>
          </a:prstGeom>
          <a:ln>
            <a:noFill/>
          </a:ln>
        </p:spPr>
      </p:pic>
      <p:sp>
        <p:nvSpPr>
          <p:cNvPr id="360" name="CustomShape 2"/>
          <p:cNvSpPr/>
          <p:nvPr/>
        </p:nvSpPr>
        <p:spPr>
          <a:xfrm>
            <a:off x="5863680" y="98324"/>
            <a:ext cx="5658480" cy="245994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Trebuchet MS"/>
                <a:ea typeface="Times New Roman"/>
              </a:rPr>
              <a:t>А </a:t>
            </a:r>
            <a:r>
              <a:rPr lang="en-US" sz="1400" b="0" strike="noStrike" spc="-1" dirty="0" err="1">
                <a:solidFill>
                  <a:srgbClr val="FFFFFF"/>
                </a:solidFill>
                <a:latin typeface="Trebuchet MS"/>
                <a:ea typeface="Times New Roman"/>
              </a:rPr>
              <a:t>батальон</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майора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Михаила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Дябло</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это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время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завладел</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пригородным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вокзалом</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Шесть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дней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они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отбивали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атаки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немецких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войск</a:t>
            </a:r>
            <a:r>
              <a:rPr lang="en-US" sz="1400" b="0" strike="noStrike" spc="-1" dirty="0">
                <a:solidFill>
                  <a:srgbClr val="FFFFFF"/>
                </a:solidFill>
                <a:latin typeface="Trebuchet MS"/>
                <a:ea typeface="Times New Roman"/>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Trebuchet MS"/>
                <a:ea typeface="Times New Roman"/>
              </a:rPr>
              <a:t>К </a:t>
            </a:r>
            <a:r>
              <a:rPr lang="en-US" sz="1400" b="0" strike="noStrike" spc="-1" dirty="0" err="1">
                <a:solidFill>
                  <a:srgbClr val="FFFFFF"/>
                </a:solidFill>
                <a:latin typeface="Trebuchet MS"/>
                <a:ea typeface="Times New Roman"/>
              </a:rPr>
              <a:t>утру</a:t>
            </a:r>
            <a:r>
              <a:rPr lang="en-US" sz="1400" b="0" strike="noStrike" spc="-1" dirty="0">
                <a:solidFill>
                  <a:srgbClr val="FFFFFF"/>
                </a:solidFill>
                <a:latin typeface="Trebuchet MS"/>
                <a:ea typeface="Times New Roman"/>
              </a:rPr>
              <a:t> 10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ожесточённые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начались</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районе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улицы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Портовой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где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бойцы</a:t>
            </a:r>
            <a:r>
              <a:rPr lang="en-US" sz="1400" b="0" strike="noStrike" spc="-1" dirty="0">
                <a:solidFill>
                  <a:srgbClr val="FFFFFF"/>
                </a:solidFill>
                <a:latin typeface="Trebuchet MS"/>
                <a:ea typeface="Times New Roman"/>
              </a:rPr>
              <a:t> 248-ой </a:t>
            </a:r>
            <a:r>
              <a:rPr lang="en-US" sz="1400" b="0" strike="noStrike" spc="-1" dirty="0" err="1">
                <a:solidFill>
                  <a:srgbClr val="FFFFFF"/>
                </a:solidFill>
                <a:latin typeface="Trebuchet MS"/>
                <a:ea typeface="Times New Roman"/>
              </a:rPr>
              <a:t>стрелковой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дивизии</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течение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трёх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последующих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изнурительных</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дней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выбивали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немцев</a:t>
            </a:r>
            <a:r>
              <a:rPr lang="en-US" sz="1400" b="0" strike="noStrike" spc="-1" dirty="0">
                <a:solidFill>
                  <a:srgbClr val="FFFFFF"/>
                </a:solidFill>
                <a:latin typeface="Trebuchet MS"/>
                <a:ea typeface="Times New Roman"/>
              </a:rPr>
              <a:t>.</a:t>
            </a:r>
            <a:r>
              <a:rPr dirty="0"/>
              <a:t/>
            </a:r>
            <a:br>
              <a:rPr dirty="0"/>
            </a:br>
            <a:r>
              <a:rPr lang="en-US" sz="1400" b="0" strike="noStrike" spc="-1" dirty="0">
                <a:solidFill>
                  <a:srgbClr val="FFFFFF"/>
                </a:solidFill>
                <a:latin typeface="Trebuchet MS"/>
                <a:ea typeface="Times New Roman"/>
              </a:rPr>
              <a:t>В </a:t>
            </a:r>
            <a:r>
              <a:rPr lang="en-US" sz="1400" b="0" strike="noStrike" spc="-1" dirty="0" err="1">
                <a:solidFill>
                  <a:srgbClr val="FFFFFF"/>
                </a:solidFill>
                <a:latin typeface="Trebuchet MS"/>
                <a:ea typeface="Times New Roman"/>
              </a:rPr>
              <a:t>районе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нынешнего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Западного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моста</a:t>
            </a:r>
            <a:r>
              <a:rPr lang="en-US" sz="1400" b="0" strike="noStrike" spc="-1" dirty="0">
                <a:solidFill>
                  <a:srgbClr val="FFFFFF"/>
                </a:solidFill>
                <a:latin typeface="Trebuchet MS"/>
                <a:ea typeface="Times New Roman"/>
              </a:rPr>
              <a:t> 34-я </a:t>
            </a:r>
            <a:r>
              <a:rPr lang="en-US" sz="1400" b="0" strike="noStrike" spc="-1" dirty="0" err="1">
                <a:solidFill>
                  <a:srgbClr val="FFFFFF"/>
                </a:solidFill>
                <a:latin typeface="Trebuchet MS"/>
                <a:ea typeface="Times New Roman"/>
              </a:rPr>
              <a:t>гвардейская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стрелковая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дивизия</a:t>
            </a:r>
            <a:r>
              <a:rPr lang="en-US" sz="1400" b="0" strike="noStrike" spc="-1" dirty="0">
                <a:solidFill>
                  <a:srgbClr val="FFFFFF"/>
                </a:solidFill>
                <a:latin typeface="Trebuchet MS"/>
                <a:ea typeface="Times New Roman"/>
              </a:rPr>
              <a:t> с 6-й </a:t>
            </a:r>
            <a:r>
              <a:rPr lang="en-US" sz="1400" b="0" strike="noStrike" spc="-1" dirty="0" err="1">
                <a:solidFill>
                  <a:srgbClr val="FFFFFF"/>
                </a:solidFill>
                <a:latin typeface="Trebuchet MS"/>
                <a:ea typeface="Times New Roman"/>
              </a:rPr>
              <a:t>гвардейской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танковой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бригадой</a:t>
            </a:r>
            <a:r>
              <a:rPr lang="en-US" sz="1400" b="0" strike="noStrike" spc="-1" dirty="0">
                <a:solidFill>
                  <a:srgbClr val="FFFFFF"/>
                </a:solidFill>
                <a:latin typeface="Trebuchet MS"/>
                <a:ea typeface="Times New Roman"/>
              </a:rPr>
              <a:t> и 98-й </a:t>
            </a:r>
            <a:r>
              <a:rPr lang="en-US" sz="1400" b="0" strike="noStrike" spc="-1" dirty="0" err="1">
                <a:solidFill>
                  <a:srgbClr val="FFFFFF"/>
                </a:solidFill>
                <a:latin typeface="Trebuchet MS"/>
                <a:ea typeface="Times New Roman"/>
              </a:rPr>
              <a:t>отдельной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стрелковой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бригадой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ворвалась</a:t>
            </a:r>
            <a:r>
              <a:rPr lang="en-US" sz="1400" b="0" strike="noStrike" spc="-1" dirty="0">
                <a:solidFill>
                  <a:srgbClr val="FFFFFF"/>
                </a:solidFill>
                <a:latin typeface="Trebuchet MS"/>
                <a:ea typeface="Times New Roman"/>
              </a:rPr>
              <a:t> в </a:t>
            </a:r>
            <a:r>
              <a:rPr lang="en-US" sz="1400" b="0" strike="noStrike" spc="-1" dirty="0" err="1">
                <a:solidFill>
                  <a:srgbClr val="FFFFFF"/>
                </a:solidFill>
                <a:latin typeface="Trebuchet MS"/>
                <a:ea typeface="Times New Roman"/>
              </a:rPr>
              <a:t>станицу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Нижнегниловскую</a:t>
            </a:r>
            <a:r>
              <a:rPr lang="en-US" sz="1400" b="0" strike="noStrike" spc="-1" dirty="0">
                <a:solidFill>
                  <a:srgbClr val="FFFFFF"/>
                </a:solidFill>
                <a:latin typeface="Trebuchet MS"/>
                <a:ea typeface="Times New Roman"/>
              </a:rPr>
              <a:t>.</a:t>
            </a:r>
            <a:endParaRPr lang="en-US" sz="1400" b="0" strike="noStrike" spc="-1" dirty="0">
              <a:latin typeface="Arial"/>
            </a:endParaRPr>
          </a:p>
        </p:txBody>
      </p:sp>
      <p:pic>
        <p:nvPicPr>
          <p:cNvPr id="361" name="Рисунок 10"/>
          <p:cNvPicPr/>
          <p:nvPr/>
        </p:nvPicPr>
        <p:blipFill>
          <a:blip r:embed="rId5"/>
          <a:stretch/>
        </p:blipFill>
        <p:spPr>
          <a:xfrm>
            <a:off x="5863680" y="2656596"/>
            <a:ext cx="6328080" cy="4201044"/>
          </a:xfrm>
          <a:prstGeom prst="rect">
            <a:avLst/>
          </a:prstGeom>
          <a:ln>
            <a:noFill/>
          </a:ln>
        </p:spPr>
      </p:pic>
      <p:sp>
        <p:nvSpPr>
          <p:cNvPr id="362" name="CustomShape 3"/>
          <p:cNvSpPr/>
          <p:nvPr/>
        </p:nvSpPr>
        <p:spPr>
          <a:xfrm>
            <a:off x="571433" y="4757118"/>
            <a:ext cx="4090219" cy="122702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Trebuchet MS"/>
                <a:ea typeface="Times New Roman"/>
              </a:rPr>
              <a:t>Понеся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колоссальные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потери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немецкие</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части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вынуждены</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были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оставить</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Ростов-на-Дону</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днём</a:t>
            </a:r>
            <a:r>
              <a:rPr lang="en-US" sz="1400" b="0" strike="noStrike" spc="-1" dirty="0">
                <a:solidFill>
                  <a:srgbClr val="FFFFFF"/>
                </a:solidFill>
                <a:latin typeface="Trebuchet MS"/>
                <a:ea typeface="Times New Roman"/>
              </a:rPr>
              <a:t> 14 </a:t>
            </a:r>
            <a:r>
              <a:rPr lang="en-US" sz="1400" b="0" strike="noStrike" spc="-1" dirty="0" err="1">
                <a:solidFill>
                  <a:srgbClr val="FFFFFF"/>
                </a:solidFill>
                <a:latin typeface="Trebuchet MS"/>
                <a:ea typeface="Times New Roman"/>
              </a:rPr>
              <a:t>февраля</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Воинов-освободителей</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из</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некогда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почти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полумиллионного</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города</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встречали</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выжившие</a:t>
            </a:r>
            <a:r>
              <a:rPr lang="en-US" sz="1400" b="0" strike="noStrike" spc="-1" dirty="0">
                <a:solidFill>
                  <a:srgbClr val="FFFFFF"/>
                </a:solidFill>
                <a:latin typeface="Trebuchet MS"/>
                <a:ea typeface="Times New Roman"/>
              </a:rPr>
              <a:t> 170 </a:t>
            </a:r>
            <a:r>
              <a:rPr lang="en-US" sz="1400" b="0" strike="noStrike" spc="-1" dirty="0" err="1">
                <a:solidFill>
                  <a:srgbClr val="FFFFFF"/>
                </a:solidFill>
                <a:latin typeface="Trebuchet MS"/>
                <a:ea typeface="Times New Roman"/>
              </a:rPr>
              <a:t>тысяч</a:t>
            </a:r>
            <a:r>
              <a:rPr lang="en-US" sz="1400" b="0" strike="noStrike" spc="-1" dirty="0">
                <a:solidFill>
                  <a:srgbClr val="FFFFFF"/>
                </a:solidFill>
                <a:latin typeface="Trebuchet MS"/>
                <a:ea typeface="Times New Roman"/>
              </a:rPr>
              <a:t> </a:t>
            </a:r>
            <a:r>
              <a:rPr lang="en-US" sz="1400" b="0" strike="noStrike" spc="-1" dirty="0" err="1">
                <a:solidFill>
                  <a:srgbClr val="FFFFFF"/>
                </a:solidFill>
                <a:latin typeface="Trebuchet MS"/>
                <a:ea typeface="Times New Roman"/>
              </a:rPr>
              <a:t>ростовчан</a:t>
            </a:r>
            <a:r>
              <a:rPr lang="en-US" sz="1400" b="0" strike="noStrike" spc="-1" dirty="0">
                <a:solidFill>
                  <a:srgbClr val="FFFFFF"/>
                </a:solidFill>
                <a:latin typeface="Trebuchet MS"/>
                <a:ea typeface="Times New Roman"/>
              </a:rPr>
              <a:t>.</a:t>
            </a:r>
            <a:endParaRPr lang="en-US" sz="1400" b="0" strike="noStrike" spc="-1" dirty="0">
              <a:latin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5" name="Рисунок 4"/>
          <p:cNvPicPr/>
          <p:nvPr/>
        </p:nvPicPr>
        <p:blipFill>
          <a:blip r:embed="rId2"/>
          <a:srcRect l="11390" b="317"/>
          <a:stretch/>
        </p:blipFill>
        <p:spPr>
          <a:xfrm>
            <a:off x="0" y="0"/>
            <a:ext cx="12191760" cy="6857640"/>
          </a:xfrm>
          <a:prstGeom prst="rect">
            <a:avLst/>
          </a:prstGeom>
          <a:ln>
            <a:noFill/>
          </a:ln>
        </p:spPr>
      </p:pic>
      <p:sp>
        <p:nvSpPr>
          <p:cNvPr id="366" name="CustomShape 1"/>
          <p:cNvSpPr/>
          <p:nvPr/>
        </p:nvSpPr>
        <p:spPr>
          <a:xfrm>
            <a:off x="-9831"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txBody>
          <a:bodyPr/>
          <a:lstStyle/>
          <a:p>
            <a:endParaRPr lang="ru-RU" dirty="0"/>
          </a:p>
        </p:txBody>
      </p:sp>
      <p:pic>
        <p:nvPicPr>
          <p:cNvPr id="370" name="Рисунок 9"/>
          <p:cNvPicPr/>
          <p:nvPr/>
        </p:nvPicPr>
        <p:blipFill>
          <a:blip r:embed="rId3">
            <a:extLst>
              <a:ext uri="{BEBA8EAE-BF5A-486C-A8C5-ECC9F3942E4B}">
                <a14:imgProps xmlns:a14="http://schemas.microsoft.com/office/drawing/2010/main">
                  <a14:imgLayer>
                    <a14:imgEffect>
                      <a14:saturation sat="57000"/>
                    </a14:imgEffect>
                  </a14:imgLayer>
                </a14:imgProps>
              </a:ext>
            </a:extLst>
          </a:blip>
          <a:srcRect l="3366" r="1068"/>
          <a:stretch/>
        </p:blipFill>
        <p:spPr>
          <a:xfrm>
            <a:off x="1189703" y="240700"/>
            <a:ext cx="10078065" cy="5717648"/>
          </a:xfrm>
          <a:prstGeom prst="rect">
            <a:avLst/>
          </a:prstGeom>
          <a:ln>
            <a:noFill/>
          </a:ln>
          <a:effectLst>
            <a:softEdge rad="228600"/>
          </a:effectLst>
        </p:spPr>
      </p:pic>
      <p:sp>
        <p:nvSpPr>
          <p:cNvPr id="375" name="CustomShape 5"/>
          <p:cNvSpPr/>
          <p:nvPr/>
        </p:nvSpPr>
        <p:spPr>
          <a:xfrm>
            <a:off x="-275303" y="4920102"/>
            <a:ext cx="12349315" cy="153742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endParaRPr lang="ru-RU" sz="5400" b="0" strike="noStrike" spc="-1" dirty="0">
              <a:solidFill>
                <a:srgbClr val="FFFFFF"/>
              </a:solidFill>
              <a:latin typeface="USSR STENCIL"/>
            </a:endParaRPr>
          </a:p>
          <a:p>
            <a:pPr algn="ctr">
              <a:lnSpc>
                <a:spcPct val="100000"/>
              </a:lnSpc>
            </a:pPr>
            <a:r>
              <a:rPr lang="ru-RU" sz="4000" b="0" strike="noStrike" spc="-1" dirty="0">
                <a:solidFill>
                  <a:srgbClr val="FFFFFF"/>
                </a:solidFill>
                <a:latin typeface="USSR STENCIL"/>
              </a:rPr>
              <a:t>Карта </a:t>
            </a:r>
            <a:r>
              <a:rPr lang="ru-RU" sz="4000" spc="-1" dirty="0">
                <a:solidFill>
                  <a:srgbClr val="FFFFFF"/>
                </a:solidFill>
                <a:latin typeface="USSR STENCIL"/>
              </a:rPr>
              <a:t>о</a:t>
            </a:r>
            <a:r>
              <a:rPr lang="en-US" sz="4000" b="0" strike="noStrike" spc="-1" dirty="0" err="1">
                <a:solidFill>
                  <a:srgbClr val="FFFFFF"/>
                </a:solidFill>
                <a:latin typeface="USSR STENCIL"/>
              </a:rPr>
              <a:t>свобождени</a:t>
            </a:r>
            <a:r>
              <a:rPr lang="ru-RU" sz="4000" b="0" strike="noStrike" spc="-1" dirty="0">
                <a:solidFill>
                  <a:srgbClr val="FFFFFF"/>
                </a:solidFill>
                <a:latin typeface="USSR STENCIL"/>
              </a:rPr>
              <a:t>я</a:t>
            </a:r>
            <a:r>
              <a:rPr lang="en-US" sz="4000" b="0" strike="noStrike" spc="-1" dirty="0">
                <a:solidFill>
                  <a:srgbClr val="FFFFFF"/>
                </a:solidFill>
                <a:latin typeface="USSR STENCIL"/>
              </a:rPr>
              <a:t> </a:t>
            </a:r>
            <a:r>
              <a:rPr lang="en-US" sz="4000" b="0" strike="noStrike" spc="-1" dirty="0" err="1">
                <a:solidFill>
                  <a:srgbClr val="FFFFFF"/>
                </a:solidFill>
                <a:latin typeface="USSR STENCIL"/>
              </a:rPr>
              <a:t>Ростова-на-Дону</a:t>
            </a:r>
            <a:endParaRPr lang="en-US" sz="4000" b="0" strike="noStrike" spc="-1" dirty="0">
              <a:latin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 name="Рисунок 4"/>
          <p:cNvPicPr/>
          <p:nvPr/>
        </p:nvPicPr>
        <p:blipFill>
          <a:blip r:embed="rId2"/>
          <a:srcRect l="11390" b="317"/>
          <a:stretch/>
        </p:blipFill>
        <p:spPr>
          <a:xfrm>
            <a:off x="0" y="0"/>
            <a:ext cx="12191760" cy="6857640"/>
          </a:xfrm>
          <a:prstGeom prst="rect">
            <a:avLst/>
          </a:prstGeom>
          <a:ln>
            <a:noFill/>
          </a:ln>
        </p:spPr>
      </p:pic>
      <p:sp>
        <p:nvSpPr>
          <p:cNvPr id="330"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41" name="Рисунок 17"/>
          <p:cNvPicPr/>
          <p:nvPr/>
        </p:nvPicPr>
        <p:blipFill rotWithShape="1">
          <a:blip r:embed="rId3"/>
          <a:srcRect l="10642" b="3981"/>
          <a:stretch/>
        </p:blipFill>
        <p:spPr>
          <a:xfrm>
            <a:off x="4535358" y="290147"/>
            <a:ext cx="3121043" cy="4448908"/>
          </a:xfrm>
          <a:prstGeom prst="rect">
            <a:avLst/>
          </a:prstGeom>
          <a:ln>
            <a:noFill/>
          </a:ln>
        </p:spPr>
      </p:pic>
      <p:sp>
        <p:nvSpPr>
          <p:cNvPr id="342" name="CustomShape 7"/>
          <p:cNvSpPr/>
          <p:nvPr/>
        </p:nvSpPr>
        <p:spPr>
          <a:xfrm>
            <a:off x="1986226" y="4579053"/>
            <a:ext cx="8219548" cy="193753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Он</a:t>
            </a:r>
            <a:r>
              <a:rPr lang="en-US" sz="6000" b="0" strike="noStrike" spc="-1" dirty="0">
                <a:solidFill>
                  <a:srgbClr val="FFFFFF"/>
                </a:solidFill>
                <a:latin typeface="USSR STENCIL"/>
              </a:rPr>
              <a:t> </a:t>
            </a:r>
            <a:r>
              <a:rPr lang="en-US" sz="6000" b="0" strike="noStrike" spc="-1" dirty="0" err="1">
                <a:solidFill>
                  <a:srgbClr val="FFFFFF"/>
                </a:solidFill>
                <a:latin typeface="USSR STENCIL"/>
              </a:rPr>
              <a:t>освобождал</a:t>
            </a:r>
            <a:r>
              <a:rPr lang="en-US" sz="6000" b="0" strike="noStrike" spc="-1" dirty="0">
                <a:solidFill>
                  <a:srgbClr val="FFFFFF"/>
                </a:solidFill>
                <a:latin typeface="USSR STENCIL"/>
              </a:rPr>
              <a:t> </a:t>
            </a:r>
            <a:r>
              <a:rPr lang="en-US" sz="6000" b="0" strike="noStrike" spc="-1" dirty="0" err="1">
                <a:solidFill>
                  <a:srgbClr val="FFFFFF"/>
                </a:solidFill>
                <a:latin typeface="USSR STENCIL"/>
              </a:rPr>
              <a:t>Новороссийск</a:t>
            </a:r>
            <a:endParaRPr lang="en-US" sz="6000" b="0" strike="noStrike" spc="-1" dirty="0">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Рисунок 4"/>
          <p:cNvPicPr/>
          <p:nvPr/>
        </p:nvPicPr>
        <p:blipFill>
          <a:blip r:embed="rId2"/>
          <a:stretch/>
        </p:blipFill>
        <p:spPr>
          <a:xfrm>
            <a:off x="0" y="0"/>
            <a:ext cx="12191760" cy="6857640"/>
          </a:xfrm>
          <a:prstGeom prst="rect">
            <a:avLst/>
          </a:prstGeom>
          <a:ln>
            <a:noFill/>
          </a:ln>
        </p:spPr>
      </p:pic>
      <p:sp>
        <p:nvSpPr>
          <p:cNvPr id="9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96" name="Рисунок 6"/>
          <p:cNvPicPr/>
          <p:nvPr/>
        </p:nvPicPr>
        <p:blipFill>
          <a:blip r:embed="rId3"/>
          <a:stretch/>
        </p:blipFill>
        <p:spPr>
          <a:xfrm>
            <a:off x="784798" y="258480"/>
            <a:ext cx="5414833" cy="3603223"/>
          </a:xfrm>
          <a:prstGeom prst="rect">
            <a:avLst/>
          </a:prstGeom>
          <a:ln>
            <a:noFill/>
          </a:ln>
        </p:spPr>
      </p:pic>
      <p:sp>
        <p:nvSpPr>
          <p:cNvPr id="97" name="CustomShape 2"/>
          <p:cNvSpPr/>
          <p:nvPr/>
        </p:nvSpPr>
        <p:spPr>
          <a:xfrm>
            <a:off x="6553646" y="446492"/>
            <a:ext cx="5207570" cy="19233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dirty="0"/>
              <a:t>В </a:t>
            </a:r>
            <a:r>
              <a:rPr lang="en-US" sz="1400" dirty="0" err="1"/>
              <a:t>последующих</a:t>
            </a:r>
            <a:r>
              <a:rPr lang="en-US" sz="1400" dirty="0"/>
              <a:t> </a:t>
            </a:r>
            <a:r>
              <a:rPr lang="en-US" sz="1400" dirty="0" err="1"/>
              <a:t>боях</a:t>
            </a:r>
            <a:r>
              <a:rPr lang="en-US" sz="1400" dirty="0"/>
              <a:t> </a:t>
            </a:r>
            <a:r>
              <a:rPr lang="en-US" sz="1400" dirty="0" err="1"/>
              <a:t>противник</a:t>
            </a:r>
            <a:r>
              <a:rPr lang="en-US" sz="1400" dirty="0"/>
              <a:t> </a:t>
            </a:r>
            <a:r>
              <a:rPr lang="en-US" sz="1400" dirty="0" err="1"/>
              <a:t>пытался</a:t>
            </a:r>
            <a:r>
              <a:rPr lang="en-US" sz="1400" dirty="0"/>
              <a:t> </a:t>
            </a:r>
            <a:r>
              <a:rPr lang="en-US" sz="1400" dirty="0" err="1"/>
              <a:t>окружить</a:t>
            </a:r>
            <a:r>
              <a:rPr lang="en-US" sz="1400" dirty="0"/>
              <a:t> и </a:t>
            </a:r>
            <a:r>
              <a:rPr lang="en-US" sz="1400" dirty="0" err="1"/>
              <a:t>уничтожить</a:t>
            </a:r>
            <a:r>
              <a:rPr lang="en-US" sz="1400" dirty="0"/>
              <a:t> </a:t>
            </a:r>
            <a:r>
              <a:rPr lang="en-US" sz="1400" dirty="0" err="1"/>
              <a:t>советские</a:t>
            </a:r>
            <a:r>
              <a:rPr lang="en-US" sz="1400" dirty="0"/>
              <a:t> </a:t>
            </a:r>
            <a:r>
              <a:rPr lang="en-US" sz="1400" dirty="0" err="1"/>
              <a:t>войска</a:t>
            </a:r>
            <a:r>
              <a:rPr lang="en-US" sz="1400" dirty="0"/>
              <a:t> в </a:t>
            </a:r>
            <a:r>
              <a:rPr lang="en-US" sz="1400" dirty="0" err="1"/>
              <a:t>районах</a:t>
            </a:r>
            <a:r>
              <a:rPr lang="en-US" sz="1400" dirty="0"/>
              <a:t> </a:t>
            </a:r>
            <a:r>
              <a:rPr lang="en-US" sz="1400" dirty="0" err="1"/>
              <a:t>Суздальской</a:t>
            </a:r>
            <a:r>
              <a:rPr lang="en-US" sz="1400" dirty="0"/>
              <a:t> и </a:t>
            </a:r>
            <a:r>
              <a:rPr lang="en-US" sz="1400" dirty="0" err="1"/>
              <a:t>Ключевой</a:t>
            </a:r>
            <a:r>
              <a:rPr lang="en-US" sz="1400" dirty="0"/>
              <a:t> и </a:t>
            </a:r>
            <a:r>
              <a:rPr lang="en-US" sz="1400" dirty="0" err="1"/>
              <a:t>открыть</a:t>
            </a:r>
            <a:r>
              <a:rPr lang="en-US" sz="1400" dirty="0"/>
              <a:t> </a:t>
            </a:r>
            <a:r>
              <a:rPr lang="en-US" sz="1400" dirty="0" err="1"/>
              <a:t>себе</a:t>
            </a:r>
            <a:r>
              <a:rPr lang="en-US" sz="1400" dirty="0"/>
              <a:t> </a:t>
            </a:r>
            <a:r>
              <a:rPr lang="en-US" sz="1400" dirty="0" err="1"/>
              <a:t>путь</a:t>
            </a:r>
            <a:r>
              <a:rPr lang="en-US" sz="1400" dirty="0"/>
              <a:t> к </a:t>
            </a:r>
            <a:r>
              <a:rPr lang="en-US" sz="1400" dirty="0" err="1"/>
              <a:t>горным</a:t>
            </a:r>
            <a:r>
              <a:rPr lang="en-US" sz="1400" dirty="0"/>
              <a:t> </a:t>
            </a:r>
            <a:r>
              <a:rPr lang="en-US" sz="1400" dirty="0" err="1"/>
              <a:t>проходам</a:t>
            </a:r>
            <a:r>
              <a:rPr lang="en-US" sz="1400" dirty="0"/>
              <a:t> в </a:t>
            </a:r>
            <a:r>
              <a:rPr lang="en-US" sz="1400" dirty="0" err="1"/>
              <a:t>направлении</a:t>
            </a:r>
            <a:r>
              <a:rPr lang="en-US" sz="1400" dirty="0"/>
              <a:t> </a:t>
            </a:r>
            <a:r>
              <a:rPr lang="en-US" sz="1400" dirty="0" err="1"/>
              <a:t>Туапсе</a:t>
            </a:r>
            <a:r>
              <a:rPr lang="en-US" sz="1400" dirty="0"/>
              <a:t>. </a:t>
            </a:r>
            <a:r>
              <a:rPr lang="en-US" sz="1400" dirty="0" err="1"/>
              <a:t>Однако</a:t>
            </a:r>
            <a:r>
              <a:rPr lang="en-US" sz="1400" dirty="0"/>
              <a:t> </a:t>
            </a:r>
            <a:r>
              <a:rPr lang="en-US" sz="1400" dirty="0" err="1"/>
              <a:t>сопротивление</a:t>
            </a:r>
            <a:r>
              <a:rPr lang="en-US" sz="1400" dirty="0"/>
              <a:t> </a:t>
            </a:r>
            <a:r>
              <a:rPr lang="en-US" sz="1400" dirty="0" err="1"/>
              <a:t>войск</a:t>
            </a:r>
            <a:r>
              <a:rPr lang="en-US" sz="1400" dirty="0"/>
              <a:t> </a:t>
            </a:r>
            <a:r>
              <a:rPr lang="en-US" sz="1400" dirty="0" err="1"/>
              <a:t>фронта</a:t>
            </a:r>
            <a:r>
              <a:rPr lang="en-US" sz="1400" dirty="0"/>
              <a:t>, </a:t>
            </a:r>
            <a:r>
              <a:rPr lang="en-US" sz="1400" dirty="0" err="1"/>
              <a:t>усиленных</a:t>
            </a:r>
            <a:r>
              <a:rPr lang="en-US" sz="1400" dirty="0"/>
              <a:t> </a:t>
            </a:r>
            <a:r>
              <a:rPr lang="en-US" sz="1400" dirty="0" err="1"/>
              <a:t>резервами</a:t>
            </a:r>
            <a:r>
              <a:rPr lang="en-US" sz="1400" dirty="0"/>
              <a:t> </a:t>
            </a:r>
            <a:r>
              <a:rPr lang="en-US" sz="1400" dirty="0" err="1"/>
              <a:t>Ставки</a:t>
            </a:r>
            <a:r>
              <a:rPr lang="en-US" sz="1400" dirty="0"/>
              <a:t>, </a:t>
            </a:r>
            <a:r>
              <a:rPr lang="en-US" sz="1400" dirty="0" err="1"/>
              <a:t>нарастало</a:t>
            </a:r>
            <a:r>
              <a:rPr lang="en-US" sz="1400" dirty="0"/>
              <a:t>. К 15–17 </a:t>
            </a:r>
            <a:r>
              <a:rPr lang="en-US" sz="1400" dirty="0" err="1"/>
              <a:t>август</a:t>
            </a:r>
            <a:r>
              <a:rPr lang="en-US" sz="1400" dirty="0"/>
              <a:t> </a:t>
            </a:r>
            <a:r>
              <a:rPr lang="en-US" sz="1400" dirty="0" err="1"/>
              <a:t>наступление</a:t>
            </a:r>
            <a:r>
              <a:rPr lang="en-US" sz="1400" dirty="0"/>
              <a:t> </a:t>
            </a:r>
            <a:r>
              <a:rPr lang="en-US" sz="1400" dirty="0" err="1"/>
              <a:t>немецко-фашистских</a:t>
            </a:r>
            <a:r>
              <a:rPr lang="en-US" sz="1400" dirty="0"/>
              <a:t> </a:t>
            </a:r>
            <a:r>
              <a:rPr lang="en-US" sz="1400" dirty="0" err="1"/>
              <a:t>войск</a:t>
            </a:r>
            <a:r>
              <a:rPr lang="en-US" sz="1400" dirty="0"/>
              <a:t> </a:t>
            </a:r>
            <a:r>
              <a:rPr lang="en-US" sz="1400" dirty="0" err="1"/>
              <a:t>было</a:t>
            </a:r>
            <a:r>
              <a:rPr lang="en-US" sz="1400" dirty="0"/>
              <a:t> </a:t>
            </a:r>
            <a:r>
              <a:rPr lang="en-US" sz="1400" dirty="0" err="1"/>
              <a:t>остановлено</a:t>
            </a:r>
            <a:r>
              <a:rPr lang="en-US" sz="1400" dirty="0"/>
              <a:t> </a:t>
            </a:r>
            <a:r>
              <a:rPr lang="en-US" sz="1400" dirty="0" err="1"/>
              <a:t>на</a:t>
            </a:r>
            <a:r>
              <a:rPr lang="en-US" sz="1400" dirty="0"/>
              <a:t> </a:t>
            </a:r>
            <a:r>
              <a:rPr lang="en-US" sz="1400" dirty="0" err="1"/>
              <a:t>рубеже</a:t>
            </a:r>
            <a:r>
              <a:rPr lang="en-US" sz="1400" dirty="0"/>
              <a:t> </a:t>
            </a:r>
            <a:r>
              <a:rPr lang="en-US" sz="1400" dirty="0" err="1"/>
              <a:t>Самурская</a:t>
            </a:r>
            <a:r>
              <a:rPr lang="en-US" sz="1400" dirty="0"/>
              <a:t>, </a:t>
            </a:r>
            <a:r>
              <a:rPr lang="en-US" sz="1400" dirty="0" err="1"/>
              <a:t>Хадыженская</a:t>
            </a:r>
            <a:r>
              <a:rPr lang="en-US" sz="1400" dirty="0"/>
              <a:t>, </a:t>
            </a:r>
            <a:r>
              <a:rPr lang="en-US" sz="1400" dirty="0" err="1"/>
              <a:t>южнее</a:t>
            </a:r>
            <a:r>
              <a:rPr lang="en-US" sz="1400" dirty="0"/>
              <a:t> </a:t>
            </a:r>
            <a:r>
              <a:rPr lang="en-US" sz="1400" dirty="0" err="1"/>
              <a:t>Ключевой</a:t>
            </a:r>
            <a:r>
              <a:rPr lang="en-US" sz="1400" dirty="0"/>
              <a:t> и </a:t>
            </a:r>
            <a:r>
              <a:rPr lang="en-US" sz="1400" dirty="0" err="1"/>
              <a:t>Ставропольской</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98" name="Рисунок 9"/>
          <p:cNvPicPr/>
          <p:nvPr/>
        </p:nvPicPr>
        <p:blipFill>
          <a:blip r:embed="rId4"/>
          <a:stretch/>
        </p:blipFill>
        <p:spPr>
          <a:xfrm>
            <a:off x="6364225" y="2816352"/>
            <a:ext cx="5394960" cy="3765233"/>
          </a:xfrm>
          <a:prstGeom prst="rect">
            <a:avLst/>
          </a:prstGeom>
          <a:ln>
            <a:noFill/>
          </a:ln>
        </p:spPr>
      </p:pic>
      <p:sp>
        <p:nvSpPr>
          <p:cNvPr id="99" name="CustomShape 3"/>
          <p:cNvSpPr/>
          <p:nvPr/>
        </p:nvSpPr>
        <p:spPr>
          <a:xfrm>
            <a:off x="784800" y="3861703"/>
            <a:ext cx="5078145" cy="26265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Подступы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горным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ведущим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прочно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10–12 </a:t>
            </a:r>
            <a:r>
              <a:rPr lang="en-US" sz="1400" b="0" strike="noStrike" spc="-1" dirty="0" err="1">
                <a:solidFill>
                  <a:srgbClr val="FFFFFF"/>
                </a:solidFill>
                <a:latin typeface="Calibri"/>
                <a:ea typeface="Calibri"/>
              </a:rPr>
              <a:t>дней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потерял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10 </a:t>
            </a:r>
            <a:r>
              <a:rPr lang="en-US" sz="1400" b="0" strike="noStrike" spc="-1" dirty="0" err="1">
                <a:solidFill>
                  <a:srgbClr val="FFFFFF"/>
                </a:solidFill>
                <a:latin typeface="Calibri"/>
                <a:ea typeface="Calibri"/>
              </a:rPr>
              <a:t>тысяч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50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техники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продвинуться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100–120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достичь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поставленных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уступая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ожесточённых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истребляли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живую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технику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сковывали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Это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pp.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Баксан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перевалах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Баку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Тбилиси</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501642513"/>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 name="Рисунок 4"/>
          <p:cNvPicPr/>
          <p:nvPr/>
        </p:nvPicPr>
        <p:blipFill>
          <a:blip r:embed="rId3"/>
          <a:srcRect l="11390" b="317"/>
          <a:stretch/>
        </p:blipFill>
        <p:spPr>
          <a:xfrm>
            <a:off x="0" y="0"/>
            <a:ext cx="12191760" cy="6857640"/>
          </a:xfrm>
          <a:prstGeom prst="rect">
            <a:avLst/>
          </a:prstGeom>
          <a:ln>
            <a:noFill/>
          </a:ln>
        </p:spPr>
      </p:pic>
      <p:sp>
        <p:nvSpPr>
          <p:cNvPr id="413"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414" name="Рисунок 2"/>
          <p:cNvPicPr/>
          <p:nvPr/>
        </p:nvPicPr>
        <p:blipFill>
          <a:blip r:embed="rId4"/>
          <a:stretch/>
        </p:blipFill>
        <p:spPr>
          <a:xfrm>
            <a:off x="-79200" y="1090800"/>
            <a:ext cx="4078080" cy="5766840"/>
          </a:xfrm>
          <a:prstGeom prst="rect">
            <a:avLst/>
          </a:prstGeom>
          <a:ln>
            <a:noFill/>
          </a:ln>
        </p:spPr>
      </p:pic>
      <p:pic>
        <p:nvPicPr>
          <p:cNvPr id="415" name="Рисунок 6"/>
          <p:cNvPicPr/>
          <p:nvPr/>
        </p:nvPicPr>
        <p:blipFill>
          <a:blip r:embed="rId5"/>
          <a:stretch/>
        </p:blipFill>
        <p:spPr>
          <a:xfrm>
            <a:off x="3996360" y="1090800"/>
            <a:ext cx="4099320" cy="5766840"/>
          </a:xfrm>
          <a:prstGeom prst="rect">
            <a:avLst/>
          </a:prstGeom>
          <a:ln>
            <a:noFill/>
          </a:ln>
        </p:spPr>
      </p:pic>
      <p:pic>
        <p:nvPicPr>
          <p:cNvPr id="416" name="Рисунок 9"/>
          <p:cNvPicPr/>
          <p:nvPr/>
        </p:nvPicPr>
        <p:blipFill>
          <a:blip r:embed="rId6"/>
          <a:stretch/>
        </p:blipFill>
        <p:spPr>
          <a:xfrm>
            <a:off x="8092440" y="1090800"/>
            <a:ext cx="4099320" cy="5766840"/>
          </a:xfrm>
          <a:prstGeom prst="rect">
            <a:avLst/>
          </a:prstGeom>
          <a:ln>
            <a:noFill/>
          </a:ln>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 name="Рисунок 4"/>
          <p:cNvPicPr/>
          <p:nvPr/>
        </p:nvPicPr>
        <p:blipFill>
          <a:blip r:embed="rId3"/>
          <a:srcRect l="11390" b="317"/>
          <a:stretch/>
        </p:blipFill>
        <p:spPr>
          <a:xfrm>
            <a:off x="0" y="0"/>
            <a:ext cx="12191760" cy="6857640"/>
          </a:xfrm>
          <a:prstGeom prst="rect">
            <a:avLst/>
          </a:prstGeom>
          <a:ln>
            <a:noFill/>
          </a:ln>
        </p:spPr>
      </p:pic>
      <p:pic>
        <p:nvPicPr>
          <p:cNvPr id="421" name="Рисунок 3"/>
          <p:cNvPicPr/>
          <p:nvPr/>
        </p:nvPicPr>
        <p:blipFill>
          <a:blip r:embed="rId4"/>
          <a:stretch/>
        </p:blipFill>
        <p:spPr>
          <a:xfrm>
            <a:off x="0" y="1088640"/>
            <a:ext cx="4079520" cy="5769000"/>
          </a:xfrm>
          <a:prstGeom prst="rect">
            <a:avLst/>
          </a:prstGeom>
          <a:ln>
            <a:noFill/>
          </a:ln>
        </p:spPr>
      </p:pic>
      <p:pic>
        <p:nvPicPr>
          <p:cNvPr id="422" name="Рисунок 8"/>
          <p:cNvPicPr/>
          <p:nvPr/>
        </p:nvPicPr>
        <p:blipFill>
          <a:blip r:embed="rId5"/>
          <a:stretch/>
        </p:blipFill>
        <p:spPr>
          <a:xfrm>
            <a:off x="4056480" y="1088640"/>
            <a:ext cx="4079520" cy="5769000"/>
          </a:xfrm>
          <a:prstGeom prst="rect">
            <a:avLst/>
          </a:prstGeom>
          <a:ln>
            <a:noFill/>
          </a:ln>
        </p:spPr>
      </p:pic>
      <p:pic>
        <p:nvPicPr>
          <p:cNvPr id="423" name="Рисунок 11"/>
          <p:cNvPicPr/>
          <p:nvPr/>
        </p:nvPicPr>
        <p:blipFill>
          <a:blip r:embed="rId6"/>
          <a:stretch/>
        </p:blipFill>
        <p:spPr>
          <a:xfrm>
            <a:off x="8112600" y="1088640"/>
            <a:ext cx="4078800" cy="5769000"/>
          </a:xfrm>
          <a:prstGeom prst="rect">
            <a:avLst/>
          </a:prstGeom>
          <a:ln>
            <a:noFill/>
          </a:ln>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6" name="Рисунок 4"/>
          <p:cNvPicPr/>
          <p:nvPr/>
        </p:nvPicPr>
        <p:blipFill>
          <a:blip r:embed="rId3"/>
          <a:srcRect l="11390" b="317"/>
          <a:stretch/>
        </p:blipFill>
        <p:spPr>
          <a:xfrm>
            <a:off x="0" y="0"/>
            <a:ext cx="12191760" cy="6857640"/>
          </a:xfrm>
          <a:prstGeom prst="rect">
            <a:avLst/>
          </a:prstGeom>
          <a:ln>
            <a:noFill/>
          </a:ln>
        </p:spPr>
      </p:pic>
      <p:pic>
        <p:nvPicPr>
          <p:cNvPr id="428" name="Рисунок 2"/>
          <p:cNvPicPr/>
          <p:nvPr/>
        </p:nvPicPr>
        <p:blipFill>
          <a:blip r:embed="rId4"/>
          <a:stretch/>
        </p:blipFill>
        <p:spPr>
          <a:xfrm>
            <a:off x="0" y="1103040"/>
            <a:ext cx="4079160" cy="5754600"/>
          </a:xfrm>
          <a:prstGeom prst="rect">
            <a:avLst/>
          </a:prstGeom>
          <a:ln>
            <a:noFill/>
          </a:ln>
        </p:spPr>
      </p:pic>
      <p:pic>
        <p:nvPicPr>
          <p:cNvPr id="429" name="Рисунок 7"/>
          <p:cNvPicPr/>
          <p:nvPr/>
        </p:nvPicPr>
        <p:blipFill>
          <a:blip r:embed="rId5"/>
          <a:stretch/>
        </p:blipFill>
        <p:spPr>
          <a:xfrm>
            <a:off x="4079520" y="1103040"/>
            <a:ext cx="4069080" cy="5754600"/>
          </a:xfrm>
          <a:prstGeom prst="rect">
            <a:avLst/>
          </a:prstGeom>
          <a:ln>
            <a:noFill/>
          </a:ln>
        </p:spPr>
      </p:pic>
      <p:pic>
        <p:nvPicPr>
          <p:cNvPr id="430" name="Рисунок 10"/>
          <p:cNvPicPr/>
          <p:nvPr/>
        </p:nvPicPr>
        <p:blipFill>
          <a:blip r:embed="rId6"/>
          <a:stretch/>
        </p:blipFill>
        <p:spPr>
          <a:xfrm>
            <a:off x="8122320" y="1103040"/>
            <a:ext cx="4069080" cy="5754600"/>
          </a:xfrm>
          <a:prstGeom prst="rect">
            <a:avLst/>
          </a:prstGeom>
          <a:ln>
            <a:noFill/>
          </a:ln>
        </p:spPr>
      </p:pic>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3" name="Рисунок 4"/>
          <p:cNvPicPr/>
          <p:nvPr/>
        </p:nvPicPr>
        <p:blipFill>
          <a:blip r:embed="rId3"/>
          <a:srcRect l="11390" b="317"/>
          <a:stretch/>
        </p:blipFill>
        <p:spPr>
          <a:xfrm>
            <a:off x="0" y="0"/>
            <a:ext cx="12191760" cy="6857640"/>
          </a:xfrm>
          <a:prstGeom prst="rect">
            <a:avLst/>
          </a:prstGeom>
          <a:ln>
            <a:noFill/>
          </a:ln>
        </p:spPr>
      </p:pic>
      <p:pic>
        <p:nvPicPr>
          <p:cNvPr id="435" name="Рисунок 3"/>
          <p:cNvPicPr/>
          <p:nvPr/>
        </p:nvPicPr>
        <p:blipFill>
          <a:blip r:embed="rId4"/>
          <a:stretch/>
        </p:blipFill>
        <p:spPr>
          <a:xfrm>
            <a:off x="8102880" y="1073880"/>
            <a:ext cx="4088880" cy="5783760"/>
          </a:xfrm>
          <a:prstGeom prst="rect">
            <a:avLst/>
          </a:prstGeom>
          <a:ln>
            <a:noFill/>
          </a:ln>
        </p:spPr>
      </p:pic>
      <p:pic>
        <p:nvPicPr>
          <p:cNvPr id="436" name="Рисунок 8"/>
          <p:cNvPicPr/>
          <p:nvPr/>
        </p:nvPicPr>
        <p:blipFill>
          <a:blip r:embed="rId5"/>
          <a:stretch/>
        </p:blipFill>
        <p:spPr>
          <a:xfrm>
            <a:off x="0" y="1073880"/>
            <a:ext cx="4088880" cy="5783760"/>
          </a:xfrm>
          <a:prstGeom prst="rect">
            <a:avLst/>
          </a:prstGeom>
          <a:ln>
            <a:noFill/>
          </a:ln>
        </p:spPr>
      </p:pic>
      <p:pic>
        <p:nvPicPr>
          <p:cNvPr id="437" name="Рисунок 11"/>
          <p:cNvPicPr/>
          <p:nvPr/>
        </p:nvPicPr>
        <p:blipFill>
          <a:blip r:embed="rId6"/>
          <a:stretch/>
        </p:blipFill>
        <p:spPr>
          <a:xfrm>
            <a:off x="4089240" y="1073880"/>
            <a:ext cx="4012920" cy="5783760"/>
          </a:xfrm>
          <a:prstGeom prst="rect">
            <a:avLst/>
          </a:prstGeom>
          <a:ln>
            <a:noFill/>
          </a:ln>
        </p:spPr>
      </p:pic>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 name="Рисунок 4"/>
          <p:cNvPicPr/>
          <p:nvPr/>
        </p:nvPicPr>
        <p:blipFill>
          <a:blip r:embed="rId3"/>
          <a:srcRect l="11390" b="317"/>
          <a:stretch/>
        </p:blipFill>
        <p:spPr>
          <a:xfrm>
            <a:off x="0" y="0"/>
            <a:ext cx="12191760" cy="6857640"/>
          </a:xfrm>
          <a:prstGeom prst="rect">
            <a:avLst/>
          </a:prstGeom>
          <a:ln>
            <a:noFill/>
          </a:ln>
        </p:spPr>
      </p:pic>
      <p:pic>
        <p:nvPicPr>
          <p:cNvPr id="442" name="Рисунок 3"/>
          <p:cNvPicPr/>
          <p:nvPr/>
        </p:nvPicPr>
        <p:blipFill>
          <a:blip r:embed="rId4"/>
          <a:stretch/>
        </p:blipFill>
        <p:spPr>
          <a:xfrm>
            <a:off x="0" y="1088640"/>
            <a:ext cx="4079160" cy="5769000"/>
          </a:xfrm>
          <a:prstGeom prst="rect">
            <a:avLst/>
          </a:prstGeom>
          <a:ln>
            <a:noFill/>
          </a:ln>
        </p:spPr>
      </p:pic>
      <p:pic>
        <p:nvPicPr>
          <p:cNvPr id="443" name="Рисунок 8"/>
          <p:cNvPicPr/>
          <p:nvPr/>
        </p:nvPicPr>
        <p:blipFill>
          <a:blip r:embed="rId5"/>
          <a:stretch/>
        </p:blipFill>
        <p:spPr>
          <a:xfrm>
            <a:off x="4079520" y="1088640"/>
            <a:ext cx="4077000" cy="5769000"/>
          </a:xfrm>
          <a:prstGeom prst="rect">
            <a:avLst/>
          </a:prstGeom>
          <a:ln>
            <a:noFill/>
          </a:ln>
        </p:spPr>
      </p:pic>
      <p:pic>
        <p:nvPicPr>
          <p:cNvPr id="444" name="Рисунок 11"/>
          <p:cNvPicPr/>
          <p:nvPr/>
        </p:nvPicPr>
        <p:blipFill>
          <a:blip r:embed="rId6"/>
          <a:stretch/>
        </p:blipFill>
        <p:spPr>
          <a:xfrm>
            <a:off x="8069040" y="1088640"/>
            <a:ext cx="4122720" cy="5769000"/>
          </a:xfrm>
          <a:prstGeom prst="rect">
            <a:avLst/>
          </a:prstGeom>
          <a:ln>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 name="Рисунок 4"/>
          <p:cNvPicPr/>
          <p:nvPr/>
        </p:nvPicPr>
        <p:blipFill>
          <a:blip r:embed="rId3"/>
          <a:srcRect l="11390" b="317"/>
          <a:stretch/>
        </p:blipFill>
        <p:spPr>
          <a:xfrm>
            <a:off x="0" y="0"/>
            <a:ext cx="12191760" cy="6857640"/>
          </a:xfrm>
          <a:prstGeom prst="rect">
            <a:avLst/>
          </a:prstGeom>
          <a:ln>
            <a:noFill/>
          </a:ln>
        </p:spPr>
      </p:pic>
      <p:pic>
        <p:nvPicPr>
          <p:cNvPr id="449" name="Рисунок 2"/>
          <p:cNvPicPr/>
          <p:nvPr/>
        </p:nvPicPr>
        <p:blipFill>
          <a:blip r:embed="rId4"/>
          <a:stretch/>
        </p:blipFill>
        <p:spPr>
          <a:xfrm>
            <a:off x="0" y="1088640"/>
            <a:ext cx="4079520" cy="5769000"/>
          </a:xfrm>
          <a:prstGeom prst="rect">
            <a:avLst/>
          </a:prstGeom>
          <a:ln>
            <a:noFill/>
          </a:ln>
        </p:spPr>
      </p:pic>
      <p:pic>
        <p:nvPicPr>
          <p:cNvPr id="450" name="Рисунок 7"/>
          <p:cNvPicPr/>
          <p:nvPr/>
        </p:nvPicPr>
        <p:blipFill>
          <a:blip r:embed="rId5"/>
          <a:stretch/>
        </p:blipFill>
        <p:spPr>
          <a:xfrm>
            <a:off x="4083840" y="1088640"/>
            <a:ext cx="4089600" cy="5783760"/>
          </a:xfrm>
          <a:prstGeom prst="rect">
            <a:avLst/>
          </a:prstGeom>
          <a:ln>
            <a:noFill/>
          </a:ln>
        </p:spPr>
      </p:pic>
      <p:pic>
        <p:nvPicPr>
          <p:cNvPr id="451" name="Рисунок 10"/>
          <p:cNvPicPr/>
          <p:nvPr/>
        </p:nvPicPr>
        <p:blipFill>
          <a:blip r:embed="rId6"/>
          <a:stretch/>
        </p:blipFill>
        <p:spPr>
          <a:xfrm>
            <a:off x="8175600" y="1088640"/>
            <a:ext cx="4017960" cy="5783760"/>
          </a:xfrm>
          <a:prstGeom prst="rect">
            <a:avLst/>
          </a:prstGeom>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 name="Рисунок 4"/>
          <p:cNvPicPr/>
          <p:nvPr/>
        </p:nvPicPr>
        <p:blipFill>
          <a:blip r:embed="rId3"/>
          <a:srcRect l="11390" b="317"/>
          <a:stretch/>
        </p:blipFill>
        <p:spPr>
          <a:xfrm>
            <a:off x="0" y="0"/>
            <a:ext cx="12191760" cy="6857640"/>
          </a:xfrm>
          <a:prstGeom prst="rect">
            <a:avLst/>
          </a:prstGeom>
          <a:ln>
            <a:noFill/>
          </a:ln>
        </p:spPr>
      </p:pic>
      <p:pic>
        <p:nvPicPr>
          <p:cNvPr id="456" name="Рисунок 3"/>
          <p:cNvPicPr/>
          <p:nvPr/>
        </p:nvPicPr>
        <p:blipFill>
          <a:blip r:embed="rId4"/>
          <a:stretch/>
        </p:blipFill>
        <p:spPr>
          <a:xfrm>
            <a:off x="1246320" y="0"/>
            <a:ext cx="4849200" cy="6857640"/>
          </a:xfrm>
          <a:prstGeom prst="rect">
            <a:avLst/>
          </a:prstGeom>
          <a:ln>
            <a:noFill/>
          </a:ln>
        </p:spPr>
      </p:pic>
      <p:pic>
        <p:nvPicPr>
          <p:cNvPr id="457" name="Рисунок 8"/>
          <p:cNvPicPr/>
          <p:nvPr/>
        </p:nvPicPr>
        <p:blipFill>
          <a:blip r:embed="rId5"/>
          <a:stretch/>
        </p:blipFill>
        <p:spPr>
          <a:xfrm>
            <a:off x="6095880" y="0"/>
            <a:ext cx="4849200" cy="6857640"/>
          </a:xfrm>
          <a:prstGeom prst="rect">
            <a:avLst/>
          </a:prstGeom>
          <a:ln>
            <a:noFill/>
          </a:ln>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6772AA55-6B11-493B-9DEC-7E1F17839690}"/>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1" name="Прямоугольник 20">
            <a:extLst>
              <a:ext uri="{FF2B5EF4-FFF2-40B4-BE49-F238E27FC236}">
                <a16:creationId xmlns:a16="http://schemas.microsoft.com/office/drawing/2014/main" id="{AFA9E024-4BEE-45F1-822E-462482CE03E8}"/>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a:hlinkClick r:id="rId3" action="ppaction://hlinksldjump"/>
            <a:extLst>
              <a:ext uri="{FF2B5EF4-FFF2-40B4-BE49-F238E27FC236}">
                <a16:creationId xmlns:a16="http://schemas.microsoft.com/office/drawing/2014/main" id="{DB4F479C-9D56-49C5-88AE-6FB55A2802AE}"/>
              </a:ext>
            </a:extLst>
          </p:cNvPr>
          <p:cNvPicPr/>
          <p:nvPr/>
        </p:nvPicPr>
        <p:blipFill>
          <a:blip r:embed="rId4" cstate="print">
            <a:alphaModFix amt="78000"/>
            <a:extLst>
              <a:ext uri="{BEBA8EAE-BF5A-486C-A8C5-ECC9F3942E4B}">
                <a14:imgProps xmlns:a14="http://schemas.microsoft.com/office/drawing/2010/main">
                  <a14:imgLayer r:embed="rId5">
                    <a14:imgEffect>
                      <a14:saturation sat="19000"/>
                    </a14:imgEffect>
                  </a14:imgLayer>
                </a14:imgProps>
              </a:ext>
              <a:ext uri="{28A0092B-C50C-407E-A947-70E740481C1C}">
                <a14:useLocalDpi xmlns:a14="http://schemas.microsoft.com/office/drawing/2010/main" val="0"/>
              </a:ext>
            </a:extLst>
          </a:blip>
          <a:srcRect/>
          <a:stretch>
            <a:fillRect/>
          </a:stretch>
        </p:blipFill>
        <p:spPr bwMode="auto">
          <a:xfrm>
            <a:off x="3994517" y="151575"/>
            <a:ext cx="4202967" cy="5528398"/>
          </a:xfrm>
          <a:prstGeom prst="rect">
            <a:avLst/>
          </a:prstGeom>
          <a:noFill/>
          <a:ln>
            <a:noFill/>
          </a:ln>
          <a:effectLst>
            <a:softEdge rad="165100"/>
          </a:effectLst>
        </p:spPr>
      </p:pic>
      <p:pic>
        <p:nvPicPr>
          <p:cNvPr id="14" name="Рисунок 13">
            <a:hlinkClick r:id="rId6" action="ppaction://hlinksldjump"/>
            <a:extLst>
              <a:ext uri="{FF2B5EF4-FFF2-40B4-BE49-F238E27FC236}">
                <a16:creationId xmlns:a16="http://schemas.microsoft.com/office/drawing/2014/main" id="{7DEAC7E2-4477-4182-AC1E-A32197B47CF2}"/>
              </a:ext>
            </a:extLst>
          </p:cNvPr>
          <p:cNvPicPr/>
          <p:nvPr/>
        </p:nvPicPr>
        <p:blipFill>
          <a:blip r:embed="rId7" cstate="print">
            <a:alphaModFix amt="71000"/>
            <a:extLst>
              <a:ext uri="{28A0092B-C50C-407E-A947-70E740481C1C}">
                <a14:useLocalDpi xmlns:a14="http://schemas.microsoft.com/office/drawing/2010/main" val="0"/>
              </a:ext>
            </a:extLst>
          </a:blip>
          <a:srcRect/>
          <a:stretch>
            <a:fillRect/>
          </a:stretch>
        </p:blipFill>
        <p:spPr bwMode="auto">
          <a:xfrm>
            <a:off x="7503031" y="4388016"/>
            <a:ext cx="4075113" cy="1720683"/>
          </a:xfrm>
          <a:prstGeom prst="rect">
            <a:avLst/>
          </a:prstGeom>
          <a:noFill/>
          <a:ln>
            <a:noFill/>
          </a:ln>
          <a:effectLst>
            <a:softEdge rad="127000"/>
          </a:effectLst>
        </p:spPr>
      </p:pic>
      <p:sp>
        <p:nvSpPr>
          <p:cNvPr id="2" name="TextBox 1">
            <a:extLst>
              <a:ext uri="{FF2B5EF4-FFF2-40B4-BE49-F238E27FC236}">
                <a16:creationId xmlns:a16="http://schemas.microsoft.com/office/drawing/2014/main" id="{F8B86560-BD5D-4D5F-8E73-D7344CC8DC81}"/>
              </a:ext>
            </a:extLst>
          </p:cNvPr>
          <p:cNvSpPr txBox="1"/>
          <p:nvPr/>
        </p:nvSpPr>
        <p:spPr>
          <a:xfrm>
            <a:off x="3941472" y="4879024"/>
            <a:ext cx="4309056" cy="707886"/>
          </a:xfrm>
          <a:prstGeom prst="rect">
            <a:avLst/>
          </a:prstGeom>
          <a:noFill/>
        </p:spPr>
        <p:txBody>
          <a:bodyPr wrap="square" rtlCol="0">
            <a:spAutoFit/>
          </a:bodyPr>
          <a:lstStyle/>
          <a:p>
            <a:pPr algn="ctr"/>
            <a:r>
              <a:rPr lang="ru-RU" sz="4000" dirty="0">
                <a:solidFill>
                  <a:schemeClr val="bg1"/>
                </a:solidFill>
                <a:highlight>
                  <a:srgbClr val="000000"/>
                </a:highlight>
                <a:latin typeface="USSR STENCIL" panose="02000503060000020004" pitchFamily="2" charset="-52"/>
              </a:rPr>
              <a:t>Амет-Хан Султан</a:t>
            </a:r>
          </a:p>
        </p:txBody>
      </p:sp>
    </p:spTree>
    <p:extLst>
      <p:ext uri="{BB962C8B-B14F-4D97-AF65-F5344CB8AC3E}">
        <p14:creationId xmlns:p14="http://schemas.microsoft.com/office/powerpoint/2010/main" val="2709477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AA41334D-F5EC-430B-9B20-CD6858DC77C1}"/>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7" name="Прямоугольник 16">
            <a:extLst>
              <a:ext uri="{FF2B5EF4-FFF2-40B4-BE49-F238E27FC236}">
                <a16:creationId xmlns:a16="http://schemas.microsoft.com/office/drawing/2014/main" id="{C229F3CB-FFF6-45CD-A7A0-4C5A898E6ABE}"/>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TextBox 8">
            <a:extLst>
              <a:ext uri="{FF2B5EF4-FFF2-40B4-BE49-F238E27FC236}">
                <a16:creationId xmlns:a16="http://schemas.microsoft.com/office/drawing/2014/main" id="{C30B9CC1-5DD9-4FCD-BCED-2DCFB5E633D8}"/>
              </a:ext>
            </a:extLst>
          </p:cNvPr>
          <p:cNvSpPr txBox="1"/>
          <p:nvPr/>
        </p:nvSpPr>
        <p:spPr>
          <a:xfrm>
            <a:off x="4080387" y="-1"/>
            <a:ext cx="8042787" cy="2772875"/>
          </a:xfrm>
          <a:prstGeom prst="rect">
            <a:avLst/>
          </a:prstGeom>
          <a:noFill/>
        </p:spPr>
        <p:txBody>
          <a:bodyPr wrap="square">
            <a:spAutoFit/>
          </a:bodyPr>
          <a:lstStyle/>
          <a:p>
            <a:pPr algn="just">
              <a:lnSpc>
                <a:spcPct val="107000"/>
              </a:lnSpc>
              <a:spcAft>
                <a:spcPts val="800"/>
              </a:spcAft>
            </a:pP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Амет-Хан Султан — дважды Герой Советского Союза, лауреат Государственной премии, заслуженный летчик-испытатель СССР, Почетный летчик Франции, Почетный гражданин городов Ярославль, Мелитополь, Алупка и Автономной Республики Крым.</a:t>
            </a:r>
          </a:p>
          <a:p>
            <a:pPr algn="just">
              <a:lnSpc>
                <a:spcPct val="107000"/>
              </a:lnSpc>
              <a:spcAft>
                <a:spcPts val="800"/>
              </a:spcAft>
            </a:pP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Вошедший в годы Великой Отечественной войны в десятку лучших летчиков-асов, в мирное время Амет-Хан Султан стал испытателем новой авиационной и космической техники. Его по праву можно назвать выдающейся личностью XX века. Ведь недаром на стене парижского аэропорта на памятной доске выгравированы слова "Летчик от Бога".</a:t>
            </a:r>
          </a:p>
          <a:p>
            <a:pPr algn="just"/>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Родился Амет-Хан Султан 25 октября 1920 года в городе Алупка. Отец — Султан, лакец (родом из аула </a:t>
            </a:r>
            <a:r>
              <a:rPr lang="ru-RU" sz="14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Цовкра</a:t>
            </a: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Дагестан), мать Насибе </a:t>
            </a:r>
            <a:r>
              <a:rPr lang="ru-RU" sz="14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Садла</a:t>
            </a: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 крымская татарка. Еще в детстве Амет-Хан стал мечтать о небе. Его поражало, что самолет может летать выше горных орлов, паривших над вершинами Ай-Петри.</a:t>
            </a:r>
            <a:endParaRPr lang="ru-RU" sz="1100" dirty="0">
              <a:solidFill>
                <a:schemeClr val="bg1"/>
              </a:solidFill>
            </a:endParaRPr>
          </a:p>
        </p:txBody>
      </p:sp>
      <p:pic>
        <p:nvPicPr>
          <p:cNvPr id="10" name="Рисунок 9">
            <a:extLst>
              <a:ext uri="{FF2B5EF4-FFF2-40B4-BE49-F238E27FC236}">
                <a16:creationId xmlns:a16="http://schemas.microsoft.com/office/drawing/2014/main" id="{BDD32972-815C-4E17-BA82-A3FD60580FB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9355" y="2615382"/>
            <a:ext cx="4680155" cy="3879554"/>
          </a:xfrm>
          <a:prstGeom prst="rect">
            <a:avLst/>
          </a:prstGeom>
          <a:noFill/>
          <a:ln>
            <a:noFill/>
          </a:ln>
        </p:spPr>
      </p:pic>
      <p:pic>
        <p:nvPicPr>
          <p:cNvPr id="11" name="Рисунок 10">
            <a:extLst>
              <a:ext uri="{FF2B5EF4-FFF2-40B4-BE49-F238E27FC236}">
                <a16:creationId xmlns:a16="http://schemas.microsoft.com/office/drawing/2014/main" id="{3C340D61-BE1C-4589-8995-BF2EAE9B500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3903406" cy="4499080"/>
          </a:xfrm>
          <a:prstGeom prst="rect">
            <a:avLst/>
          </a:prstGeom>
          <a:noFill/>
          <a:ln>
            <a:noFill/>
          </a:ln>
        </p:spPr>
      </p:pic>
      <p:sp>
        <p:nvSpPr>
          <p:cNvPr id="13" name="TextBox 12">
            <a:extLst>
              <a:ext uri="{FF2B5EF4-FFF2-40B4-BE49-F238E27FC236}">
                <a16:creationId xmlns:a16="http://schemas.microsoft.com/office/drawing/2014/main" id="{1F3B0FC9-AD1B-494E-99A7-420FDCA2E424}"/>
              </a:ext>
            </a:extLst>
          </p:cNvPr>
          <p:cNvSpPr txBox="1"/>
          <p:nvPr/>
        </p:nvSpPr>
        <p:spPr>
          <a:xfrm>
            <a:off x="285340" y="4945935"/>
            <a:ext cx="5012813" cy="145866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Окончив крымско-татарскую школу, Амет-Хан поступил в фабрично-заводское железнодорожное училище в Симферополе. Параллельно занимался в симферопольском аэроклубе, который сегодня носит его имя. Затем учился в </a:t>
            </a:r>
            <a:r>
              <a:rPr lang="ru-RU" sz="1400" dirty="0" err="1"/>
              <a:t>Качинской</a:t>
            </a:r>
            <a:r>
              <a:rPr lang="ru-RU" sz="1400" dirty="0"/>
              <a:t> школе военных летчиков. Службу начал в г. Бобруйске.</a:t>
            </a:r>
          </a:p>
        </p:txBody>
      </p:sp>
    </p:spTree>
    <p:extLst>
      <p:ext uri="{BB962C8B-B14F-4D97-AF65-F5344CB8AC3E}">
        <p14:creationId xmlns:p14="http://schemas.microsoft.com/office/powerpoint/2010/main" val="2545004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6059139C-1B1E-48A5-A853-A1FD87964EED}"/>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6" name="Прямоугольник 5">
            <a:extLst>
              <a:ext uri="{FF2B5EF4-FFF2-40B4-BE49-F238E27FC236}">
                <a16:creationId xmlns:a16="http://schemas.microsoft.com/office/drawing/2014/main" id="{8FC04AA7-80BC-4C3B-8255-96A26058622E}"/>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4017BCEA-DF68-4BF5-9862-3B1A38D0914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781550" cy="2819400"/>
          </a:xfrm>
          <a:prstGeom prst="rect">
            <a:avLst/>
          </a:prstGeom>
          <a:noFill/>
        </p:spPr>
      </p:pic>
      <p:sp>
        <p:nvSpPr>
          <p:cNvPr id="12" name="TextBox 11">
            <a:extLst>
              <a:ext uri="{FF2B5EF4-FFF2-40B4-BE49-F238E27FC236}">
                <a16:creationId xmlns:a16="http://schemas.microsoft.com/office/drawing/2014/main" id="{15D7F9A7-99AA-4937-89A8-C39521F44B5D}"/>
              </a:ext>
            </a:extLst>
          </p:cNvPr>
          <p:cNvSpPr txBox="1"/>
          <p:nvPr/>
        </p:nvSpPr>
        <p:spPr>
          <a:xfrm>
            <a:off x="6096000" y="395111"/>
            <a:ext cx="5568745" cy="179177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Начало Великой Отечественной войны Амет-Хан застал под Кишиневом в составе 4-го истребительного авиаполка Одесского военного округа.</a:t>
            </a:r>
          </a:p>
          <a:p>
            <a:pPr algn="just">
              <a:lnSpc>
                <a:spcPct val="107000"/>
              </a:lnSpc>
              <a:spcAft>
                <a:spcPts val="800"/>
              </a:spcAft>
            </a:pPr>
            <a:r>
              <a:rPr lang="ru-RU" sz="1400" dirty="0"/>
              <a:t>В конце 1941 года полк был переброшен в район города Ярославля. 31 мая 1942 года Амет-Хан Султан открыл счет сбитых самолетов. Израсходовав весь боевой запас в атаке, он протаранил корпус вражеского "Юнкерса-88" левым крылом. </a:t>
            </a:r>
          </a:p>
        </p:txBody>
      </p:sp>
      <p:pic>
        <p:nvPicPr>
          <p:cNvPr id="14" name="Рисунок 13" descr="Султан Амет-Хан">
            <a:extLst>
              <a:ext uri="{FF2B5EF4-FFF2-40B4-BE49-F238E27FC236}">
                <a16:creationId xmlns:a16="http://schemas.microsoft.com/office/drawing/2014/main" id="{2F380474-4EF1-4F14-8D88-3B7B58D8CCB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178345" y="2950872"/>
            <a:ext cx="6027174" cy="3907128"/>
          </a:xfrm>
          <a:prstGeom prst="rect">
            <a:avLst/>
          </a:prstGeom>
          <a:noFill/>
          <a:ln>
            <a:noFill/>
          </a:ln>
        </p:spPr>
      </p:pic>
      <p:sp>
        <p:nvSpPr>
          <p:cNvPr id="15" name="TextBox 14">
            <a:extLst>
              <a:ext uri="{FF2B5EF4-FFF2-40B4-BE49-F238E27FC236}">
                <a16:creationId xmlns:a16="http://schemas.microsoft.com/office/drawing/2014/main" id="{9403B150-329F-49EA-9538-4D1C1170921B}"/>
              </a:ext>
            </a:extLst>
          </p:cNvPr>
          <p:cNvSpPr txBox="1"/>
          <p:nvPr/>
        </p:nvSpPr>
        <p:spPr>
          <a:xfrm>
            <a:off x="87968" y="3059670"/>
            <a:ext cx="6027174" cy="338002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Памятник Амет-Хану Султану в Ярославле</a:t>
            </a:r>
          </a:p>
          <a:p>
            <a:pPr algn="just">
              <a:lnSpc>
                <a:spcPct val="107000"/>
              </a:lnSpc>
              <a:spcAft>
                <a:spcPts val="800"/>
              </a:spcAft>
            </a:pPr>
            <a:r>
              <a:rPr lang="ru-RU" sz="1400" dirty="0"/>
              <a:t>В 1943 году, переучившись на американский истребитель «Белл Р-39 </a:t>
            </a:r>
            <a:r>
              <a:rPr lang="ru-RU" sz="1400" dirty="0" err="1"/>
              <a:t>Аэрокобра</a:t>
            </a:r>
            <a:r>
              <a:rPr lang="ru-RU" sz="1400" dirty="0"/>
              <a:t>», участвовал в ожесточённых боях за освобождение </a:t>
            </a:r>
            <a:r>
              <a:rPr lang="ru-RU" sz="1400" dirty="0" err="1"/>
              <a:t>Ростова</a:t>
            </a:r>
            <a:r>
              <a:rPr lang="ru-RU" sz="1400" dirty="0"/>
              <a:t>-на-Дону, Кубани, Таганрога, Мелитополя и Крыма. </a:t>
            </a:r>
          </a:p>
          <a:p>
            <a:pPr algn="just">
              <a:lnSpc>
                <a:spcPct val="107000"/>
              </a:lnSpc>
              <a:spcAft>
                <a:spcPts val="800"/>
              </a:spcAft>
            </a:pPr>
            <a:r>
              <a:rPr lang="ru-RU" sz="1400" dirty="0"/>
              <a:t>В небе над Кубанью Советским асом было сбито 11 вражеских машин.</a:t>
            </a:r>
          </a:p>
          <a:p>
            <a:pPr algn="just">
              <a:lnSpc>
                <a:spcPct val="107000"/>
              </a:lnSpc>
              <a:spcAft>
                <a:spcPts val="800"/>
              </a:spcAft>
            </a:pPr>
            <a:r>
              <a:rPr lang="ru-RU" sz="1400" dirty="0"/>
              <a:t>Молодые лётчики, приходившие после учебки в эскадрилью, называли Амет-Хана соколом, у которого учились летать. На самолетах эскадрильи Амет-Хана Султана были нарисованы атакующие орлы. Однополчане отзывались о нём, как о самом лучшем друге, на которого можно было положиться в любую минуту. А немцы за его демонические танцы в воздухе дали Султану прозвище «Чёрный дьявол». </a:t>
            </a:r>
          </a:p>
        </p:txBody>
      </p:sp>
    </p:spTree>
    <p:extLst>
      <p:ext uri="{BB962C8B-B14F-4D97-AF65-F5344CB8AC3E}">
        <p14:creationId xmlns:p14="http://schemas.microsoft.com/office/powerpoint/2010/main" val="724832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Рисунок 4"/>
          <p:cNvPicPr/>
          <p:nvPr/>
        </p:nvPicPr>
        <p:blipFill>
          <a:blip r:embed="rId2"/>
          <a:stretch/>
        </p:blipFill>
        <p:spPr>
          <a:xfrm>
            <a:off x="0" y="0"/>
            <a:ext cx="12191760" cy="6857640"/>
          </a:xfrm>
          <a:prstGeom prst="rect">
            <a:avLst/>
          </a:prstGeom>
          <a:ln>
            <a:noFill/>
          </a:ln>
        </p:spPr>
      </p:pic>
      <p:sp>
        <p:nvSpPr>
          <p:cNvPr id="158" name="CustomShape 3"/>
          <p:cNvSpPr/>
          <p:nvPr/>
        </p:nvSpPr>
        <p:spPr>
          <a:xfrm>
            <a:off x="0" y="2921896"/>
            <a:ext cx="12192000" cy="1014209"/>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Моздок</a:t>
            </a:r>
            <a:r>
              <a:rPr lang="en-US" sz="6000" b="0" strike="noStrike" spc="-1" dirty="0">
                <a:solidFill>
                  <a:srgbClr val="FFFFFF"/>
                </a:solidFill>
                <a:latin typeface="USSR STENCIL"/>
              </a:rPr>
              <a:t>-</a:t>
            </a:r>
            <a:r>
              <a:rPr lang="ru-RU" sz="6000" b="0" strike="noStrike" spc="-1" dirty="0">
                <a:solidFill>
                  <a:srgbClr val="FFFFFF"/>
                </a:solidFill>
                <a:latin typeface="USSR STENCIL"/>
              </a:rPr>
              <a:t>М</a:t>
            </a:r>
            <a:r>
              <a:rPr lang="en-US" sz="6000" b="0" strike="noStrike" spc="-1" dirty="0" err="1">
                <a:solidFill>
                  <a:srgbClr val="FFFFFF"/>
                </a:solidFill>
                <a:latin typeface="USSR STENCIL"/>
              </a:rPr>
              <a:t>алгобекская</a:t>
            </a:r>
            <a:r>
              <a:rPr lang="ru-RU" sz="6000" b="0" strike="noStrike" spc="-1" dirty="0">
                <a:solidFill>
                  <a:srgbClr val="FFFFFF"/>
                </a:solidFill>
                <a:latin typeface="USSR STENCIL"/>
              </a:rPr>
              <a:t> операция</a:t>
            </a:r>
            <a:endParaRPr lang="en-US" sz="6000" b="0" strike="noStrike" spc="-1" dirty="0">
              <a:latin typeface="Arial"/>
            </a:endParaRPr>
          </a:p>
        </p:txBody>
      </p:sp>
    </p:spTree>
    <p:extLst>
      <p:ext uri="{BB962C8B-B14F-4D97-AF65-F5344CB8AC3E}">
        <p14:creationId xmlns:p14="http://schemas.microsoft.com/office/powerpoint/2010/main" val="81303597"/>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26616090-60E2-4BA2-A036-03F928A6C910}"/>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6" name="Прямоугольник 5">
            <a:extLst>
              <a:ext uri="{FF2B5EF4-FFF2-40B4-BE49-F238E27FC236}">
                <a16:creationId xmlns:a16="http://schemas.microsoft.com/office/drawing/2014/main" id="{8FC04AA7-80BC-4C3B-8255-96A26058622E}"/>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0A6D3E90-F124-42F9-8A6D-54BE8194F43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1" y="380999"/>
            <a:ext cx="5369188" cy="3717515"/>
          </a:xfrm>
          <a:prstGeom prst="rect">
            <a:avLst/>
          </a:prstGeom>
          <a:noFill/>
          <a:ln>
            <a:noFill/>
          </a:ln>
        </p:spPr>
      </p:pic>
      <p:sp>
        <p:nvSpPr>
          <p:cNvPr id="10" name="TextBox 9">
            <a:extLst>
              <a:ext uri="{FF2B5EF4-FFF2-40B4-BE49-F238E27FC236}">
                <a16:creationId xmlns:a16="http://schemas.microsoft.com/office/drawing/2014/main" id="{B1B5A017-6DE1-4620-AB1F-76407BA2EA9A}"/>
              </a:ext>
            </a:extLst>
          </p:cNvPr>
          <p:cNvSpPr txBox="1"/>
          <p:nvPr/>
        </p:nvSpPr>
        <p:spPr>
          <a:xfrm>
            <a:off x="0" y="216310"/>
            <a:ext cx="4984955" cy="145866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Звание Герой Советского Союза с вручением ордена Ленина и медали "Золотая Звезда" командиру эскадрильи 9-го Одесского Краснознаменного гвардейского истребительного авиационного полка капитану Амет-Хану Султану присвоено 24 августа 1943 года. </a:t>
            </a:r>
          </a:p>
        </p:txBody>
      </p:sp>
      <p:pic>
        <p:nvPicPr>
          <p:cNvPr id="11" name="Рисунок 10">
            <a:extLst>
              <a:ext uri="{FF2B5EF4-FFF2-40B4-BE49-F238E27FC236}">
                <a16:creationId xmlns:a16="http://schemas.microsoft.com/office/drawing/2014/main" id="{ACBEA28B-7E5E-492F-8587-7524EED80B0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2024856"/>
            <a:ext cx="5495118" cy="4002318"/>
          </a:xfrm>
          <a:prstGeom prst="rect">
            <a:avLst/>
          </a:prstGeom>
          <a:noFill/>
          <a:ln>
            <a:noFill/>
          </a:ln>
        </p:spPr>
      </p:pic>
      <p:sp>
        <p:nvSpPr>
          <p:cNvPr id="13" name="TextBox 12">
            <a:extLst>
              <a:ext uri="{FF2B5EF4-FFF2-40B4-BE49-F238E27FC236}">
                <a16:creationId xmlns:a16="http://schemas.microsoft.com/office/drawing/2014/main" id="{07C1BFEE-59CE-447D-B6EA-013188A1EC0B}"/>
              </a:ext>
            </a:extLst>
          </p:cNvPr>
          <p:cNvSpPr txBox="1"/>
          <p:nvPr/>
        </p:nvSpPr>
        <p:spPr>
          <a:xfrm>
            <a:off x="6333087" y="4463845"/>
            <a:ext cx="5495118" cy="202228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29 апреля 1945 года над Берлином Амет-Хан Султан сбил свой последний вражеский самолет, тем самым поставив точку над сбитыми летчиками 9-го гвардейского полка вражескими самолетами.</a:t>
            </a:r>
          </a:p>
          <a:p>
            <a:pPr algn="just">
              <a:lnSpc>
                <a:spcPct val="107000"/>
              </a:lnSpc>
              <a:spcAft>
                <a:spcPts val="800"/>
              </a:spcAft>
            </a:pPr>
            <a:r>
              <a:rPr lang="ru-RU" sz="1400" dirty="0"/>
              <a:t>Всего за время войны он совершил 603 боевых вылета (из них 70 — на штурмовку живой силы и техники противника), провел 152 воздушных боев, в которых сбил лично 30 и в составе группы 19 самолетов противника. </a:t>
            </a:r>
          </a:p>
        </p:txBody>
      </p:sp>
    </p:spTree>
    <p:extLst>
      <p:ext uri="{BB962C8B-B14F-4D97-AF65-F5344CB8AC3E}">
        <p14:creationId xmlns:p14="http://schemas.microsoft.com/office/powerpoint/2010/main" val="2175679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5982CF6F-8A11-49FA-81B4-E324B7FAF8B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6" name="Прямоугольник 5">
            <a:extLst>
              <a:ext uri="{FF2B5EF4-FFF2-40B4-BE49-F238E27FC236}">
                <a16:creationId xmlns:a16="http://schemas.microsoft.com/office/drawing/2014/main" id="{8FC04AA7-80BC-4C3B-8255-96A26058622E}"/>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B547892C-B40D-46D8-AFED-F29FA2C4F1DF}"/>
              </a:ext>
            </a:extLst>
          </p:cNvPr>
          <p:cNvPicPr/>
          <p:nvPr/>
        </p:nvPicPr>
        <p:blipFill rotWithShape="1">
          <a:blip r:embed="rId4" cstate="print">
            <a:extLst>
              <a:ext uri="{28A0092B-C50C-407E-A947-70E740481C1C}">
                <a14:useLocalDpi xmlns:a14="http://schemas.microsoft.com/office/drawing/2010/main" val="0"/>
              </a:ext>
            </a:extLst>
          </a:blip>
          <a:srcRect l="26617" r="25922"/>
          <a:stretch/>
        </p:blipFill>
        <p:spPr bwMode="auto">
          <a:xfrm>
            <a:off x="7030065" y="304799"/>
            <a:ext cx="4447665" cy="4267201"/>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5C009DF8-2DCA-45CE-9F73-BC5A192C42B4}"/>
              </a:ext>
            </a:extLst>
          </p:cNvPr>
          <p:cNvSpPr txBox="1"/>
          <p:nvPr/>
        </p:nvSpPr>
        <p:spPr>
          <a:xfrm>
            <a:off x="0" y="87586"/>
            <a:ext cx="6461432" cy="261001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Второй медалью "Золотая Звезда" помощник командира по воздушно-стрелковой службе того же полка (1-я воздушная армия) гвардии майор Амет-Хан Султан награжден 26 июля 1945 года.</a:t>
            </a:r>
          </a:p>
          <a:p>
            <a:pPr algn="just"/>
            <a:r>
              <a:rPr lang="ru-RU" sz="1400" dirty="0"/>
              <a:t>После войны он становится летчиком-испытателем в Летно-исследовательском институте имени М. Громова. При его непосредственном участии создается новая отечественная авиация, которую не знал мир. Амет-Хан Султан участвовал в осуществлении космической программы. Прежде чем Юрий Гагарин и его товарищи по отряду космонавтов поднялись в космос, навыки действий в условиях невесомости они отрабатывали на специально оборудованном самолете Ту-104, который пилотировал Амет-Хан и его коллеги</a:t>
            </a:r>
          </a:p>
        </p:txBody>
      </p:sp>
      <p:pic>
        <p:nvPicPr>
          <p:cNvPr id="14" name="Рисунок 13">
            <a:extLst>
              <a:ext uri="{FF2B5EF4-FFF2-40B4-BE49-F238E27FC236}">
                <a16:creationId xmlns:a16="http://schemas.microsoft.com/office/drawing/2014/main" id="{5365D63A-5A82-40D6-9C13-0C4FE63772E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1592" y="2733369"/>
            <a:ext cx="3443491" cy="3782506"/>
          </a:xfrm>
          <a:prstGeom prst="rect">
            <a:avLst/>
          </a:prstGeom>
          <a:noFill/>
          <a:ln>
            <a:noFill/>
          </a:ln>
        </p:spPr>
      </p:pic>
      <p:sp>
        <p:nvSpPr>
          <p:cNvPr id="15" name="TextBox 14">
            <a:extLst>
              <a:ext uri="{FF2B5EF4-FFF2-40B4-BE49-F238E27FC236}">
                <a16:creationId xmlns:a16="http://schemas.microsoft.com/office/drawing/2014/main" id="{A2A9CA5D-35A3-482B-BCF5-51F6E564687A}"/>
              </a:ext>
            </a:extLst>
          </p:cNvPr>
          <p:cNvSpPr txBox="1"/>
          <p:nvPr/>
        </p:nvSpPr>
        <p:spPr>
          <a:xfrm>
            <a:off x="5447070" y="4876799"/>
            <a:ext cx="6383337" cy="133074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Испытав не одну сотню летательных аппаратов, Амет-Хан Султан дал путевку в жизнь тем самолетам, которые заявили о совершенно новой авиации, определив перспективу ее развития на многие годы вперед.</a:t>
            </a:r>
          </a:p>
          <a:p>
            <a:pPr algn="just">
              <a:lnSpc>
                <a:spcPct val="107000"/>
              </a:lnSpc>
              <a:spcAft>
                <a:spcPts val="800"/>
              </a:spcAft>
            </a:pPr>
            <a:r>
              <a:rPr lang="ru-RU" sz="1400" dirty="0"/>
              <a:t>1 февраля 1971 года Амет-Хан Султан погиб в небе вместе с экипажем во время испытания мощного двигателя на летающей лаборатории Ту-16ЛЛ.</a:t>
            </a:r>
          </a:p>
        </p:txBody>
      </p:sp>
    </p:spTree>
    <p:extLst>
      <p:ext uri="{BB962C8B-B14F-4D97-AF65-F5344CB8AC3E}">
        <p14:creationId xmlns:p14="http://schemas.microsoft.com/office/powerpoint/2010/main" val="13060400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87B92F49-57CF-4988-8D91-FA3051AE0F95}"/>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6" name="Прямоугольник 5">
            <a:extLst>
              <a:ext uri="{FF2B5EF4-FFF2-40B4-BE49-F238E27FC236}">
                <a16:creationId xmlns:a16="http://schemas.microsoft.com/office/drawing/2014/main" id="{8FC04AA7-80BC-4C3B-8255-96A26058622E}"/>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E81FD8D0-E9F7-4F28-AA35-A608D9147CB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342" y="177476"/>
            <a:ext cx="4612958" cy="6503048"/>
          </a:xfrm>
          <a:prstGeom prst="rect">
            <a:avLst/>
          </a:prstGeom>
          <a:noFill/>
          <a:ln>
            <a:noFill/>
          </a:ln>
        </p:spPr>
      </p:pic>
      <p:sp>
        <p:nvSpPr>
          <p:cNvPr id="10" name="TextBox 9">
            <a:extLst>
              <a:ext uri="{FF2B5EF4-FFF2-40B4-BE49-F238E27FC236}">
                <a16:creationId xmlns:a16="http://schemas.microsoft.com/office/drawing/2014/main" id="{D506F55A-DEFE-47D0-BAB5-81E9ABF347C3}"/>
              </a:ext>
            </a:extLst>
          </p:cNvPr>
          <p:cNvSpPr txBox="1"/>
          <p:nvPr/>
        </p:nvSpPr>
        <p:spPr>
          <a:xfrm>
            <a:off x="5641658" y="864612"/>
            <a:ext cx="5242652" cy="407156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Памятник Амет-Хану Султану в Симферополе</a:t>
            </a:r>
          </a:p>
          <a:p>
            <a:pPr algn="just">
              <a:lnSpc>
                <a:spcPct val="107000"/>
              </a:lnSpc>
              <a:spcAft>
                <a:spcPts val="800"/>
              </a:spcAft>
            </a:pPr>
            <a:r>
              <a:rPr lang="ru-RU" sz="1400" dirty="0"/>
              <a:t> </a:t>
            </a:r>
          </a:p>
          <a:p>
            <a:pPr algn="just">
              <a:lnSpc>
                <a:spcPct val="107000"/>
              </a:lnSpc>
              <a:spcAft>
                <a:spcPts val="800"/>
              </a:spcAft>
            </a:pPr>
            <a:r>
              <a:rPr lang="ru-RU" sz="1400" dirty="0"/>
              <a:t>Амет-Хан Султан похоронен на Новодевичьем кладбище в Москве. Его имя носит площадь в Симферополе, улицы в городах Крыма, а также улица в Волгограде, Жуковском, Махачкале, горный пик в Дагестане. Его именем названы аэроклуб, школы, в Алупке работает музей имени Амет-Хана Султана, а в покоренном им небе летает планета, названная его именем. Бронзовый бюст прославленного летчика установлен в его родном городе Алупка, а также в Махачкале, где его именем также назван аэропорт.</a:t>
            </a:r>
          </a:p>
          <a:p>
            <a:pPr algn="just">
              <a:lnSpc>
                <a:spcPct val="107000"/>
              </a:lnSpc>
              <a:spcAft>
                <a:spcPts val="800"/>
              </a:spcAft>
            </a:pPr>
            <a:r>
              <a:rPr lang="ru-RU" sz="1400" dirty="0"/>
              <a:t>Дважды Герой Советского Союза Амет-Хан Султан был награжден тремя орденами Ленина, четырьмя орденами Красного Знамени, орденом Александра Невского, орденом Отечественной войны 1-й степени, орденом Красной Звезды, орденом "Знак Почета" и шестью медалями.</a:t>
            </a:r>
          </a:p>
        </p:txBody>
      </p:sp>
    </p:spTree>
    <p:extLst>
      <p:ext uri="{BB962C8B-B14F-4D97-AF65-F5344CB8AC3E}">
        <p14:creationId xmlns:p14="http://schemas.microsoft.com/office/powerpoint/2010/main" val="401062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4A0AC015-2FC4-45B7-8296-77A137601D47}"/>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1" name="Прямоугольник 20">
            <a:extLst>
              <a:ext uri="{FF2B5EF4-FFF2-40B4-BE49-F238E27FC236}">
                <a16:creationId xmlns:a16="http://schemas.microsoft.com/office/drawing/2014/main" id="{0B9E4EE5-2DA4-440C-A640-215C51380ECD}"/>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descr="Командир эскадрильи советских бомбардировщиков А-20 «Бостон» ставит боевую задачу">
            <a:hlinkClick r:id="rId3" action="ppaction://hlinksldjump"/>
            <a:extLst>
              <a:ext uri="{FF2B5EF4-FFF2-40B4-BE49-F238E27FC236}">
                <a16:creationId xmlns:a16="http://schemas.microsoft.com/office/drawing/2014/main" id="{9F79955E-D4A6-47A8-B9F4-D68681836298}"/>
              </a:ext>
            </a:extLst>
          </p:cNvPr>
          <p:cNvPicPr/>
          <p:nvPr/>
        </p:nvPicPr>
        <p:blipFill>
          <a:blip r:embed="rId4">
            <a:alphaModFix amt="61000"/>
            <a:extLst>
              <a:ext uri="{28A0092B-C50C-407E-A947-70E740481C1C}">
                <a14:useLocalDpi xmlns:a14="http://schemas.microsoft.com/office/drawing/2010/main" val="0"/>
              </a:ext>
            </a:extLst>
          </a:blip>
          <a:srcRect/>
          <a:stretch>
            <a:fillRect/>
          </a:stretch>
        </p:blipFill>
        <p:spPr bwMode="auto">
          <a:xfrm>
            <a:off x="4088802" y="251766"/>
            <a:ext cx="4014396" cy="5339347"/>
          </a:xfrm>
          <a:prstGeom prst="rect">
            <a:avLst/>
          </a:prstGeom>
          <a:noFill/>
          <a:ln>
            <a:noFill/>
          </a:ln>
          <a:effectLst>
            <a:softEdge rad="101600"/>
          </a:effectLst>
        </p:spPr>
      </p:pic>
      <p:sp>
        <p:nvSpPr>
          <p:cNvPr id="15" name="TextBox 14">
            <a:extLst>
              <a:ext uri="{FF2B5EF4-FFF2-40B4-BE49-F238E27FC236}">
                <a16:creationId xmlns:a16="http://schemas.microsoft.com/office/drawing/2014/main" id="{B0F9A0CD-CAB9-42D6-8ED4-FA9AF6BCD28B}"/>
              </a:ext>
            </a:extLst>
          </p:cNvPr>
          <p:cNvSpPr txBox="1"/>
          <p:nvPr/>
        </p:nvSpPr>
        <p:spPr>
          <a:xfrm>
            <a:off x="3726665" y="5674535"/>
            <a:ext cx="4738670" cy="707886"/>
          </a:xfrm>
          <a:prstGeom prst="rect">
            <a:avLst/>
          </a:prstGeom>
          <a:noFill/>
        </p:spPr>
        <p:txBody>
          <a:bodyPr wrap="none" rtlCol="0">
            <a:spAutoFit/>
          </a:bodyPr>
          <a:lstStyle/>
          <a:p>
            <a:pPr algn="ctr"/>
            <a:r>
              <a:rPr lang="ru-RU" sz="4000" dirty="0">
                <a:solidFill>
                  <a:schemeClr val="bg1"/>
                </a:solidFill>
                <a:highlight>
                  <a:srgbClr val="000000"/>
                </a:highlight>
                <a:latin typeface="USSR STENCIL" panose="02000503060000020004" pitchFamily="2" charset="-52"/>
              </a:rPr>
              <a:t>Битва над Кубанью</a:t>
            </a:r>
          </a:p>
        </p:txBody>
      </p:sp>
    </p:spTree>
    <p:extLst>
      <p:ext uri="{BB962C8B-B14F-4D97-AF65-F5344CB8AC3E}">
        <p14:creationId xmlns:p14="http://schemas.microsoft.com/office/powerpoint/2010/main" val="2540355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Рисунок 18">
            <a:extLst>
              <a:ext uri="{FF2B5EF4-FFF2-40B4-BE49-F238E27FC236}">
                <a16:creationId xmlns:a16="http://schemas.microsoft.com/office/drawing/2014/main" id="{C04658CD-DF9D-4ED4-88C2-5B29F0B0CC81}"/>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0" name="Прямоугольник 19">
            <a:extLst>
              <a:ext uri="{FF2B5EF4-FFF2-40B4-BE49-F238E27FC236}">
                <a16:creationId xmlns:a16="http://schemas.microsoft.com/office/drawing/2014/main" id="{C3FF0DE3-B7F9-4D7A-8943-665EBECEC0C7}"/>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CF101C16-885E-4B24-BF81-C6F519C7E18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820697" y="0"/>
            <a:ext cx="6371303" cy="3429000"/>
          </a:xfrm>
          <a:prstGeom prst="rect">
            <a:avLst/>
          </a:prstGeom>
          <a:noFill/>
          <a:ln>
            <a:noFill/>
          </a:ln>
        </p:spPr>
      </p:pic>
      <p:sp>
        <p:nvSpPr>
          <p:cNvPr id="11" name="TextBox 10">
            <a:extLst>
              <a:ext uri="{FF2B5EF4-FFF2-40B4-BE49-F238E27FC236}">
                <a16:creationId xmlns:a16="http://schemas.microsoft.com/office/drawing/2014/main" id="{C1504D17-E930-4DB5-A9A7-631AD3400A6C}"/>
              </a:ext>
            </a:extLst>
          </p:cNvPr>
          <p:cNvSpPr txBox="1"/>
          <p:nvPr/>
        </p:nvSpPr>
        <p:spPr>
          <a:xfrm>
            <a:off x="-78658" y="302507"/>
            <a:ext cx="5820697" cy="23807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Весной 1943 года на юге после немецкого поражения под Сталинградом линия фронта двигалась на запад. Противник смог закрепиться на так называемой «Голубой линии». Такое имя носила система немецкой обороны на Кубани, протянувшаяся от побережья Азовского моря до предгорий Северного Кавказа. Обороне Таманского полуострова Гитлер придавал огромное значение. Сохраняя его, немецкое командование, с одной стороны, прикрывало Крым, а с другой — имело возможность возобновления отсюда наступательных операций на Кавказе. Одновременно затруднялись действия Черноморского флота.</a:t>
            </a:r>
          </a:p>
        </p:txBody>
      </p:sp>
      <p:pic>
        <p:nvPicPr>
          <p:cNvPr id="13" name="Рисунок 12">
            <a:extLst>
              <a:ext uri="{FF2B5EF4-FFF2-40B4-BE49-F238E27FC236}">
                <a16:creationId xmlns:a16="http://schemas.microsoft.com/office/drawing/2014/main" id="{55AF5435-1250-4D86-A537-D7612C64CC0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890916"/>
            <a:ext cx="5110623" cy="3967084"/>
          </a:xfrm>
          <a:prstGeom prst="rect">
            <a:avLst/>
          </a:prstGeom>
          <a:noFill/>
          <a:ln>
            <a:noFill/>
          </a:ln>
        </p:spPr>
      </p:pic>
      <p:sp>
        <p:nvSpPr>
          <p:cNvPr id="14" name="TextBox 13">
            <a:extLst>
              <a:ext uri="{FF2B5EF4-FFF2-40B4-BE49-F238E27FC236}">
                <a16:creationId xmlns:a16="http://schemas.microsoft.com/office/drawing/2014/main" id="{76528941-4F46-466A-ACA6-3E3C4AF3F9C0}"/>
              </a:ext>
            </a:extLst>
          </p:cNvPr>
          <p:cNvSpPr txBox="1"/>
          <p:nvPr/>
        </p:nvSpPr>
        <p:spPr>
          <a:xfrm>
            <a:off x="5742038" y="4136889"/>
            <a:ext cx="6068183" cy="225279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Не менее важен данный рубеж был с психологической и пропагандистской стороны. После Сталинграда потеря присутствия на Кавказе сильно ударила бы по боевому духу всей армии, а уровень сопротивления на оккупированных землях мог многократно возрасти.</a:t>
            </a:r>
          </a:p>
          <a:p>
            <a:pPr algn="just">
              <a:lnSpc>
                <a:spcPct val="107000"/>
              </a:lnSpc>
              <a:spcAft>
                <a:spcPts val="800"/>
              </a:spcAft>
            </a:pPr>
            <a:r>
              <a:rPr lang="ru-RU" sz="1400" dirty="0"/>
              <a:t>Численность советской авиации на том направлении составляла до 900 машин, среди которых было 370 истребителей, 170 штурмовиков, 360 бомбардировщиков. Из них около 65% самолетов было новых типов: Ла-5, Як-1, Як-7Б, зарубежные бомбардировщики Б-20 а также истребители «</a:t>
            </a:r>
            <a:r>
              <a:rPr lang="ru-RU" sz="1400" dirty="0" err="1"/>
              <a:t>Аэрокобра</a:t>
            </a:r>
            <a:r>
              <a:rPr lang="ru-RU" sz="1400" dirty="0"/>
              <a:t>».</a:t>
            </a:r>
          </a:p>
        </p:txBody>
      </p:sp>
    </p:spTree>
    <p:extLst>
      <p:ext uri="{BB962C8B-B14F-4D97-AF65-F5344CB8AC3E}">
        <p14:creationId xmlns:p14="http://schemas.microsoft.com/office/powerpoint/2010/main" val="2002709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Рисунок 15">
            <a:extLst>
              <a:ext uri="{FF2B5EF4-FFF2-40B4-BE49-F238E27FC236}">
                <a16:creationId xmlns:a16="http://schemas.microsoft.com/office/drawing/2014/main" id="{2D29339F-25CF-4C2B-AF85-94914800F7D1}"/>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7" name="Прямоугольник 16">
            <a:extLst>
              <a:ext uri="{FF2B5EF4-FFF2-40B4-BE49-F238E27FC236}">
                <a16:creationId xmlns:a16="http://schemas.microsoft.com/office/drawing/2014/main" id="{96ACD72D-6349-43E9-8E50-07A3BF3AA0E2}"/>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dirty="0"/>
          </a:p>
        </p:txBody>
      </p:sp>
      <p:pic>
        <p:nvPicPr>
          <p:cNvPr id="7" name="Рисунок 6">
            <a:extLst>
              <a:ext uri="{FF2B5EF4-FFF2-40B4-BE49-F238E27FC236}">
                <a16:creationId xmlns:a16="http://schemas.microsoft.com/office/drawing/2014/main" id="{FF50234E-B840-4D40-86A9-830B658D2A0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5752"/>
            <a:ext cx="5604387" cy="3316285"/>
          </a:xfrm>
          <a:prstGeom prst="rect">
            <a:avLst/>
          </a:prstGeom>
          <a:noFill/>
          <a:ln>
            <a:noFill/>
          </a:ln>
        </p:spPr>
      </p:pic>
      <p:sp>
        <p:nvSpPr>
          <p:cNvPr id="8" name="TextBox 7">
            <a:extLst>
              <a:ext uri="{FF2B5EF4-FFF2-40B4-BE49-F238E27FC236}">
                <a16:creationId xmlns:a16="http://schemas.microsoft.com/office/drawing/2014/main" id="{70397893-399A-4A5A-800D-8423D7E0D047}"/>
              </a:ext>
            </a:extLst>
          </p:cNvPr>
          <p:cNvSpPr txBox="1"/>
          <p:nvPr/>
        </p:nvSpPr>
        <p:spPr>
          <a:xfrm>
            <a:off x="6292644" y="540774"/>
            <a:ext cx="4689987"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Немецкая авиационная группировка была тоже сильна и составляла около 820 самолетов. Дополнительно на данном театре военных действий были использованы по одной истребительной эскадрилье Словакии, Хорватии и Румынии.</a:t>
            </a:r>
          </a:p>
        </p:txBody>
      </p:sp>
      <p:pic>
        <p:nvPicPr>
          <p:cNvPr id="11" name="Рисунок 10" descr="Словацкие «Мессершмитты» на аэродроме Анапа ">
            <a:extLst>
              <a:ext uri="{FF2B5EF4-FFF2-40B4-BE49-F238E27FC236}">
                <a16:creationId xmlns:a16="http://schemas.microsoft.com/office/drawing/2014/main" id="{8E8871CD-54F8-4211-BE5A-B65E1CAF41B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59793" y="2566219"/>
            <a:ext cx="5476568" cy="4080387"/>
          </a:xfrm>
          <a:prstGeom prst="rect">
            <a:avLst/>
          </a:prstGeom>
          <a:noFill/>
          <a:ln>
            <a:noFill/>
          </a:ln>
        </p:spPr>
      </p:pic>
      <p:sp>
        <p:nvSpPr>
          <p:cNvPr id="12" name="TextBox 11">
            <a:extLst>
              <a:ext uri="{FF2B5EF4-FFF2-40B4-BE49-F238E27FC236}">
                <a16:creationId xmlns:a16="http://schemas.microsoft.com/office/drawing/2014/main" id="{1E1C793C-0DF8-49CA-B8E9-2C8E332FDDA4}"/>
              </a:ext>
            </a:extLst>
          </p:cNvPr>
          <p:cNvSpPr txBox="1"/>
          <p:nvPr/>
        </p:nvSpPr>
        <p:spPr>
          <a:xfrm>
            <a:off x="1" y="3667432"/>
            <a:ext cx="5476568" cy="215020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Перед новым наступлением советское руководство приняло решение прежде всего обеспечить воздушное превосходство, которое позволило бы добиться успеха на земле. Командование советской авиации впервые в ходе Великой Отечественной войны взялось за разработку не просто плана поддержки наземных войск, а настоящего авиационного наступления. В нем были учтены все возможности летчиков — и бомбардировщиков, и штурмовиков, и истребителей. Каждый отряд получил собственные задачи.</a:t>
            </a:r>
          </a:p>
        </p:txBody>
      </p:sp>
    </p:spTree>
    <p:extLst>
      <p:ext uri="{BB962C8B-B14F-4D97-AF65-F5344CB8AC3E}">
        <p14:creationId xmlns:p14="http://schemas.microsoft.com/office/powerpoint/2010/main" val="2820784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a:extLst>
              <a:ext uri="{FF2B5EF4-FFF2-40B4-BE49-F238E27FC236}">
                <a16:creationId xmlns:a16="http://schemas.microsoft.com/office/drawing/2014/main" id="{A7EED5FC-771D-4716-A838-FE2BEB92C74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8" name="Прямоугольник 17">
            <a:extLst>
              <a:ext uri="{FF2B5EF4-FFF2-40B4-BE49-F238E27FC236}">
                <a16:creationId xmlns:a16="http://schemas.microsoft.com/office/drawing/2014/main" id="{8A922C0B-8214-4755-91F9-49F87AD55CC7}"/>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83C27830-22B0-416D-ADF6-8FB497C9DE5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97445" y="294969"/>
            <a:ext cx="5338916" cy="3598382"/>
          </a:xfrm>
          <a:prstGeom prst="rect">
            <a:avLst/>
          </a:prstGeom>
          <a:noFill/>
          <a:ln>
            <a:noFill/>
          </a:ln>
        </p:spPr>
      </p:pic>
      <p:sp>
        <p:nvSpPr>
          <p:cNvPr id="10" name="TextBox 9">
            <a:extLst>
              <a:ext uri="{FF2B5EF4-FFF2-40B4-BE49-F238E27FC236}">
                <a16:creationId xmlns:a16="http://schemas.microsoft.com/office/drawing/2014/main" id="{5E0E0576-9813-44E0-9F34-F21047D05BE1}"/>
              </a:ext>
            </a:extLst>
          </p:cNvPr>
          <p:cNvSpPr txBox="1"/>
          <p:nvPr/>
        </p:nvSpPr>
        <p:spPr>
          <a:xfrm>
            <a:off x="0" y="15976"/>
            <a:ext cx="6224791" cy="235538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Причем позднее, уже в ходе битвы на Кубани, эти задачи стали меняться: так, например, истребительная авиация, традиционно считавшаяся прежде всего средством прикрытия собственных бомбардировщиков и штурмовиков, превратилась в наступательные силы, целью которых стали вражеские бомбардировщики.</a:t>
            </a:r>
          </a:p>
          <a:p>
            <a:pPr algn="just">
              <a:lnSpc>
                <a:spcPct val="107000"/>
              </a:lnSpc>
              <a:spcAft>
                <a:spcPts val="800"/>
              </a:spcAft>
            </a:pPr>
            <a:r>
              <a:rPr lang="ru-RU" sz="1400" dirty="0"/>
              <a:t>Первое сражение</a:t>
            </a:r>
          </a:p>
          <a:p>
            <a:pPr algn="just">
              <a:lnSpc>
                <a:spcPct val="107000"/>
              </a:lnSpc>
              <a:spcAft>
                <a:spcPts val="800"/>
              </a:spcAft>
            </a:pPr>
            <a:r>
              <a:rPr lang="ru-RU" sz="1400" dirty="0"/>
              <a:t>Всего в небе Кубани произошло три воздушных сражения. Первое из них началось 17 апреля 1943 года с немецкой попытки ликвидировать плацдарм в районе Мысхако – легендарную Малую землю.</a:t>
            </a:r>
          </a:p>
        </p:txBody>
      </p:sp>
      <p:pic>
        <p:nvPicPr>
          <p:cNvPr id="13" name="Рисунок 12">
            <a:extLst>
              <a:ext uri="{FF2B5EF4-FFF2-40B4-BE49-F238E27FC236}">
                <a16:creationId xmlns:a16="http://schemas.microsoft.com/office/drawing/2014/main" id="{13E964BB-4A76-4AEC-8245-B3D810ECE57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92361"/>
            <a:ext cx="6042341" cy="4049663"/>
          </a:xfrm>
          <a:prstGeom prst="rect">
            <a:avLst/>
          </a:prstGeom>
          <a:noFill/>
          <a:ln>
            <a:noFill/>
          </a:ln>
        </p:spPr>
      </p:pic>
      <p:sp>
        <p:nvSpPr>
          <p:cNvPr id="14" name="TextBox 13">
            <a:extLst>
              <a:ext uri="{FF2B5EF4-FFF2-40B4-BE49-F238E27FC236}">
                <a16:creationId xmlns:a16="http://schemas.microsoft.com/office/drawing/2014/main" id="{AAB22F71-18C5-4E79-BFC6-7E3D2C8F0181}"/>
              </a:ext>
            </a:extLst>
          </p:cNvPr>
          <p:cNvSpPr txBox="1"/>
          <p:nvPr/>
        </p:nvSpPr>
        <p:spPr>
          <a:xfrm>
            <a:off x="7010399" y="4013200"/>
            <a:ext cx="4213543" cy="215020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Для того чтобы сбросить десантников 18 армии в море противник привлек около 450 своих бомбардировщиков и 200 истребителей прикрытия. В итоге в первые дни воздушного сражения на Кубани перевес был на стороне немецких летчиков, которые имели аэродромы, расположенные ближе к линии фронта, что позволяло им выполнять по несколько вылетов в сутки.</a:t>
            </a:r>
          </a:p>
        </p:txBody>
      </p:sp>
    </p:spTree>
    <p:extLst>
      <p:ext uri="{BB962C8B-B14F-4D97-AF65-F5344CB8AC3E}">
        <p14:creationId xmlns:p14="http://schemas.microsoft.com/office/powerpoint/2010/main" val="1354799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a16="http://schemas.microsoft.com/office/drawing/2014/main" id="{B25A1D3D-C457-44CE-B9CA-098DBE6889DD}"/>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8" name="Прямоугольник 17">
            <a:extLst>
              <a:ext uri="{FF2B5EF4-FFF2-40B4-BE49-F238E27FC236}">
                <a16:creationId xmlns:a16="http://schemas.microsoft.com/office/drawing/2014/main" id="{1F66BC64-1191-49DE-8F45-AD9612AD0399}"/>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329EF773-58E8-426E-8E8E-68717E8B803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0"/>
            <a:ext cx="5889523" cy="3736258"/>
          </a:xfrm>
          <a:prstGeom prst="rect">
            <a:avLst/>
          </a:prstGeom>
          <a:noFill/>
          <a:ln>
            <a:noFill/>
          </a:ln>
        </p:spPr>
      </p:pic>
      <p:sp>
        <p:nvSpPr>
          <p:cNvPr id="11" name="TextBox 10">
            <a:extLst>
              <a:ext uri="{FF2B5EF4-FFF2-40B4-BE49-F238E27FC236}">
                <a16:creationId xmlns:a16="http://schemas.microsoft.com/office/drawing/2014/main" id="{681DDB7B-745B-4929-B457-B443E6C5C5B3}"/>
              </a:ext>
            </a:extLst>
          </p:cNvPr>
          <p:cNvSpPr txBox="1"/>
          <p:nvPr/>
        </p:nvSpPr>
        <p:spPr>
          <a:xfrm>
            <a:off x="7020231" y="147484"/>
            <a:ext cx="4975123" cy="24833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Однако вскоре ближе к месту боев подтянулась и советская авиация, усиленная приданными резервными частями. С советской стороны для противодействия немцам использовалось около 500 самолетов из них 100 бомбардировщиков.</a:t>
            </a:r>
          </a:p>
          <a:p>
            <a:pPr algn="just">
              <a:lnSpc>
                <a:spcPct val="107000"/>
              </a:lnSpc>
              <a:spcAft>
                <a:spcPts val="800"/>
              </a:spcAft>
            </a:pPr>
            <a:r>
              <a:rPr lang="ru-RU" sz="1400" dirty="0"/>
              <a:t>Всего за неделю потери немцев составили 152 самолета, советские ВВС потеряли несколько меньше, но самое главное, без поддержки с воздуха наступление германской армии на земле захлебнулось: глубина продвижения составила не более одного километра!</a:t>
            </a:r>
          </a:p>
        </p:txBody>
      </p:sp>
      <p:pic>
        <p:nvPicPr>
          <p:cNvPr id="12" name="Рисунок 11">
            <a:extLst>
              <a:ext uri="{FF2B5EF4-FFF2-40B4-BE49-F238E27FC236}">
                <a16:creationId xmlns:a16="http://schemas.microsoft.com/office/drawing/2014/main" id="{CDF1B4F1-90E7-43A6-9602-BBAA41193F3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40487" y="2939846"/>
            <a:ext cx="5554867" cy="3918154"/>
          </a:xfrm>
          <a:prstGeom prst="rect">
            <a:avLst/>
          </a:prstGeom>
          <a:noFill/>
          <a:ln>
            <a:noFill/>
          </a:ln>
        </p:spPr>
      </p:pic>
      <p:sp>
        <p:nvSpPr>
          <p:cNvPr id="15" name="TextBox 14">
            <a:extLst>
              <a:ext uri="{FF2B5EF4-FFF2-40B4-BE49-F238E27FC236}">
                <a16:creationId xmlns:a16="http://schemas.microsoft.com/office/drawing/2014/main" id="{55DDC6B6-3D36-4AE9-9E6B-6953C82437D7}"/>
              </a:ext>
            </a:extLst>
          </p:cNvPr>
          <p:cNvSpPr txBox="1"/>
          <p:nvPr/>
        </p:nvSpPr>
        <p:spPr>
          <a:xfrm>
            <a:off x="265471" y="3991897"/>
            <a:ext cx="4758813" cy="16891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После недельной передышки, 28 апреля немецкая авиация нанесла новый массированный удар по советским войскам, готовившимся к наступлению на станицу Крымскую — крупный транспортный узел на Кубани. На этот раз переломить ситуацию советским летчикам удалось всего за сутки: сказался опыт, полученный на первом этапе сражения.</a:t>
            </a:r>
          </a:p>
        </p:txBody>
      </p:sp>
    </p:spTree>
    <p:extLst>
      <p:ext uri="{BB962C8B-B14F-4D97-AF65-F5344CB8AC3E}">
        <p14:creationId xmlns:p14="http://schemas.microsoft.com/office/powerpoint/2010/main" val="3815144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49BBA86B-7DBF-4638-BA36-A3BCF1234E5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8" name="Прямоугольник 17">
            <a:extLst>
              <a:ext uri="{FF2B5EF4-FFF2-40B4-BE49-F238E27FC236}">
                <a16:creationId xmlns:a16="http://schemas.microsoft.com/office/drawing/2014/main" id="{33361744-223B-4E3E-9C3B-6FDE17603EAB}"/>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9" name="Рисунок 8">
            <a:extLst>
              <a:ext uri="{FF2B5EF4-FFF2-40B4-BE49-F238E27FC236}">
                <a16:creationId xmlns:a16="http://schemas.microsoft.com/office/drawing/2014/main" id="{EEE6776E-DDE6-404F-A601-8EC26C5310B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2877" y="0"/>
            <a:ext cx="6272981" cy="3529781"/>
          </a:xfrm>
          <a:prstGeom prst="rect">
            <a:avLst/>
          </a:prstGeom>
          <a:noFill/>
          <a:ln>
            <a:noFill/>
          </a:ln>
        </p:spPr>
      </p:pic>
      <p:sp>
        <p:nvSpPr>
          <p:cNvPr id="10" name="TextBox 9">
            <a:extLst>
              <a:ext uri="{FF2B5EF4-FFF2-40B4-BE49-F238E27FC236}">
                <a16:creationId xmlns:a16="http://schemas.microsoft.com/office/drawing/2014/main" id="{3FB00828-3874-40E2-9128-D35E79E4D496}"/>
              </a:ext>
            </a:extLst>
          </p:cNvPr>
          <p:cNvSpPr txBox="1"/>
          <p:nvPr/>
        </p:nvSpPr>
        <p:spPr>
          <a:xfrm>
            <a:off x="0" y="279402"/>
            <a:ext cx="4788310" cy="191969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Примечательно, что по инициативе командования ВВС Северо-Кавказского фронта генерал-лейтенант Константин Андреевич Вершинин и координировавший действия всей авиации на Кубани главком ВВС маршал авиации Александр Александрович Новиков быстро наладили обмен накопленным опытом, и найденные тактические приемы быстро перенимались остальными летчиками.</a:t>
            </a:r>
          </a:p>
        </p:txBody>
      </p:sp>
      <p:pic>
        <p:nvPicPr>
          <p:cNvPr id="13" name="Рисунок 12" descr="Александр Александрович Новиков">
            <a:extLst>
              <a:ext uri="{FF2B5EF4-FFF2-40B4-BE49-F238E27FC236}">
                <a16:creationId xmlns:a16="http://schemas.microsoft.com/office/drawing/2014/main" id="{B77129C0-8204-465B-8499-DA213AB5720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142" y="2254525"/>
            <a:ext cx="3962400" cy="4147525"/>
          </a:xfrm>
          <a:prstGeom prst="rect">
            <a:avLst/>
          </a:prstGeom>
          <a:noFill/>
          <a:ln>
            <a:noFill/>
          </a:ln>
        </p:spPr>
      </p:pic>
      <p:sp>
        <p:nvSpPr>
          <p:cNvPr id="14" name="TextBox 13">
            <a:extLst>
              <a:ext uri="{FF2B5EF4-FFF2-40B4-BE49-F238E27FC236}">
                <a16:creationId xmlns:a16="http://schemas.microsoft.com/office/drawing/2014/main" id="{827A179E-3423-45D3-B3BE-241190977C04}"/>
              </a:ext>
            </a:extLst>
          </p:cNvPr>
          <p:cNvSpPr txBox="1"/>
          <p:nvPr/>
        </p:nvSpPr>
        <p:spPr>
          <a:xfrm>
            <a:off x="4916129" y="3707017"/>
            <a:ext cx="7275871" cy="281641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Константин Андреевич Вершинин</a:t>
            </a:r>
          </a:p>
          <a:p>
            <a:pPr algn="just">
              <a:lnSpc>
                <a:spcPct val="107000"/>
              </a:lnSpc>
              <a:spcAft>
                <a:spcPts val="800"/>
              </a:spcAft>
            </a:pPr>
            <a:r>
              <a:rPr lang="ru-RU" sz="1400" dirty="0"/>
              <a:t>В результате уже к 30 апреля активность немецкой авиации снизилась вдвое, зато настолько же возросла активность советской. Сыграли в этом роль и регулярные налеты советских бомбардировщиков и штурмовиков на немецкие аэродромы: теперь близость к фронту играла против них. И в итоге к 10 мая, когда завершился второй этап воздушной битвы, советская авиация по численности в полтора раза превосходила немецкую.</a:t>
            </a:r>
          </a:p>
          <a:p>
            <a:pPr algn="just">
              <a:lnSpc>
                <a:spcPct val="107000"/>
              </a:lnSpc>
              <a:spcAft>
                <a:spcPts val="800"/>
              </a:spcAft>
            </a:pPr>
            <a:r>
              <a:rPr lang="ru-RU" sz="1400" dirty="0"/>
              <a:t>26 мая начался штурм «Голубой линии». До этого летчики проводили пополнение и переформирование и готовились к новым боям. Наступление началось с атаки почти двух сотен бомбардировщиков и штурмовиков, которые нанесли удар по обороне немцев.</a:t>
            </a:r>
          </a:p>
        </p:txBody>
      </p:sp>
    </p:spTree>
    <p:extLst>
      <p:ext uri="{BB962C8B-B14F-4D97-AF65-F5344CB8AC3E}">
        <p14:creationId xmlns:p14="http://schemas.microsoft.com/office/powerpoint/2010/main" val="2870141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a16="http://schemas.microsoft.com/office/drawing/2014/main" id="{288D6E26-F8DF-4B5C-B94D-97D48BABB8AA}"/>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8" name="Прямоугольник 17">
            <a:extLst>
              <a:ext uri="{FF2B5EF4-FFF2-40B4-BE49-F238E27FC236}">
                <a16:creationId xmlns:a16="http://schemas.microsoft.com/office/drawing/2014/main" id="{D52DC5DB-C5CB-4F98-ACF4-7335EA6A39B2}"/>
              </a:ext>
            </a:extLst>
          </p:cNvPr>
          <p:cNvSpPr/>
          <p:nvPr/>
        </p:nvSpPr>
        <p:spPr>
          <a:xfrm>
            <a:off x="31597" y="20507"/>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DFF9BFA7-D0BC-40C1-88A9-DE2A7CB87A6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0507"/>
            <a:ext cx="6174658" cy="3764912"/>
          </a:xfrm>
          <a:prstGeom prst="rect">
            <a:avLst/>
          </a:prstGeom>
          <a:noFill/>
          <a:ln>
            <a:noFill/>
          </a:ln>
        </p:spPr>
      </p:pic>
      <p:sp>
        <p:nvSpPr>
          <p:cNvPr id="11" name="TextBox 10">
            <a:extLst>
              <a:ext uri="{FF2B5EF4-FFF2-40B4-BE49-F238E27FC236}">
                <a16:creationId xmlns:a16="http://schemas.microsoft.com/office/drawing/2014/main" id="{32226055-1393-4759-8A76-EF91CD2439A4}"/>
              </a:ext>
            </a:extLst>
          </p:cNvPr>
          <p:cNvSpPr txBox="1"/>
          <p:nvPr/>
        </p:nvSpPr>
        <p:spPr>
          <a:xfrm>
            <a:off x="6096000" y="147484"/>
            <a:ext cx="6096000" cy="191969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Попытки вражеских истребителей помешать этому были малоэффективны: советские летчики уже научились связывать их боем, а бомбардировщики и штурмовики — самостоятельно отбиваться от тех немногих атакующих самолетов, которые все-таки прорывались к ним. Поэтому, когда немцы начали наносить массированные бомбардировочные удары по нашим наступающим войскам, советским ВВС удалось быстро выделить необходимое число самолетов для борьбы с ними.</a:t>
            </a:r>
          </a:p>
        </p:txBody>
      </p:sp>
      <p:pic>
        <p:nvPicPr>
          <p:cNvPr id="12" name="Рисунок 11">
            <a:extLst>
              <a:ext uri="{FF2B5EF4-FFF2-40B4-BE49-F238E27FC236}">
                <a16:creationId xmlns:a16="http://schemas.microsoft.com/office/drawing/2014/main" id="{64C4037E-FC16-4C15-86EA-AB2CA538081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1487" y="3429000"/>
            <a:ext cx="5338916" cy="3429000"/>
          </a:xfrm>
          <a:prstGeom prst="rect">
            <a:avLst/>
          </a:prstGeom>
          <a:noFill/>
          <a:ln>
            <a:noFill/>
          </a:ln>
        </p:spPr>
      </p:pic>
      <p:sp>
        <p:nvSpPr>
          <p:cNvPr id="15" name="TextBox 14">
            <a:extLst>
              <a:ext uri="{FF2B5EF4-FFF2-40B4-BE49-F238E27FC236}">
                <a16:creationId xmlns:a16="http://schemas.microsoft.com/office/drawing/2014/main" id="{37D0D6E3-18A2-4493-9917-3A804F9D69E8}"/>
              </a:ext>
            </a:extLst>
          </p:cNvPr>
          <p:cNvSpPr txBox="1"/>
          <p:nvPr/>
        </p:nvSpPr>
        <p:spPr>
          <a:xfrm>
            <a:off x="363794" y="4173308"/>
            <a:ext cx="5338916"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Кроме того, поскольку немецкое командование уже начало переброску к Курской дуге своих лучших истребительных соединений, наши летчики смогли нанести несколько массированных ударов по аэродромам врага, существенно сократив число немецких бомбардировщиков.</a:t>
            </a:r>
          </a:p>
        </p:txBody>
      </p:sp>
    </p:spTree>
    <p:extLst>
      <p:ext uri="{BB962C8B-B14F-4D97-AF65-F5344CB8AC3E}">
        <p14:creationId xmlns:p14="http://schemas.microsoft.com/office/powerpoint/2010/main" val="2365365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Рисунок 4"/>
          <p:cNvPicPr/>
          <p:nvPr/>
        </p:nvPicPr>
        <p:blipFill>
          <a:blip r:embed="rId2"/>
          <a:stretch/>
        </p:blipFill>
        <p:spPr>
          <a:xfrm>
            <a:off x="0" y="0"/>
            <a:ext cx="12191760" cy="6857640"/>
          </a:xfrm>
          <a:prstGeom prst="rect">
            <a:avLst/>
          </a:prstGeom>
          <a:ln>
            <a:noFill/>
          </a:ln>
        </p:spPr>
      </p:pic>
      <p:sp>
        <p:nvSpPr>
          <p:cNvPr id="164"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66" name="Рисунок 9"/>
          <p:cNvPicPr/>
          <p:nvPr/>
        </p:nvPicPr>
        <p:blipFill>
          <a:blip r:embed="rId3"/>
          <a:stretch/>
        </p:blipFill>
        <p:spPr>
          <a:xfrm>
            <a:off x="243840" y="243839"/>
            <a:ext cx="8976840" cy="5545381"/>
          </a:xfrm>
          <a:prstGeom prst="rect">
            <a:avLst/>
          </a:prstGeom>
          <a:ln>
            <a:noFill/>
          </a:ln>
        </p:spPr>
      </p:pic>
      <p:sp>
        <p:nvSpPr>
          <p:cNvPr id="167" name="CustomShape 3"/>
          <p:cNvSpPr/>
          <p:nvPr/>
        </p:nvSpPr>
        <p:spPr>
          <a:xfrm>
            <a:off x="9509760" y="541440"/>
            <a:ext cx="2392920" cy="26265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Несмотря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проведённые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мероприятия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обладал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достаточными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развития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Баку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Батуми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1-й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и 17-й </a:t>
            </a:r>
            <a:r>
              <a:rPr lang="en-US" sz="1400" b="0" strike="noStrike" spc="-1" dirty="0" err="1">
                <a:solidFill>
                  <a:srgbClr val="FFFFFF"/>
                </a:solidFill>
                <a:latin typeface="Calibri"/>
                <a:ea typeface="Calibri"/>
              </a:rPr>
              <a:t>полевой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перевалов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ru-RU" sz="1400" b="0" strike="noStrike" spc="-1" dirty="0">
                <a:solidFill>
                  <a:srgbClr val="FFFFFF"/>
                </a:solidFill>
                <a:latin typeface="Calibri"/>
                <a:ea typeface="Calibri"/>
              </a:rPr>
              <a:t>.</a:t>
            </a:r>
            <a:endParaRPr lang="en-US" sz="1400" b="0" strike="noStrike" spc="-1" dirty="0">
              <a:latin typeface="Arial"/>
            </a:endParaRPr>
          </a:p>
        </p:txBody>
      </p:sp>
      <p:sp>
        <p:nvSpPr>
          <p:cNvPr id="168" name="CustomShape 4"/>
          <p:cNvSpPr/>
          <p:nvPr/>
        </p:nvSpPr>
        <p:spPr>
          <a:xfrm>
            <a:off x="243840" y="5789221"/>
            <a:ext cx="11658840" cy="78241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19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17-й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Советская</a:t>
            </a:r>
            <a:r>
              <a:rPr lang="en-US" sz="1400" b="0" strike="noStrike" spc="-1" dirty="0">
                <a:solidFill>
                  <a:srgbClr val="FFFFFF"/>
                </a:solidFill>
                <a:latin typeface="Calibri"/>
                <a:ea typeface="Calibri"/>
              </a:rPr>
              <a:t> 47-я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держала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отразить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28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возобновил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и 31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Анапу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результате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кораблям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Азовской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военной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флотилии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пришлось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прорываться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Чёрное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море</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1962540008"/>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E0396F92-296F-4A63-AE8D-1AB619B40FDC}"/>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2" name="Прямоугольник 11">
            <a:extLst>
              <a:ext uri="{FF2B5EF4-FFF2-40B4-BE49-F238E27FC236}">
                <a16:creationId xmlns:a16="http://schemas.microsoft.com/office/drawing/2014/main" id="{C402CED1-7E48-46D6-9D02-EA58B64E32DB}"/>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Командир эскадрильи советских бомбардировщиков А-20 «Бостон» ставит боевую задачу">
            <a:extLst>
              <a:ext uri="{FF2B5EF4-FFF2-40B4-BE49-F238E27FC236}">
                <a16:creationId xmlns:a16="http://schemas.microsoft.com/office/drawing/2014/main" id="{0D138FE6-CFA0-400A-ABED-18D38B55163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510974" y="254255"/>
            <a:ext cx="4817428" cy="6349485"/>
          </a:xfrm>
          <a:prstGeom prst="rect">
            <a:avLst/>
          </a:prstGeom>
          <a:noFill/>
          <a:ln>
            <a:noFill/>
          </a:ln>
        </p:spPr>
      </p:pic>
      <p:sp>
        <p:nvSpPr>
          <p:cNvPr id="10" name="TextBox 9">
            <a:extLst>
              <a:ext uri="{FF2B5EF4-FFF2-40B4-BE49-F238E27FC236}">
                <a16:creationId xmlns:a16="http://schemas.microsoft.com/office/drawing/2014/main" id="{E4002E55-6725-4167-B3BD-32297BF4DFCD}"/>
              </a:ext>
            </a:extLst>
          </p:cNvPr>
          <p:cNvSpPr txBox="1"/>
          <p:nvPr/>
        </p:nvSpPr>
        <p:spPr>
          <a:xfrm>
            <a:off x="68825" y="344244"/>
            <a:ext cx="6027175" cy="545463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Наземная часть весеннего наступления завершилась к началу июля, так и не достигнув поставленных целей. Несмотря на то, что советские войска сумели прорвать два первых оборонительных рубежа «Голубой линии», разорвать ее полностью и выйти на оперативный простор им не удалось. Они смогли сделать это лишь в октябре 1943 года, когда началась Новороссийско-Таманская операция, ставшая последним этапом битвы за Кавказ.</a:t>
            </a:r>
          </a:p>
          <a:p>
            <a:pPr algn="just">
              <a:lnSpc>
                <a:spcPct val="107000"/>
              </a:lnSpc>
              <a:spcAft>
                <a:spcPts val="800"/>
              </a:spcAft>
            </a:pPr>
            <a:r>
              <a:rPr lang="ru-RU" sz="1400" dirty="0"/>
              <a:t> </a:t>
            </a:r>
          </a:p>
          <a:p>
            <a:pPr algn="just">
              <a:lnSpc>
                <a:spcPct val="107000"/>
              </a:lnSpc>
              <a:spcAft>
                <a:spcPts val="800"/>
              </a:spcAft>
            </a:pPr>
            <a:r>
              <a:rPr lang="ru-RU" sz="1400" dirty="0"/>
              <a:t>Тем не менее успехи советских ВВС были впечатляющими. Им не только удалось завоевать и удержать господство в воздухе над Кубанью, но и существенно сократить численность немецких самолетов, а главное, летчиков. К лету 1943 года в боевых порядках Люфтваффе стало гораздо меньше опытных пилотов, чем было в начале Великой Отечественной войны, а советские ВВС, напротив, стали пополняться опытными пилотами.</a:t>
            </a:r>
          </a:p>
          <a:p>
            <a:pPr algn="just">
              <a:lnSpc>
                <a:spcPct val="107000"/>
              </a:lnSpc>
              <a:spcAft>
                <a:spcPts val="800"/>
              </a:spcAft>
            </a:pPr>
            <a:r>
              <a:rPr lang="ru-RU" sz="1400" dirty="0"/>
              <a:t>Результаты ожесточенных воздушных боев, гремевших над Кубанью с 17 апреля по 7 июля, до сих пор достоверно неизвестны. Традиционно считается, что советская авиация сбила 1100 самолетов противника, потеряв всего 750 своих, немецкие источники говорят о 1000 сбитых в воздухе наших самолетов, но и те, и другие цифры превышают общее число самолетов, которыми противники располагали на этом участке фронта. </a:t>
            </a:r>
          </a:p>
        </p:txBody>
      </p:sp>
    </p:spTree>
    <p:extLst>
      <p:ext uri="{BB962C8B-B14F-4D97-AF65-F5344CB8AC3E}">
        <p14:creationId xmlns:p14="http://schemas.microsoft.com/office/powerpoint/2010/main" val="2722515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Рисунок 21">
            <a:extLst>
              <a:ext uri="{FF2B5EF4-FFF2-40B4-BE49-F238E27FC236}">
                <a16:creationId xmlns:a16="http://schemas.microsoft.com/office/drawing/2014/main" id="{C8D80CCB-7B98-426E-BE16-11F93D2AB5C6}"/>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3" name="Прямоугольник 22">
            <a:extLst>
              <a:ext uri="{FF2B5EF4-FFF2-40B4-BE49-F238E27FC236}">
                <a16:creationId xmlns:a16="http://schemas.microsoft.com/office/drawing/2014/main" id="{6CA1FCB0-B36A-4658-A6A0-D72F43E2F3A2}"/>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hlinkClick r:id="rId3" action="ppaction://hlinksldjump"/>
            <a:extLst>
              <a:ext uri="{FF2B5EF4-FFF2-40B4-BE49-F238E27FC236}">
                <a16:creationId xmlns:a16="http://schemas.microsoft.com/office/drawing/2014/main" id="{E71C3E3E-2411-416B-8DB3-E26C8031E0CD}"/>
              </a:ext>
            </a:extLst>
          </p:cNvPr>
          <p:cNvPicPr/>
          <p:nvPr/>
        </p:nvPicPr>
        <p:blipFill rotWithShape="1">
          <a:blip r:embed="rId4">
            <a:alphaModFix amt="61000"/>
            <a:extLst>
              <a:ext uri="{28A0092B-C50C-407E-A947-70E740481C1C}">
                <a14:useLocalDpi xmlns:a14="http://schemas.microsoft.com/office/drawing/2010/main" val="0"/>
              </a:ext>
            </a:extLst>
          </a:blip>
          <a:srcRect b="6353"/>
          <a:stretch/>
        </p:blipFill>
        <p:spPr bwMode="auto">
          <a:xfrm>
            <a:off x="2770444" y="362590"/>
            <a:ext cx="6651112" cy="4976946"/>
          </a:xfrm>
          <a:prstGeom prst="rect">
            <a:avLst/>
          </a:prstGeom>
          <a:noFill/>
          <a:ln>
            <a:noFill/>
          </a:ln>
          <a:effectLst>
            <a:softEdge rad="114300"/>
          </a:effectLst>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85C50370-10A4-4110-AC86-0FACAC3BC126}"/>
              </a:ext>
            </a:extLst>
          </p:cNvPr>
          <p:cNvSpPr txBox="1"/>
          <p:nvPr/>
        </p:nvSpPr>
        <p:spPr>
          <a:xfrm>
            <a:off x="4124948" y="5266537"/>
            <a:ext cx="3942105" cy="707886"/>
          </a:xfrm>
          <a:prstGeom prst="rect">
            <a:avLst/>
          </a:prstGeom>
          <a:noFill/>
        </p:spPr>
        <p:txBody>
          <a:bodyPr wrap="none" rtlCol="0">
            <a:spAutoFit/>
          </a:bodyPr>
          <a:lstStyle/>
          <a:p>
            <a:pPr algn="ctr"/>
            <a:r>
              <a:rPr lang="ru-RU" sz="4000" dirty="0">
                <a:solidFill>
                  <a:schemeClr val="bg1"/>
                </a:solidFill>
                <a:highlight>
                  <a:srgbClr val="000000"/>
                </a:highlight>
                <a:latin typeface="USSR STENCIL" panose="02000503060000020004" pitchFamily="2" charset="-52"/>
              </a:rPr>
              <a:t>Ночные ведьмы</a:t>
            </a:r>
          </a:p>
        </p:txBody>
      </p:sp>
    </p:spTree>
    <p:extLst>
      <p:ext uri="{BB962C8B-B14F-4D97-AF65-F5344CB8AC3E}">
        <p14:creationId xmlns:p14="http://schemas.microsoft.com/office/powerpoint/2010/main" val="34808048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A0FD9971-6EAB-4F03-BDD2-F02C3C665003}"/>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0" name="Прямоугольник 9">
            <a:extLst>
              <a:ext uri="{FF2B5EF4-FFF2-40B4-BE49-F238E27FC236}">
                <a16:creationId xmlns:a16="http://schemas.microsoft.com/office/drawing/2014/main" id="{F3D9FBCD-24FA-4CE1-8DC3-D1B7EFA1E806}"/>
              </a:ext>
            </a:extLst>
          </p:cNvPr>
          <p:cNvSpPr/>
          <p:nvPr/>
        </p:nvSpPr>
        <p:spPr>
          <a:xfrm>
            <a:off x="0" y="59924"/>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extLst>
              <a:ext uri="{FF2B5EF4-FFF2-40B4-BE49-F238E27FC236}">
                <a16:creationId xmlns:a16="http://schemas.microsoft.com/office/drawing/2014/main" id="{50C0C313-6870-490C-A2D6-0838CCBF1886}"/>
              </a:ext>
            </a:extLst>
          </p:cNvPr>
          <p:cNvPicPr/>
          <p:nvPr/>
        </p:nvPicPr>
        <p:blipFill rotWithShape="1">
          <a:blip r:embed="rId4">
            <a:extLst>
              <a:ext uri="{28A0092B-C50C-407E-A947-70E740481C1C}">
                <a14:useLocalDpi xmlns:a14="http://schemas.microsoft.com/office/drawing/2010/main" val="0"/>
              </a:ext>
            </a:extLst>
          </a:blip>
          <a:srcRect b="6353"/>
          <a:stretch/>
        </p:blipFill>
        <p:spPr bwMode="auto">
          <a:xfrm>
            <a:off x="0" y="265471"/>
            <a:ext cx="6096000" cy="5702710"/>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E0E3D5E0-D940-44CB-A099-25BBC4CF36AC}"/>
              </a:ext>
            </a:extLst>
          </p:cNvPr>
          <p:cNvSpPr txBox="1"/>
          <p:nvPr/>
        </p:nvSpPr>
        <p:spPr>
          <a:xfrm>
            <a:off x="6400800" y="265471"/>
            <a:ext cx="5400040"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войны не женское лицо... Наверное, именно поэтому так пристально мы вглядываемся в женские изображения на военных снимках, интересуемся их судьбами на войне. Именно женские военные истории особенно трогательно отражены и в художественной литературе, и в кино.</a:t>
            </a:r>
          </a:p>
        </p:txBody>
      </p:sp>
      <p:sp>
        <p:nvSpPr>
          <p:cNvPr id="17" name="TextBox 16">
            <a:extLst>
              <a:ext uri="{FF2B5EF4-FFF2-40B4-BE49-F238E27FC236}">
                <a16:creationId xmlns:a16="http://schemas.microsoft.com/office/drawing/2014/main" id="{3AF5A12C-7F3B-4418-932C-B84C52D9FDEB}"/>
              </a:ext>
            </a:extLst>
          </p:cNvPr>
          <p:cNvSpPr txBox="1"/>
          <p:nvPr/>
        </p:nvSpPr>
        <p:spPr>
          <a:xfrm>
            <a:off x="6351638" y="1809135"/>
            <a:ext cx="5704840" cy="34053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К середине апреля 1943 года противник сконцентрировал на аэродромах Крыма и Кубани основные силы 4-го воздушного флота, имевшего более тысячи самолетов. Сосредоточение с обеих сторон значительного количества самолетов для действий в ограниченном районе определило упорную и напряженную борьбу в воздухе. И сюда, в это пекло, был направлен 46-й гвардейский, единственный в мире целиком женский, авиационный полк. Все воины полка — от летчиков и штурманов до техников — были женщины. </a:t>
            </a:r>
          </a:p>
          <a:p>
            <a:pPr algn="just">
              <a:lnSpc>
                <a:spcPct val="107000"/>
              </a:lnSpc>
              <a:spcAft>
                <a:spcPts val="800"/>
              </a:spcAft>
            </a:pPr>
            <a:r>
              <a:rPr lang="ru-RU" sz="1400" dirty="0"/>
              <a:t>С марта по сентябрь 1943 года полк участвовал в наступательных операциях по прорыву «Голубой линии» на Таманском полуострове, в освобождении Новороссийска. Именно за освобождение Таманского полуострова полку впоследствии было присвоено наименование «Таманский».</a:t>
            </a:r>
          </a:p>
        </p:txBody>
      </p:sp>
    </p:spTree>
    <p:extLst>
      <p:ext uri="{BB962C8B-B14F-4D97-AF65-F5344CB8AC3E}">
        <p14:creationId xmlns:p14="http://schemas.microsoft.com/office/powerpoint/2010/main" val="32191728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23C43AB2-4140-499B-9306-A881915DF068}"/>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2" name="Прямоугольник 11">
            <a:extLst>
              <a:ext uri="{FF2B5EF4-FFF2-40B4-BE49-F238E27FC236}">
                <a16:creationId xmlns:a16="http://schemas.microsoft.com/office/drawing/2014/main" id="{7E36C7B0-4918-451C-BE00-2D8E94C9BA5D}"/>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1A9025DE-FC18-4CFF-8D91-206C139044D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358582" y="324464"/>
            <a:ext cx="6440128" cy="6459793"/>
          </a:xfrm>
          <a:prstGeom prst="rect">
            <a:avLst/>
          </a:prstGeom>
          <a:noFill/>
        </p:spPr>
      </p:pic>
      <p:sp>
        <p:nvSpPr>
          <p:cNvPr id="9" name="TextBox 8">
            <a:extLst>
              <a:ext uri="{FF2B5EF4-FFF2-40B4-BE49-F238E27FC236}">
                <a16:creationId xmlns:a16="http://schemas.microsoft.com/office/drawing/2014/main" id="{406FF149-9EB4-4D92-B51B-252DD9B90B93}"/>
              </a:ext>
            </a:extLst>
          </p:cNvPr>
          <p:cNvSpPr txBox="1"/>
          <p:nvPr/>
        </p:nvSpPr>
        <p:spPr>
          <a:xfrm>
            <a:off x="0" y="181455"/>
            <a:ext cx="4905375" cy="499361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Воевали летчицы на легких ночных бомбардировщиках У-2 (По-2), нежно называя их «ласточками». Это были маленькие фанерные самолеты, скорость их была небольшой (чуть больше 100 км в час), летать приходилось на малой высоте в 400-500 метров. Они были слишком уязвимы в дневное время. У-2 можно было сбить даже из обычного крупнокалиберного пулемета. Поэтому летали на У-2 только ночью. Идею применять легкий фанерный самолет как ночной бомбардировщик подала знаменитая летчица-штурман Марина Раскова.</a:t>
            </a:r>
          </a:p>
          <a:p>
            <a:pPr algn="just">
              <a:lnSpc>
                <a:spcPct val="107000"/>
              </a:lnSpc>
              <a:spcAft>
                <a:spcPts val="800"/>
              </a:spcAft>
            </a:pPr>
            <a:endPar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1400"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400" dirty="0"/>
              <a:t>Летчицы были практически беззащитны, имея в своем распоряжении лишь пистолеты ТТ. До августа 1943 года девушки не брали с собой даже парашютов, чтобы загрузить больше бомб. Тем не менее, эти маленькие самолетики и их отважные экипажи не давали немцам покоя, совершая по 8-9 вылетов за ночь, а зимой, когда ночи длиннее, в несколько раз больше</a:t>
            </a:r>
          </a:p>
        </p:txBody>
      </p:sp>
    </p:spTree>
    <p:extLst>
      <p:ext uri="{BB962C8B-B14F-4D97-AF65-F5344CB8AC3E}">
        <p14:creationId xmlns:p14="http://schemas.microsoft.com/office/powerpoint/2010/main" val="1678714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6A63AFB9-60E9-403D-B016-8364A27A3D8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6" name="Прямоугольник 15">
            <a:extLst>
              <a:ext uri="{FF2B5EF4-FFF2-40B4-BE49-F238E27FC236}">
                <a16:creationId xmlns:a16="http://schemas.microsoft.com/office/drawing/2014/main" id="{AD8A50B8-AE53-4B9B-B810-AE3684600187}"/>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1FD24794-1B14-4041-955C-D9E69D4C392E}"/>
              </a:ext>
            </a:extLst>
          </p:cNvPr>
          <p:cNvPicPr/>
          <p:nvPr/>
        </p:nvPicPr>
        <p:blipFill rotWithShape="1">
          <a:blip r:embed="rId4">
            <a:extLst>
              <a:ext uri="{28A0092B-C50C-407E-A947-70E740481C1C}">
                <a14:useLocalDpi xmlns:a14="http://schemas.microsoft.com/office/drawing/2010/main" val="0"/>
              </a:ext>
            </a:extLst>
          </a:blip>
          <a:srcRect t="3910" r="-14" b="7246"/>
          <a:stretch/>
        </p:blipFill>
        <p:spPr bwMode="auto">
          <a:xfrm>
            <a:off x="0" y="0"/>
            <a:ext cx="5779135" cy="3429000"/>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B1F0C600-F01E-442D-A4A0-91027C3F2125}"/>
              </a:ext>
            </a:extLst>
          </p:cNvPr>
          <p:cNvSpPr txBox="1"/>
          <p:nvPr/>
        </p:nvSpPr>
        <p:spPr>
          <a:xfrm>
            <a:off x="5930899" y="530225"/>
            <a:ext cx="5410835" cy="225279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Небо весенней ночью холодное, а кабины самолетов были открыты. После ночных полетов закоченевшие девушки с трудом добирались до казармы. Их уносили прямо из кабины подруги, которые уже успели отогреться, потому что скованные холодом руки и ноги не слушались.</a:t>
            </a:r>
          </a:p>
          <a:p>
            <a:pPr algn="just">
              <a:lnSpc>
                <a:spcPct val="107000"/>
              </a:lnSpc>
              <a:spcAft>
                <a:spcPts val="800"/>
              </a:spcAft>
            </a:pPr>
            <a:r>
              <a:rPr lang="ru-RU" sz="1400" dirty="0"/>
              <a:t>Смелость наших летчиц отметили и враги: их называли «ночными ведьмами» за то, что не дают покоя и лишают сна по ночам. А галантные французские летчики из полка «Нормандия-Неман» называли их «ночными колдуньями».</a:t>
            </a:r>
          </a:p>
        </p:txBody>
      </p:sp>
      <p:pic>
        <p:nvPicPr>
          <p:cNvPr id="11" name="Рисунок 10">
            <a:extLst>
              <a:ext uri="{FF2B5EF4-FFF2-40B4-BE49-F238E27FC236}">
                <a16:creationId xmlns:a16="http://schemas.microsoft.com/office/drawing/2014/main" id="{7CD681E2-E97C-4A8E-A62F-B4E4A11ED8F9}"/>
              </a:ext>
            </a:extLst>
          </p:cNvPr>
          <p:cNvPicPr/>
          <p:nvPr/>
        </p:nvPicPr>
        <p:blipFill rotWithShape="1">
          <a:blip r:embed="rId5">
            <a:extLst>
              <a:ext uri="{28A0092B-C50C-407E-A947-70E740481C1C}">
                <a14:useLocalDpi xmlns:a14="http://schemas.microsoft.com/office/drawing/2010/main" val="0"/>
              </a:ext>
            </a:extLst>
          </a:blip>
          <a:srcRect t="3278" r="-14" b="8205"/>
          <a:stretch/>
        </p:blipFill>
        <p:spPr bwMode="auto">
          <a:xfrm>
            <a:off x="5779134" y="2789562"/>
            <a:ext cx="6412865" cy="3772626"/>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46B9C52B-ABA6-47E9-AA1B-0710BDAB9994}"/>
              </a:ext>
            </a:extLst>
          </p:cNvPr>
          <p:cNvSpPr txBox="1"/>
          <p:nvPr/>
        </p:nvSpPr>
        <p:spPr>
          <a:xfrm>
            <a:off x="377723" y="4139314"/>
            <a:ext cx="3958303" cy="9976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Хрупкие, юные вчерашние студентки, работницы заводов и фабрик, по зову сердца вставшие в солдатский строй, с достоинством прошли все дороги войны.</a:t>
            </a:r>
          </a:p>
        </p:txBody>
      </p:sp>
    </p:spTree>
    <p:extLst>
      <p:ext uri="{BB962C8B-B14F-4D97-AF65-F5344CB8AC3E}">
        <p14:creationId xmlns:p14="http://schemas.microsoft.com/office/powerpoint/2010/main" val="33243206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7A11CFC8-401D-4A2B-99B8-8C70555B1C5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0" name="Прямоугольник 9">
            <a:extLst>
              <a:ext uri="{FF2B5EF4-FFF2-40B4-BE49-F238E27FC236}">
                <a16:creationId xmlns:a16="http://schemas.microsoft.com/office/drawing/2014/main" id="{8B53A0C9-6B85-46B5-8818-6CCFD0765EA7}"/>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D2D912B2-2499-4751-BBBE-A679DF5C8746}"/>
              </a:ext>
            </a:extLst>
          </p:cNvPr>
          <p:cNvPicPr/>
          <p:nvPr/>
        </p:nvPicPr>
        <p:blipFill rotWithShape="1">
          <a:blip r:embed="rId4" cstate="print">
            <a:extLst>
              <a:ext uri="{28A0092B-C50C-407E-A947-70E740481C1C}">
                <a14:useLocalDpi xmlns:a14="http://schemas.microsoft.com/office/drawing/2010/main" val="0"/>
              </a:ext>
            </a:extLst>
          </a:blip>
          <a:srcRect b="8380"/>
          <a:stretch/>
        </p:blipFill>
        <p:spPr bwMode="auto">
          <a:xfrm>
            <a:off x="353962" y="521111"/>
            <a:ext cx="5742038" cy="5781366"/>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77541678-5A46-4127-8563-E544EC338F10}"/>
              </a:ext>
            </a:extLst>
          </p:cNvPr>
          <p:cNvSpPr txBox="1"/>
          <p:nvPr/>
        </p:nvSpPr>
        <p:spPr>
          <a:xfrm>
            <a:off x="6784623" y="1542378"/>
            <a:ext cx="3973232" cy="330276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На счету Гвардейского Таманского полка почти три миллиона килограмм сброшенных бомб, двадцать шесть тысяч емкостей с горючей жидкостью, семнадцать подорванных переправ, девять уничтоженных железнодорожных эшелонов, сорок шесть складов с боеприпасами, две баржи, семьдесят шесть автомашин и другой техники. Во вражеском стане вызвано восемьсот одиннадцать пожаров, более тысячи взрывов. Для советских войск, находящихся в окружении, летчицы доставили сто пятьдесят пять мешков с боеприпасами и продовольствием.</a:t>
            </a:r>
          </a:p>
        </p:txBody>
      </p:sp>
    </p:spTree>
    <p:extLst>
      <p:ext uri="{BB962C8B-B14F-4D97-AF65-F5344CB8AC3E}">
        <p14:creationId xmlns:p14="http://schemas.microsoft.com/office/powerpoint/2010/main" val="1185203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12FBA5A9-429E-442C-875C-4D90C83E4D02}"/>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1" name="Прямоугольник 20">
            <a:extLst>
              <a:ext uri="{FF2B5EF4-FFF2-40B4-BE49-F238E27FC236}">
                <a16:creationId xmlns:a16="http://schemas.microsoft.com/office/drawing/2014/main" id="{4FD692D2-AA11-46E3-8053-315EF53C06CF}"/>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9" name="Рисунок 8">
            <a:hlinkClick r:id="rId3" action="ppaction://hlinksldjump"/>
            <a:extLst>
              <a:ext uri="{FF2B5EF4-FFF2-40B4-BE49-F238E27FC236}">
                <a16:creationId xmlns:a16="http://schemas.microsoft.com/office/drawing/2014/main" id="{074D8465-EF3B-469E-A3E3-A031A5926501}"/>
              </a:ext>
            </a:extLst>
          </p:cNvPr>
          <p:cNvPicPr/>
          <p:nvPr/>
        </p:nvPicPr>
        <p:blipFill>
          <a:blip r:embed="rId4">
            <a:alphaModFix amt="78000"/>
            <a:extLst>
              <a:ext uri="{28A0092B-C50C-407E-A947-70E740481C1C}">
                <a14:useLocalDpi xmlns:a14="http://schemas.microsoft.com/office/drawing/2010/main" val="0"/>
              </a:ext>
            </a:extLst>
          </a:blip>
          <a:srcRect/>
          <a:stretch>
            <a:fillRect/>
          </a:stretch>
        </p:blipFill>
        <p:spPr bwMode="auto">
          <a:xfrm>
            <a:off x="2184988" y="633701"/>
            <a:ext cx="7822024" cy="4279922"/>
          </a:xfrm>
          <a:prstGeom prst="rect">
            <a:avLst/>
          </a:prstGeom>
          <a:noFill/>
          <a:effectLst>
            <a:softEdge rad="101600"/>
          </a:effectLst>
        </p:spPr>
      </p:pic>
      <p:sp>
        <p:nvSpPr>
          <p:cNvPr id="17" name="TextBox 16">
            <a:extLst>
              <a:ext uri="{FF2B5EF4-FFF2-40B4-BE49-F238E27FC236}">
                <a16:creationId xmlns:a16="http://schemas.microsoft.com/office/drawing/2014/main" id="{008E80DB-21A0-45AA-A30C-64087ADE16B5}"/>
              </a:ext>
            </a:extLst>
          </p:cNvPr>
          <p:cNvSpPr txBox="1"/>
          <p:nvPr/>
        </p:nvSpPr>
        <p:spPr>
          <a:xfrm>
            <a:off x="3376858" y="5098861"/>
            <a:ext cx="5438284" cy="707886"/>
          </a:xfrm>
          <a:prstGeom prst="rect">
            <a:avLst/>
          </a:prstGeom>
          <a:noFill/>
        </p:spPr>
        <p:txBody>
          <a:bodyPr wrap="none" rtlCol="0">
            <a:spAutoFit/>
          </a:bodyPr>
          <a:lstStyle/>
          <a:p>
            <a:r>
              <a:rPr lang="ru-RU" sz="4000" dirty="0">
                <a:solidFill>
                  <a:schemeClr val="bg1"/>
                </a:solidFill>
                <a:highlight>
                  <a:srgbClr val="000000"/>
                </a:highlight>
                <a:latin typeface="USSR STENCIL" panose="02000503060000020004" pitchFamily="2" charset="-52"/>
              </a:rPr>
              <a:t>Освобождение Тамани</a:t>
            </a:r>
          </a:p>
        </p:txBody>
      </p:sp>
    </p:spTree>
    <p:extLst>
      <p:ext uri="{BB962C8B-B14F-4D97-AF65-F5344CB8AC3E}">
        <p14:creationId xmlns:p14="http://schemas.microsoft.com/office/powerpoint/2010/main" val="27104954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D1948B39-D86C-4A43-ACDD-188233DD27EA}"/>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3" name="Прямоугольник 12">
            <a:extLst>
              <a:ext uri="{FF2B5EF4-FFF2-40B4-BE49-F238E27FC236}">
                <a16:creationId xmlns:a16="http://schemas.microsoft.com/office/drawing/2014/main" id="{5FF09543-2428-46CD-AF2D-DDE67EC45F3E}"/>
              </a:ext>
            </a:extLst>
          </p:cNvPr>
          <p:cNvSpPr/>
          <p:nvPr/>
        </p:nvSpPr>
        <p:spPr>
          <a:xfrm>
            <a:off x="-7866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2BA84BCE-9A2B-4C3C-8293-B26699A3B749}"/>
              </a:ext>
            </a:extLst>
          </p:cNvPr>
          <p:cNvPicPr/>
          <p:nvPr/>
        </p:nvPicPr>
        <p:blipFill rotWithShape="1">
          <a:blip r:embed="rId4">
            <a:extLst>
              <a:ext uri="{28A0092B-C50C-407E-A947-70E740481C1C}">
                <a14:useLocalDpi xmlns:a14="http://schemas.microsoft.com/office/drawing/2010/main" val="0"/>
              </a:ext>
            </a:extLst>
          </a:blip>
          <a:srcRect l="1924" t="3766" r="28007" b="51900"/>
          <a:stretch/>
        </p:blipFill>
        <p:spPr bwMode="auto">
          <a:xfrm>
            <a:off x="6233652" y="0"/>
            <a:ext cx="5879688" cy="3879322"/>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B36C8938-C985-4629-A92D-22CE602BAB3D}"/>
              </a:ext>
            </a:extLst>
          </p:cNvPr>
          <p:cNvSpPr txBox="1"/>
          <p:nvPr/>
        </p:nvSpPr>
        <p:spPr>
          <a:xfrm>
            <a:off x="1" y="233845"/>
            <a:ext cx="5673212" cy="9976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1500"/>
              </a:spcAft>
            </a:pPr>
            <a:r>
              <a:rPr lang="ru-RU" sz="1400" dirty="0"/>
              <a:t>После взятия Новороссийска 16 сентября и прорыва в ходе ожесточенных боев сильно укрепленной вражеской обороны на подступах к Тамани, войска Северо-Кавказского фронта, развивая наступление, приблизились к Керченскому проливу.</a:t>
            </a:r>
          </a:p>
        </p:txBody>
      </p:sp>
      <p:sp>
        <p:nvSpPr>
          <p:cNvPr id="10" name="TextBox 9">
            <a:extLst>
              <a:ext uri="{FF2B5EF4-FFF2-40B4-BE49-F238E27FC236}">
                <a16:creationId xmlns:a16="http://schemas.microsoft.com/office/drawing/2014/main" id="{49E75CED-5E6C-4DBD-BF51-D12240FE65D1}"/>
              </a:ext>
            </a:extLst>
          </p:cNvPr>
          <p:cNvSpPr txBox="1"/>
          <p:nvPr/>
        </p:nvSpPr>
        <p:spPr>
          <a:xfrm>
            <a:off x="-1" y="1650642"/>
            <a:ext cx="5879688" cy="116955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t>Советские воины планомерно брали город за городом, станицу за станицей. Важным успехом стало овладение Темрюком, который расположен в самом устье Кубани и являлся важным опорным пунктом немцев, прикрывая Таманскую группировку со стороны Азовского моря. </a:t>
            </a:r>
          </a:p>
        </p:txBody>
      </p:sp>
      <p:pic>
        <p:nvPicPr>
          <p:cNvPr id="11" name="Рисунок 10">
            <a:extLst>
              <a:ext uri="{FF2B5EF4-FFF2-40B4-BE49-F238E27FC236}">
                <a16:creationId xmlns:a16="http://schemas.microsoft.com/office/drawing/2014/main" id="{11991173-1033-4BCA-A461-26136B1C01A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8660" y="3244644"/>
            <a:ext cx="4562166" cy="3613355"/>
          </a:xfrm>
          <a:prstGeom prst="rect">
            <a:avLst/>
          </a:prstGeom>
          <a:noFill/>
        </p:spPr>
      </p:pic>
      <p:sp>
        <p:nvSpPr>
          <p:cNvPr id="14" name="TextBox 13">
            <a:extLst>
              <a:ext uri="{FF2B5EF4-FFF2-40B4-BE49-F238E27FC236}">
                <a16:creationId xmlns:a16="http://schemas.microsoft.com/office/drawing/2014/main" id="{9D113699-E495-4F61-BC06-0560785E0560}"/>
              </a:ext>
            </a:extLst>
          </p:cNvPr>
          <p:cNvSpPr txBox="1"/>
          <p:nvPr/>
        </p:nvSpPr>
        <p:spPr>
          <a:xfrm>
            <a:off x="5024288" y="4027813"/>
            <a:ext cx="7167711" cy="267566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«После освобождения Темрюка фашисты хлынули на западную часть Таманского полуострова, к портам. Но и там их настигали наши штурмовики и бомбардировщики, несмотря на сильное противодействие зенитных средств»,</a:t>
            </a:r>
          </a:p>
          <a:p>
            <a:pPr algn="just">
              <a:lnSpc>
                <a:spcPct val="107000"/>
              </a:lnSpc>
              <a:spcAft>
                <a:spcPts val="1500"/>
              </a:spcAft>
            </a:pPr>
            <a:r>
              <a:rPr lang="ru-RU" sz="1400" dirty="0"/>
              <a:t>— писал генерал Вершинин в книге «Четвертая воздушная».</a:t>
            </a:r>
          </a:p>
          <a:p>
            <a:pPr algn="just">
              <a:lnSpc>
                <a:spcPct val="107000"/>
              </a:lnSpc>
              <a:spcAft>
                <a:spcPts val="1500"/>
              </a:spcAft>
            </a:pPr>
            <a:r>
              <a:rPr lang="ru-RU" sz="1400" dirty="0"/>
              <a:t>За период операции по освобождению Таманского полуострова с 10 сентября по 9 октября, согласно его мемуарам, частями 4-й воздушной армии было совершено 10 525 </a:t>
            </a:r>
            <a:r>
              <a:rPr lang="ru-RU" sz="1400" dirty="0" err="1"/>
              <a:t>самолето</a:t>
            </a:r>
            <a:r>
              <a:rPr lang="ru-RU" sz="1400" dirty="0"/>
              <a:t>-вылетов, из них: на разведку — 827, на обеспечение морского десанта — 415, для ударов по отходящим войскам — 7423, для бомбометания плавучих средств — 1870. Потоплено 78 единиц плавсредств различного тоннажа, в воздушных боях сбито 57 вражеских самолетов.</a:t>
            </a:r>
          </a:p>
        </p:txBody>
      </p:sp>
    </p:spTree>
    <p:extLst>
      <p:ext uri="{BB962C8B-B14F-4D97-AF65-F5344CB8AC3E}">
        <p14:creationId xmlns:p14="http://schemas.microsoft.com/office/powerpoint/2010/main" val="55178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A4CDD501-B9DB-4070-BCC4-B50ECBE7250E}"/>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5" name="Прямоугольник 14">
            <a:extLst>
              <a:ext uri="{FF2B5EF4-FFF2-40B4-BE49-F238E27FC236}">
                <a16:creationId xmlns:a16="http://schemas.microsoft.com/office/drawing/2014/main" id="{313DC69B-BF97-4104-ABBD-D0A0ECCAEF73}"/>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D2511AD5-0EFB-4CD9-95BE-A3CBF194C23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5260258" cy="2989006"/>
          </a:xfrm>
          <a:prstGeom prst="rect">
            <a:avLst/>
          </a:prstGeom>
          <a:noFill/>
          <a:ln>
            <a:noFill/>
          </a:ln>
        </p:spPr>
      </p:pic>
      <p:sp>
        <p:nvSpPr>
          <p:cNvPr id="8" name="TextBox 7">
            <a:extLst>
              <a:ext uri="{FF2B5EF4-FFF2-40B4-BE49-F238E27FC236}">
                <a16:creationId xmlns:a16="http://schemas.microsoft.com/office/drawing/2014/main" id="{D5A529E2-4B67-48D6-95DD-9D4B900CAA54}"/>
              </a:ext>
            </a:extLst>
          </p:cNvPr>
          <p:cNvSpPr txBox="1"/>
          <p:nvPr/>
        </p:nvSpPr>
        <p:spPr>
          <a:xfrm>
            <a:off x="5348748" y="613503"/>
            <a:ext cx="6347952" cy="225279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Эвакуация нацистских войск по приказу Адольфа Гитлера продолжалась вплоть до 9 октября. Красная армия пыталась всячески помешать процессу, однако в </a:t>
            </a:r>
            <a:r>
              <a:rPr lang="ru-RU" sz="1400" dirty="0">
                <a:hlinkClick r:id="rId5">
                  <a:extLst>
                    <a:ext uri="{A12FA001-AC4F-418D-AE19-62706E023703}">
                      <ahyp:hlinkClr xmlns:ahyp="http://schemas.microsoft.com/office/drawing/2018/hyperlinkcolor" xmlns="" val="tx"/>
                    </a:ext>
                  </a:extLst>
                </a:hlinkClick>
              </a:rPr>
              <a:t>Крым</a:t>
            </a:r>
            <a:r>
              <a:rPr lang="ru-RU" sz="1400" dirty="0"/>
              <a:t> через Керченский пролив все же были переправлены 260 тыс. солдат, 70 тыс. лошадей, техника, артиллерия и запасы продовольствия. Выведенные с Тамани войска были брошены на оборону Перекопа.</a:t>
            </a:r>
          </a:p>
          <a:p>
            <a:pPr algn="just">
              <a:lnSpc>
                <a:spcPct val="107000"/>
              </a:lnSpc>
              <a:spcAft>
                <a:spcPts val="800"/>
              </a:spcAft>
            </a:pPr>
            <a:r>
              <a:rPr lang="ru-RU" sz="1400" dirty="0"/>
              <a:t>5«Таманский полуостров частями 56-й армии к 7:00 9 октября 1943 года полностью очищен от немецких оккупантов», — докладывал Гречко Военному совету Северо-Кавказского фронта.</a:t>
            </a:r>
          </a:p>
        </p:txBody>
      </p:sp>
      <p:pic>
        <p:nvPicPr>
          <p:cNvPr id="10" name="Рисунок 9">
            <a:extLst>
              <a:ext uri="{FF2B5EF4-FFF2-40B4-BE49-F238E27FC236}">
                <a16:creationId xmlns:a16="http://schemas.microsoft.com/office/drawing/2014/main" id="{987A5E52-BDCE-4567-870C-189820CD131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70770" y="3078787"/>
            <a:ext cx="5721229" cy="3779213"/>
          </a:xfrm>
          <a:prstGeom prst="rect">
            <a:avLst/>
          </a:prstGeom>
          <a:noFill/>
          <a:ln>
            <a:noFill/>
          </a:ln>
        </p:spPr>
      </p:pic>
      <p:sp>
        <p:nvSpPr>
          <p:cNvPr id="11" name="TextBox 10">
            <a:extLst>
              <a:ext uri="{FF2B5EF4-FFF2-40B4-BE49-F238E27FC236}">
                <a16:creationId xmlns:a16="http://schemas.microsoft.com/office/drawing/2014/main" id="{A478F602-9135-4E27-9DF1-65E1FDB1A63F}"/>
              </a:ext>
            </a:extLst>
          </p:cNvPr>
          <p:cNvSpPr txBox="1"/>
          <p:nvPr/>
        </p:nvSpPr>
        <p:spPr>
          <a:xfrm>
            <a:off x="0" y="3244850"/>
            <a:ext cx="6233652" cy="22579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«Сегодня, 9 октября, в 22 часа столица нашей Родины Москва от имени Родины салютует нашим доблестным войскам и соединениям флота, освободившим Таманский полуостров, двадцатью артиллерийскими залпами из двухсот двадцати четырех орудий. За отличные боевые действия объявляю благодарность всем руководимым вами войскам, участвовавшим в боях за освобождение Таманского полуострова. Вечная слава героям, павшим в борьбе за свободу и независимость нашей Родины!» — говорилось в приказе Сталина.</a:t>
            </a:r>
          </a:p>
          <a:p>
            <a:pPr algn="just">
              <a:lnSpc>
                <a:spcPct val="107000"/>
              </a:lnSpc>
              <a:spcAft>
                <a:spcPts val="1500"/>
              </a:spcAft>
            </a:pPr>
            <a:r>
              <a:rPr lang="ru-RU" sz="1400" dirty="0"/>
              <a:t>Параллельно о важнейшем событии узнал простой народ.</a:t>
            </a:r>
            <a:endPar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8183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0539A2AB-C243-4B96-96B1-306CF3F72CEC}"/>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8" name="Прямоугольник 17">
            <a:extLst>
              <a:ext uri="{FF2B5EF4-FFF2-40B4-BE49-F238E27FC236}">
                <a16:creationId xmlns:a16="http://schemas.microsoft.com/office/drawing/2014/main" id="{EBD93D4A-187C-4BEF-A266-0C72C8F27492}"/>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38F128AC-623B-458E-AE64-B47FAA19E32E}"/>
              </a:ext>
            </a:extLst>
          </p:cNvPr>
          <p:cNvPicPr/>
          <p:nvPr/>
        </p:nvPicPr>
        <p:blipFill>
          <a:blip r:embed="rId4"/>
          <a:stretch>
            <a:fillRect/>
          </a:stretch>
        </p:blipFill>
        <p:spPr>
          <a:xfrm>
            <a:off x="-26670" y="-119849"/>
            <a:ext cx="3935413" cy="2263231"/>
          </a:xfrm>
          <a:prstGeom prst="rect">
            <a:avLst/>
          </a:prstGeom>
        </p:spPr>
      </p:pic>
      <p:pic>
        <p:nvPicPr>
          <p:cNvPr id="12" name="Рисунок 11">
            <a:extLst>
              <a:ext uri="{FF2B5EF4-FFF2-40B4-BE49-F238E27FC236}">
                <a16:creationId xmlns:a16="http://schemas.microsoft.com/office/drawing/2014/main" id="{925C4EB5-9399-4529-924A-535BCB9D5E3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1340" y="1507651"/>
            <a:ext cx="3348145" cy="2501435"/>
          </a:xfrm>
          <a:prstGeom prst="rect">
            <a:avLst/>
          </a:prstGeom>
          <a:noFill/>
          <a:ln>
            <a:noFill/>
          </a:ln>
        </p:spPr>
      </p:pic>
      <p:sp>
        <p:nvSpPr>
          <p:cNvPr id="13" name="TextBox 12">
            <a:extLst>
              <a:ext uri="{FF2B5EF4-FFF2-40B4-BE49-F238E27FC236}">
                <a16:creationId xmlns:a16="http://schemas.microsoft.com/office/drawing/2014/main" id="{ABC8B94E-D3D3-43FB-A799-3749CA170C2A}"/>
              </a:ext>
            </a:extLst>
          </p:cNvPr>
          <p:cNvSpPr txBox="1"/>
          <p:nvPr/>
        </p:nvSpPr>
        <p:spPr>
          <a:xfrm>
            <a:off x="5938684" y="179684"/>
            <a:ext cx="5980925" cy="23807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1500"/>
              </a:spcAft>
            </a:pPr>
            <a:r>
              <a:rPr lang="ru-RU" sz="1400" dirty="0"/>
              <a:t>«Немецкая пропаганда уныло бубнит: «планомерная эвакуация». Красная армия сбросила остатки немецких частей в Керченский пролив! В порту Тамань нашими авиацией и артиллерией потоплено много вражеских судов и тысячи немецких солдат и офицеров. Немцы не успели разрушить памятник запорожским казакам, высадившимся здесь в 1792 году. На памятнике --полустертая надпись: «Наказ запорожцев потомкам: бить всех неверных, которые придут на Тамань». Таманская земля теперь полностью очищена от немецко-фашистских оккупантов», — так гражданам СССР было сообщено о победе на полуострове.</a:t>
            </a:r>
          </a:p>
        </p:txBody>
      </p:sp>
      <p:pic>
        <p:nvPicPr>
          <p:cNvPr id="14" name="Рисунок 13">
            <a:extLst>
              <a:ext uri="{FF2B5EF4-FFF2-40B4-BE49-F238E27FC236}">
                <a16:creationId xmlns:a16="http://schemas.microsoft.com/office/drawing/2014/main" id="{EE755DB6-A888-420C-A2CD-78CE94200880}"/>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8684" y="2595716"/>
            <a:ext cx="6056671" cy="4114800"/>
          </a:xfrm>
          <a:prstGeom prst="rect">
            <a:avLst/>
          </a:prstGeom>
          <a:noFill/>
          <a:ln>
            <a:noFill/>
          </a:ln>
        </p:spPr>
      </p:pic>
      <p:sp>
        <p:nvSpPr>
          <p:cNvPr id="15" name="TextBox 14">
            <a:extLst>
              <a:ext uri="{FF2B5EF4-FFF2-40B4-BE49-F238E27FC236}">
                <a16:creationId xmlns:a16="http://schemas.microsoft.com/office/drawing/2014/main" id="{776AA7D2-961F-4E1F-BF18-5785A9A6C696}"/>
              </a:ext>
            </a:extLst>
          </p:cNvPr>
          <p:cNvSpPr txBox="1"/>
          <p:nvPr/>
        </p:nvSpPr>
        <p:spPr>
          <a:xfrm>
            <a:off x="0" y="4009086"/>
            <a:ext cx="5609485" cy="24833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Безвозвратные потери советских войск в Новороссийско-Таманской операции составили 12 137 человек; гитлеровских (немцы, румыны, словаки) – 14 564.</a:t>
            </a:r>
          </a:p>
          <a:p>
            <a:pPr algn="just">
              <a:lnSpc>
                <a:spcPct val="107000"/>
              </a:lnSpc>
              <a:spcAft>
                <a:spcPts val="1500"/>
              </a:spcAft>
            </a:pPr>
            <a:r>
              <a:rPr lang="ru-RU" sz="1400" dirty="0"/>
              <a:t>Отступая, немцы заминировали обширные территории, в том числе виноградники. Саперам пришлось потратить немало времени для очищения земли. Однако Красную Армию было уже не остановить. Освобождение Тамани позволило войскам Северо-Кавказского фронта приступить к подготовке форсирования Керченского пролива и последующим боям за Крым.</a:t>
            </a:r>
          </a:p>
        </p:txBody>
      </p:sp>
    </p:spTree>
    <p:extLst>
      <p:ext uri="{BB962C8B-B14F-4D97-AF65-F5344CB8AC3E}">
        <p14:creationId xmlns:p14="http://schemas.microsoft.com/office/powerpoint/2010/main" val="3838329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Рисунок 4"/>
          <p:cNvPicPr/>
          <p:nvPr/>
        </p:nvPicPr>
        <p:blipFill>
          <a:blip r:embed="rId2"/>
          <a:stretch/>
        </p:blipFill>
        <p:spPr>
          <a:xfrm>
            <a:off x="0" y="0"/>
            <a:ext cx="12191760" cy="6857640"/>
          </a:xfrm>
          <a:prstGeom prst="rect">
            <a:avLst/>
          </a:prstGeom>
          <a:ln>
            <a:noFill/>
          </a:ln>
        </p:spPr>
      </p:pic>
      <p:sp>
        <p:nvSpPr>
          <p:cNvPr id="172" name="CustomShape 1"/>
          <p:cNvSpPr/>
          <p:nvPr/>
        </p:nvSpPr>
        <p:spPr>
          <a:xfrm>
            <a:off x="0" y="1458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174" name="CustomShape 2"/>
          <p:cNvSpPr/>
          <p:nvPr/>
        </p:nvSpPr>
        <p:spPr>
          <a:xfrm>
            <a:off x="8664120" y="413700"/>
            <a:ext cx="2934000" cy="285702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23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держала</a:t>
            </a:r>
            <a:r>
              <a:rPr lang="en-US" sz="1400" b="0" strike="noStrike" spc="-1" dirty="0">
                <a:solidFill>
                  <a:srgbClr val="FFFFFF"/>
                </a:solidFill>
                <a:latin typeface="Calibri"/>
                <a:ea typeface="Calibri"/>
              </a:rPr>
              <a:t> 9-я </a:t>
            </a:r>
            <a:r>
              <a:rPr lang="en-US" sz="1400" b="0" strike="noStrike" spc="-1" dirty="0" err="1">
                <a:solidFill>
                  <a:srgbClr val="FFFFFF"/>
                </a:solidFill>
                <a:latin typeface="Calibri"/>
                <a:ea typeface="Calibri"/>
              </a:rPr>
              <a:t>советская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25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захвачен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Одновременно</a:t>
            </a:r>
            <a:r>
              <a:rPr lang="en-US" sz="1400" b="0" strike="noStrike" spc="-1" dirty="0">
                <a:solidFill>
                  <a:srgbClr val="FFFFFF"/>
                </a:solidFill>
                <a:latin typeface="Calibri"/>
                <a:ea typeface="Calibri"/>
              </a:rPr>
              <a:t> 23-я </a:t>
            </a:r>
            <a:r>
              <a:rPr lang="en-US" sz="1400" b="0" strike="noStrike" spc="-1" dirty="0" err="1">
                <a:solidFill>
                  <a:srgbClr val="FFFFFF"/>
                </a:solidFill>
                <a:latin typeface="Calibri"/>
                <a:ea typeface="Calibri"/>
              </a:rPr>
              <a:t>танковая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Прохладный</a:t>
            </a:r>
            <a:r>
              <a:rPr lang="en-US" sz="1400" b="0" strike="noStrike" spc="-1" dirty="0">
                <a:solidFill>
                  <a:srgbClr val="FFFFFF"/>
                </a:solidFill>
                <a:latin typeface="Calibri"/>
                <a:ea typeface="Calibri"/>
              </a:rPr>
              <a:t> и 25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Дальнейшие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Прохладный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принесли</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75" name="Рисунок 13"/>
          <p:cNvPicPr/>
          <p:nvPr/>
        </p:nvPicPr>
        <p:blipFill>
          <a:blip r:embed="rId3"/>
          <a:stretch/>
        </p:blipFill>
        <p:spPr>
          <a:xfrm>
            <a:off x="533400" y="731520"/>
            <a:ext cx="6156960" cy="5656680"/>
          </a:xfrm>
          <a:prstGeom prst="rect">
            <a:avLst/>
          </a:prstGeom>
          <a:ln>
            <a:noFill/>
          </a:ln>
        </p:spPr>
      </p:pic>
      <p:sp>
        <p:nvSpPr>
          <p:cNvPr id="176" name="CustomShape 3"/>
          <p:cNvSpPr/>
          <p:nvPr/>
        </p:nvSpPr>
        <p:spPr>
          <a:xfrm>
            <a:off x="7452360" y="3669840"/>
            <a:ext cx="4145760" cy="210341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nSpc>
                <a:spcPct val="107000"/>
              </a:lnSpc>
              <a:spcAft>
                <a:spcPts val="799"/>
              </a:spcAft>
            </a:pPr>
            <a:r>
              <a:rPr lang="en-US" sz="1800" b="0" strike="noStrike" spc="-1" dirty="0">
                <a:solidFill>
                  <a:srgbClr val="FFFFFF"/>
                </a:solidFill>
                <a:latin typeface="Calibri"/>
                <a:ea typeface="Calibri"/>
              </a:rPr>
              <a:t> </a:t>
            </a:r>
            <a:endParaRPr lang="en-US" sz="18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используя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естественные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преграды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глубоко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эшелонированную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начале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форсировать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заняли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небольшой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южном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4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силами</a:t>
            </a:r>
            <a:r>
              <a:rPr lang="en-US" sz="1400" b="0" strike="noStrike" spc="-1" dirty="0">
                <a:solidFill>
                  <a:srgbClr val="FFFFFF"/>
                </a:solidFill>
                <a:latin typeface="Calibri"/>
                <a:ea typeface="Calibri"/>
              </a:rPr>
              <a:t> 2 </a:t>
            </a:r>
            <a:r>
              <a:rPr lang="en-US" sz="1400" b="0" strike="noStrike" spc="-1" dirty="0" err="1">
                <a:solidFill>
                  <a:srgbClr val="FFFFFF"/>
                </a:solidFill>
                <a:latin typeface="Calibri"/>
                <a:ea typeface="Calibri"/>
              </a:rPr>
              <a:t>танковых</a:t>
            </a:r>
            <a:r>
              <a:rPr lang="en-US" sz="1400" b="0" strike="noStrike" spc="-1" dirty="0">
                <a:solidFill>
                  <a:srgbClr val="FFFFFF"/>
                </a:solidFill>
                <a:latin typeface="Calibri"/>
                <a:ea typeface="Calibri"/>
              </a:rPr>
              <a:t> и 2 </a:t>
            </a:r>
            <a:r>
              <a:rPr lang="en-US" sz="1400" b="0" strike="noStrike" spc="-1" dirty="0" err="1">
                <a:solidFill>
                  <a:srgbClr val="FFFFFF"/>
                </a:solidFill>
                <a:latin typeface="Calibri"/>
                <a:ea typeface="Calibri"/>
              </a:rPr>
              <a:t>пехотных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новое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3357732546"/>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801F4AA0-7C5A-4F3D-9424-51FC64CD99E7}"/>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1" name="Прямоугольник 20">
            <a:extLst>
              <a:ext uri="{FF2B5EF4-FFF2-40B4-BE49-F238E27FC236}">
                <a16:creationId xmlns:a16="http://schemas.microsoft.com/office/drawing/2014/main" id="{3A49BA0C-7D88-40C0-98F1-C91DDCCD753F}"/>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3" name="Группа 2"/>
          <p:cNvGrpSpPr/>
          <p:nvPr/>
        </p:nvGrpSpPr>
        <p:grpSpPr>
          <a:xfrm>
            <a:off x="3035454" y="1341819"/>
            <a:ext cx="6121093" cy="3632673"/>
            <a:chOff x="4174699" y="4388016"/>
            <a:chExt cx="2899369" cy="1720683"/>
          </a:xfrm>
        </p:grpSpPr>
        <p:pic>
          <p:nvPicPr>
            <p:cNvPr id="10" name="Рисунок 9" descr="Александр Иванович Покрышкин">
              <a:hlinkClick r:id="rId3" action="ppaction://hlinksldjump"/>
              <a:extLst>
                <a:ext uri="{FF2B5EF4-FFF2-40B4-BE49-F238E27FC236}">
                  <a16:creationId xmlns:a16="http://schemas.microsoft.com/office/drawing/2014/main" id="{FE186C85-D7FD-48B0-AD3D-9AF2D0036D9A}"/>
                </a:ext>
              </a:extLst>
            </p:cNvPr>
            <p:cNvPicPr/>
            <p:nvPr/>
          </p:nvPicPr>
          <p:blipFill rotWithShape="1">
            <a:blip r:embed="rId4">
              <a:extLst>
                <a:ext uri="{28A0092B-C50C-407E-A947-70E740481C1C}">
                  <a14:useLocalDpi xmlns:a14="http://schemas.microsoft.com/office/drawing/2010/main" val="0"/>
                </a:ext>
              </a:extLst>
            </a:blip>
            <a:srcRect l="40305" r="14315"/>
            <a:stretch/>
          </p:blipFill>
          <p:spPr bwMode="auto">
            <a:xfrm>
              <a:off x="5960895" y="4388016"/>
              <a:ext cx="1113173" cy="1720683"/>
            </a:xfrm>
            <a:prstGeom prst="rect">
              <a:avLst/>
            </a:prstGeom>
            <a:noFill/>
            <a:ln>
              <a:noFill/>
            </a:ln>
          </p:spPr>
        </p:pic>
        <p:pic>
          <p:nvPicPr>
            <p:cNvPr id="11" name="Рисунок 10" descr="Братья Дмитрий Борисович Глинка (слева) и Борис Борисович Глинка (справа)">
              <a:hlinkClick r:id="rId3" action="ppaction://hlinksldjump"/>
              <a:extLst>
                <a:ext uri="{FF2B5EF4-FFF2-40B4-BE49-F238E27FC236}">
                  <a16:creationId xmlns:a16="http://schemas.microsoft.com/office/drawing/2014/main" id="{7C0D6B3B-9DB9-4EEC-B0A4-0BAD594AC0E1}"/>
                </a:ext>
              </a:extLst>
            </p:cNvPr>
            <p:cNvPicPr/>
            <p:nvPr/>
          </p:nvPicPr>
          <p:blipFill rotWithShape="1">
            <a:blip r:embed="rId5" cstate="hqprint">
              <a:extLst>
                <a:ext uri="{28A0092B-C50C-407E-A947-70E740481C1C}">
                  <a14:useLocalDpi xmlns:a14="http://schemas.microsoft.com/office/drawing/2010/main" val="0"/>
                </a:ext>
              </a:extLst>
            </a:blip>
            <a:srcRect l="58977" r="9608"/>
            <a:stretch/>
          </p:blipFill>
          <p:spPr bwMode="auto">
            <a:xfrm>
              <a:off x="5672773" y="4388017"/>
              <a:ext cx="840343" cy="1720682"/>
            </a:xfrm>
            <a:prstGeom prst="rect">
              <a:avLst/>
            </a:prstGeom>
            <a:noFill/>
            <a:ln>
              <a:noFill/>
            </a:ln>
          </p:spPr>
        </p:pic>
        <p:pic>
          <p:nvPicPr>
            <p:cNvPr id="12" name="Рисунок 11" descr="Вадим Иванович Фадеев">
              <a:hlinkClick r:id="rId3" action="ppaction://hlinksldjump"/>
              <a:extLst>
                <a:ext uri="{FF2B5EF4-FFF2-40B4-BE49-F238E27FC236}">
                  <a16:creationId xmlns:a16="http://schemas.microsoft.com/office/drawing/2014/main" id="{7937DBA6-D4E2-46D7-9B6C-9FC720EEE178}"/>
                </a:ext>
              </a:extLst>
            </p:cNvPr>
            <p:cNvPicPr/>
            <p:nvPr/>
          </p:nvPicPr>
          <p:blipFill rotWithShape="1">
            <a:blip r:embed="rId6" cstate="hqprint">
              <a:extLst>
                <a:ext uri="{28A0092B-C50C-407E-A947-70E740481C1C}">
                  <a14:useLocalDpi xmlns:a14="http://schemas.microsoft.com/office/drawing/2010/main" val="0"/>
                </a:ext>
              </a:extLst>
            </a:blip>
            <a:srcRect r="13095"/>
            <a:stretch/>
          </p:blipFill>
          <p:spPr bwMode="auto">
            <a:xfrm>
              <a:off x="4764875" y="4388016"/>
              <a:ext cx="1113173" cy="1720683"/>
            </a:xfrm>
            <a:prstGeom prst="rect">
              <a:avLst/>
            </a:prstGeom>
            <a:noFill/>
            <a:ln>
              <a:noFill/>
            </a:ln>
          </p:spPr>
        </p:pic>
        <p:pic>
          <p:nvPicPr>
            <p:cNvPr id="13" name="Рисунок 12" descr="Летчик 618-го штурмового авиаполка капитан Корсун Василий Иванович стоит на крыле штурмовика Ил-2 после возвращения из боевого вылета. Северо-Кавказский фронт.">
              <a:hlinkClick r:id="rId3" action="ppaction://hlinksldjump"/>
              <a:extLst>
                <a:ext uri="{FF2B5EF4-FFF2-40B4-BE49-F238E27FC236}">
                  <a16:creationId xmlns:a16="http://schemas.microsoft.com/office/drawing/2014/main" id="{914186D0-01D0-4807-8D08-7B5BBC3BEBEA}"/>
                </a:ext>
              </a:extLst>
            </p:cNvPr>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4174699" y="4388016"/>
              <a:ext cx="925445" cy="1720683"/>
            </a:xfrm>
            <a:prstGeom prst="rect">
              <a:avLst/>
            </a:prstGeom>
            <a:noFill/>
            <a:ln>
              <a:noFill/>
            </a:ln>
          </p:spPr>
        </p:pic>
      </p:grpSp>
      <p:sp>
        <p:nvSpPr>
          <p:cNvPr id="18" name="TextBox 17">
            <a:extLst>
              <a:ext uri="{FF2B5EF4-FFF2-40B4-BE49-F238E27FC236}">
                <a16:creationId xmlns:a16="http://schemas.microsoft.com/office/drawing/2014/main" id="{D3E888CF-E23C-444E-B276-994A3E8C2145}"/>
              </a:ext>
            </a:extLst>
          </p:cNvPr>
          <p:cNvSpPr txBox="1"/>
          <p:nvPr/>
        </p:nvSpPr>
        <p:spPr>
          <a:xfrm>
            <a:off x="4310640" y="4974492"/>
            <a:ext cx="3570721" cy="707886"/>
          </a:xfrm>
          <a:prstGeom prst="rect">
            <a:avLst/>
          </a:prstGeom>
          <a:noFill/>
        </p:spPr>
        <p:txBody>
          <a:bodyPr wrap="none" rtlCol="0">
            <a:spAutoFit/>
          </a:bodyPr>
          <a:lstStyle/>
          <a:p>
            <a:r>
              <a:rPr lang="ru-RU" sz="4000" dirty="0">
                <a:solidFill>
                  <a:schemeClr val="bg1"/>
                </a:solidFill>
                <a:highlight>
                  <a:srgbClr val="000000"/>
                </a:highlight>
                <a:latin typeface="USSR STENCIL" panose="02000503060000020004" pitchFamily="2" charset="-52"/>
              </a:rPr>
              <a:t>Советские асы</a:t>
            </a:r>
          </a:p>
        </p:txBody>
      </p:sp>
    </p:spTree>
    <p:extLst>
      <p:ext uri="{BB962C8B-B14F-4D97-AF65-F5344CB8AC3E}">
        <p14:creationId xmlns:p14="http://schemas.microsoft.com/office/powerpoint/2010/main" val="1966874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17B4B819-A403-4749-AF72-EB503B8321F3}"/>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9" name="Прямоугольник 18">
            <a:extLst>
              <a:ext uri="{FF2B5EF4-FFF2-40B4-BE49-F238E27FC236}">
                <a16:creationId xmlns:a16="http://schemas.microsoft.com/office/drawing/2014/main" id="{0D621741-A17B-4463-A71F-C995C1493688}"/>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descr="Александр Иванович Покрышкин">
            <a:extLst>
              <a:ext uri="{FF2B5EF4-FFF2-40B4-BE49-F238E27FC236}">
                <a16:creationId xmlns:a16="http://schemas.microsoft.com/office/drawing/2014/main" id="{63E252CD-C0B8-4C8E-A547-0BD0B3CBD53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84478" y="508317"/>
            <a:ext cx="3432643" cy="2406650"/>
          </a:xfrm>
          <a:prstGeom prst="rect">
            <a:avLst/>
          </a:prstGeom>
          <a:noFill/>
          <a:ln>
            <a:noFill/>
          </a:ln>
        </p:spPr>
      </p:pic>
      <p:sp>
        <p:nvSpPr>
          <p:cNvPr id="8" name="TextBox 7">
            <a:extLst>
              <a:ext uri="{FF2B5EF4-FFF2-40B4-BE49-F238E27FC236}">
                <a16:creationId xmlns:a16="http://schemas.microsoft.com/office/drawing/2014/main" id="{D9EA8034-A15E-4C55-A562-248DBCD56382}"/>
              </a:ext>
            </a:extLst>
          </p:cNvPr>
          <p:cNvSpPr txBox="1"/>
          <p:nvPr/>
        </p:nvSpPr>
        <p:spPr>
          <a:xfrm>
            <a:off x="4559300" y="436070"/>
            <a:ext cx="6096000" cy="1959960"/>
          </a:xfrm>
          <a:prstGeom prst="rect">
            <a:avLst/>
          </a:prstGeom>
          <a:noFill/>
        </p:spPr>
        <p:txBody>
          <a:bodyPr wrap="square">
            <a:spAutoFit/>
          </a:bodyPr>
          <a:lstStyle/>
          <a:p>
            <a:pPr algn="just">
              <a:lnSpc>
                <a:spcPct val="107000"/>
              </a:lnSpc>
              <a:spcAft>
                <a:spcPts val="800"/>
              </a:spcAft>
            </a:pPr>
            <a:r>
              <a:rPr lang="ru-RU"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Советские асы</a:t>
            </a:r>
            <a:endPar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 воздушном сражении за Кубань проявили себя множество летчиков. Это Александр Иванович Покрышкин, братья Дмитрий и Борис Борисович Глинка, Султан Амет-Хан и другие. В этом сражении погиб выдающийся советский ас Вадим Иванович Фадеев.</a:t>
            </a:r>
          </a:p>
        </p:txBody>
      </p:sp>
      <p:sp>
        <p:nvSpPr>
          <p:cNvPr id="10" name="TextBox 9">
            <a:extLst>
              <a:ext uri="{FF2B5EF4-FFF2-40B4-BE49-F238E27FC236}">
                <a16:creationId xmlns:a16="http://schemas.microsoft.com/office/drawing/2014/main" id="{62A20178-FFCB-42E1-A20D-F3E37F914EEC}"/>
              </a:ext>
            </a:extLst>
          </p:cNvPr>
          <p:cNvSpPr txBox="1"/>
          <p:nvPr/>
        </p:nvSpPr>
        <p:spPr>
          <a:xfrm>
            <a:off x="584200" y="2577198"/>
            <a:ext cx="6096000" cy="375552"/>
          </a:xfrm>
          <a:prstGeom prst="rect">
            <a:avLst/>
          </a:prstGeom>
          <a:noFill/>
        </p:spPr>
        <p:txBody>
          <a:bodyPr wrap="square">
            <a:spAutoFit/>
          </a:bodyPr>
          <a:lstStyle/>
          <a:p>
            <a:pPr>
              <a:lnSpc>
                <a:spcPct val="107000"/>
              </a:lnSpc>
              <a:spcAft>
                <a:spcPts val="800"/>
              </a:spcAft>
            </a:pPr>
            <a:r>
              <a:rPr lang="ru-RU" sz="18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 Александр Иванович Покрышкин</a:t>
            </a:r>
          </a:p>
        </p:txBody>
      </p:sp>
      <p:pic>
        <p:nvPicPr>
          <p:cNvPr id="11" name="Рисунок 10" descr="Братья Дмитрий Борисович Глинка (слева) и Борис Борисович Глинка (справа)">
            <a:extLst>
              <a:ext uri="{FF2B5EF4-FFF2-40B4-BE49-F238E27FC236}">
                <a16:creationId xmlns:a16="http://schemas.microsoft.com/office/drawing/2014/main" id="{81734F9C-C340-45B5-85E8-5959C095FC4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92645" y="2666999"/>
            <a:ext cx="5761703" cy="3038935"/>
          </a:xfrm>
          <a:prstGeom prst="rect">
            <a:avLst/>
          </a:prstGeom>
          <a:noFill/>
          <a:ln>
            <a:noFill/>
          </a:ln>
        </p:spPr>
      </p:pic>
      <p:sp>
        <p:nvSpPr>
          <p:cNvPr id="14" name="TextBox 13">
            <a:extLst>
              <a:ext uri="{FF2B5EF4-FFF2-40B4-BE49-F238E27FC236}">
                <a16:creationId xmlns:a16="http://schemas.microsoft.com/office/drawing/2014/main" id="{AF46726F-1192-4458-87FB-3A20536AFBD3}"/>
              </a:ext>
            </a:extLst>
          </p:cNvPr>
          <p:cNvSpPr txBox="1"/>
          <p:nvPr/>
        </p:nvSpPr>
        <p:spPr>
          <a:xfrm>
            <a:off x="7404868" y="5747558"/>
            <a:ext cx="3813737" cy="543162"/>
          </a:xfrm>
          <a:prstGeom prst="rect">
            <a:avLst/>
          </a:prstGeom>
          <a:noFill/>
        </p:spPr>
        <p:txBody>
          <a:bodyPr wrap="square">
            <a:spAutoFit/>
          </a:bodyPr>
          <a:lstStyle/>
          <a:p>
            <a:pPr algn="just">
              <a:lnSpc>
                <a:spcPct val="107000"/>
              </a:lnSpc>
              <a:spcAft>
                <a:spcPts val="800"/>
              </a:spcAft>
            </a:pPr>
            <a:r>
              <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Братья Дмитрий Борисович Глинка (слева) и Борис Борисович Глинка (справа)</a:t>
            </a:r>
          </a:p>
        </p:txBody>
      </p:sp>
      <p:pic>
        <p:nvPicPr>
          <p:cNvPr id="15" name="Рисунок 14" descr="Ахмет-Хан Султан">
            <a:extLst>
              <a:ext uri="{FF2B5EF4-FFF2-40B4-BE49-F238E27FC236}">
                <a16:creationId xmlns:a16="http://schemas.microsoft.com/office/drawing/2014/main" id="{A38F20E6-1CB4-4A57-9691-34DF48B39EE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94270" y="3133917"/>
            <a:ext cx="4001729" cy="3601179"/>
          </a:xfrm>
          <a:prstGeom prst="rect">
            <a:avLst/>
          </a:prstGeom>
          <a:noFill/>
          <a:ln>
            <a:noFill/>
          </a:ln>
        </p:spPr>
      </p:pic>
      <p:sp>
        <p:nvSpPr>
          <p:cNvPr id="16" name="TextBox 15">
            <a:extLst>
              <a:ext uri="{FF2B5EF4-FFF2-40B4-BE49-F238E27FC236}">
                <a16:creationId xmlns:a16="http://schemas.microsoft.com/office/drawing/2014/main" id="{A630E248-1BB9-4325-B35C-EA4ACC2C3C70}"/>
              </a:ext>
            </a:extLst>
          </p:cNvPr>
          <p:cNvSpPr txBox="1"/>
          <p:nvPr/>
        </p:nvSpPr>
        <p:spPr>
          <a:xfrm>
            <a:off x="3263900" y="5797302"/>
            <a:ext cx="2308544" cy="375552"/>
          </a:xfrm>
          <a:prstGeom prst="rect">
            <a:avLst/>
          </a:prstGeom>
          <a:noFill/>
        </p:spPr>
        <p:txBody>
          <a:bodyPr wrap="square">
            <a:spAutoFit/>
          </a:bodyPr>
          <a:lstStyle/>
          <a:p>
            <a:pPr>
              <a:lnSpc>
                <a:spcPct val="107000"/>
              </a:lnSpc>
              <a:spcAft>
                <a:spcPts val="800"/>
              </a:spcAft>
            </a:pPr>
            <a:r>
              <a:rPr lang="ru-RU" sz="18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Амет-Хан Султан</a:t>
            </a:r>
          </a:p>
        </p:txBody>
      </p:sp>
    </p:spTree>
    <p:extLst>
      <p:ext uri="{BB962C8B-B14F-4D97-AF65-F5344CB8AC3E}">
        <p14:creationId xmlns:p14="http://schemas.microsoft.com/office/powerpoint/2010/main" val="1889877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2B87354B-FF10-41A3-94D9-26B72995AF0B}"/>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4" name="Прямоугольник 13">
            <a:extLst>
              <a:ext uri="{FF2B5EF4-FFF2-40B4-BE49-F238E27FC236}">
                <a16:creationId xmlns:a16="http://schemas.microsoft.com/office/drawing/2014/main" id="{C0B9CA6E-3267-4476-8616-F618458A12A3}"/>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 name="Рисунок 11" descr="Вадим Иванович Фадеев">
            <a:extLst>
              <a:ext uri="{FF2B5EF4-FFF2-40B4-BE49-F238E27FC236}">
                <a16:creationId xmlns:a16="http://schemas.microsoft.com/office/drawing/2014/main" id="{9AAEDEDE-DD41-4A71-9815-76D6C531C20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322" y="338137"/>
            <a:ext cx="2637155" cy="3514725"/>
          </a:xfrm>
          <a:prstGeom prst="rect">
            <a:avLst/>
          </a:prstGeom>
          <a:noFill/>
          <a:ln>
            <a:noFill/>
          </a:ln>
        </p:spPr>
      </p:pic>
      <p:pic>
        <p:nvPicPr>
          <p:cNvPr id="13" name="Рисунок 12" descr="Летчик 618-го штурмового авиаполка капитан Корсун Василий Иванович стоит на крыле штурмовика Ил-2 после возвращения из боевого вылета. Северо-Кавказский фронт.">
            <a:extLst>
              <a:ext uri="{FF2B5EF4-FFF2-40B4-BE49-F238E27FC236}">
                <a16:creationId xmlns:a16="http://schemas.microsoft.com/office/drawing/2014/main" id="{127BCDCF-2D35-49CE-A337-D35F996FABF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348672" y="1370753"/>
            <a:ext cx="1993901" cy="3762535"/>
          </a:xfrm>
          <a:prstGeom prst="rect">
            <a:avLst/>
          </a:prstGeom>
          <a:noFill/>
          <a:ln>
            <a:noFill/>
          </a:ln>
        </p:spPr>
      </p:pic>
      <p:sp>
        <p:nvSpPr>
          <p:cNvPr id="17" name="TextBox 16">
            <a:extLst>
              <a:ext uri="{FF2B5EF4-FFF2-40B4-BE49-F238E27FC236}">
                <a16:creationId xmlns:a16="http://schemas.microsoft.com/office/drawing/2014/main" id="{FB1DA98F-B806-4C34-93D6-02A0A4359F6F}"/>
              </a:ext>
            </a:extLst>
          </p:cNvPr>
          <p:cNvSpPr txBox="1"/>
          <p:nvPr/>
        </p:nvSpPr>
        <p:spPr>
          <a:xfrm>
            <a:off x="1958022" y="439737"/>
            <a:ext cx="2781300" cy="375552"/>
          </a:xfrm>
          <a:prstGeom prst="rect">
            <a:avLst/>
          </a:prstGeom>
          <a:noFill/>
        </p:spPr>
        <p:txBody>
          <a:bodyPr wrap="square">
            <a:spAutoFit/>
          </a:bodyPr>
          <a:lstStyle/>
          <a:p>
            <a:pPr>
              <a:lnSpc>
                <a:spcPct val="107000"/>
              </a:lnSpc>
              <a:spcAft>
                <a:spcPts val="800"/>
              </a:spcAft>
            </a:pPr>
            <a:r>
              <a:rPr lang="ru-RU" sz="18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Вадим Иванович Фадеев</a:t>
            </a:r>
          </a:p>
        </p:txBody>
      </p:sp>
      <p:sp>
        <p:nvSpPr>
          <p:cNvPr id="18" name="TextBox 17">
            <a:extLst>
              <a:ext uri="{FF2B5EF4-FFF2-40B4-BE49-F238E27FC236}">
                <a16:creationId xmlns:a16="http://schemas.microsoft.com/office/drawing/2014/main" id="{0154EDE3-7359-46C4-86EB-C99338A3A677}"/>
              </a:ext>
            </a:extLst>
          </p:cNvPr>
          <p:cNvSpPr txBox="1"/>
          <p:nvPr/>
        </p:nvSpPr>
        <p:spPr>
          <a:xfrm>
            <a:off x="5643245" y="627513"/>
            <a:ext cx="6096000" cy="76713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В общей сложности 52 летчика советских ВВС, участвовавшие в воздушном сражении на Кубани, стали Героями Советского Союза, и сотни были награждены орденами и медалями.</a:t>
            </a:r>
          </a:p>
        </p:txBody>
      </p:sp>
      <p:sp>
        <p:nvSpPr>
          <p:cNvPr id="19" name="TextBox 18">
            <a:extLst>
              <a:ext uri="{FF2B5EF4-FFF2-40B4-BE49-F238E27FC236}">
                <a16:creationId xmlns:a16="http://schemas.microsoft.com/office/drawing/2014/main" id="{77257D2F-74A9-4ACE-A327-8E0EB27A265B}"/>
              </a:ext>
            </a:extLst>
          </p:cNvPr>
          <p:cNvSpPr txBox="1"/>
          <p:nvPr/>
        </p:nvSpPr>
        <p:spPr>
          <a:xfrm>
            <a:off x="5730875" y="2651368"/>
            <a:ext cx="6461125" cy="2920479"/>
          </a:xfrm>
          <a:prstGeom prst="rect">
            <a:avLst/>
          </a:prstGeom>
          <a:noFill/>
        </p:spPr>
        <p:txBody>
          <a:bodyPr wrap="square">
            <a:spAutoFit/>
          </a:bodyPr>
          <a:lstStyle/>
          <a:p>
            <a:pPr algn="just">
              <a:lnSpc>
                <a:spcPct val="107000"/>
              </a:lnSpc>
              <a:spcAft>
                <a:spcPts val="800"/>
              </a:spcAft>
            </a:pPr>
            <a:r>
              <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Летчик 618-го штурмового авиаполка капитан </a:t>
            </a:r>
            <a:r>
              <a:rPr lang="ru-RU" sz="16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Корсун</a:t>
            </a:r>
            <a:r>
              <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Василий Иванович стоит на крыле штурмовика Ил-2 после возвращения из боевого вылета. Северо-Кавказский фронт.</a:t>
            </a:r>
          </a:p>
          <a:p>
            <a:pPr algn="just">
              <a:lnSpc>
                <a:spcPct val="107000"/>
              </a:lnSpc>
              <a:spcAft>
                <a:spcPts val="800"/>
              </a:spcAft>
            </a:pPr>
            <a:r>
              <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Советские летчики смогли реализовать новую тактику, которая позволила еще более эффективно громить немцев. Так, именно в ходе битвы над Кубанью в арсенале советских истребителей появились такие тактические новинки, как знаменитая «кубанская этажерка», придуманная и опробованная летчиками под руководством Александра Покрышкина.</a:t>
            </a:r>
          </a:p>
        </p:txBody>
      </p:sp>
    </p:spTree>
    <p:extLst>
      <p:ext uri="{BB962C8B-B14F-4D97-AF65-F5344CB8AC3E}">
        <p14:creationId xmlns:p14="http://schemas.microsoft.com/office/powerpoint/2010/main" val="3335394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F056D082-86A1-4D06-B728-EB21E57116AC}"/>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0" name="Прямоугольник 9">
            <a:extLst>
              <a:ext uri="{FF2B5EF4-FFF2-40B4-BE49-F238E27FC236}">
                <a16:creationId xmlns:a16="http://schemas.microsoft.com/office/drawing/2014/main" id="{CE4E2326-5D48-4F34-BF34-398C755112D8}"/>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AAB29AA8-1202-438E-9170-186C4AAEC31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5515897" cy="5093110"/>
          </a:xfrm>
          <a:prstGeom prst="rect">
            <a:avLst/>
          </a:prstGeom>
          <a:noFill/>
          <a:ln>
            <a:noFill/>
          </a:ln>
        </p:spPr>
      </p:pic>
      <p:sp>
        <p:nvSpPr>
          <p:cNvPr id="11" name="TextBox 10">
            <a:extLst>
              <a:ext uri="{FF2B5EF4-FFF2-40B4-BE49-F238E27FC236}">
                <a16:creationId xmlns:a16="http://schemas.microsoft.com/office/drawing/2014/main" id="{EA41CE15-05C4-4449-9114-3D2F2501F7DF}"/>
              </a:ext>
            </a:extLst>
          </p:cNvPr>
          <p:cNvSpPr txBox="1"/>
          <p:nvPr/>
        </p:nvSpPr>
        <p:spPr>
          <a:xfrm>
            <a:off x="5600290" y="4075648"/>
            <a:ext cx="6591710"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Она представляла собой такой строй истребителей, при котором вслед за первой парой с превышением в сотни метров и немного позади шла вторая, над и позади нее — третья, а могли быть и четвертая, и пятая. Такой строй обеспечивал возможность быстро нарастить силы в случае встречи с врагом и иметь возможность нанести удар сверху, с наиболее выгодной позиции.</a:t>
            </a:r>
          </a:p>
        </p:txBody>
      </p:sp>
    </p:spTree>
    <p:extLst>
      <p:ext uri="{BB962C8B-B14F-4D97-AF65-F5344CB8AC3E}">
        <p14:creationId xmlns:p14="http://schemas.microsoft.com/office/powerpoint/2010/main" val="2268818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D61BDFA6-E462-4F92-843A-219B0018BFE4}"/>
              </a:ext>
            </a:extLst>
          </p:cNvPr>
          <p:cNvPicPr>
            <a:picLocks noChangeAspect="1"/>
          </p:cNvPicPr>
          <p:nvPr/>
        </p:nvPicPr>
        <p:blipFill rotWithShape="1">
          <a:blip r:embed="rId2">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21" name="Прямоугольник 20">
            <a:extLst>
              <a:ext uri="{FF2B5EF4-FFF2-40B4-BE49-F238E27FC236}">
                <a16:creationId xmlns:a16="http://schemas.microsoft.com/office/drawing/2014/main" id="{F47E16F8-4543-4BD0-8AE7-B0C24BEEA3E4}"/>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a:hlinkClick r:id="rId3" action="ppaction://hlinksldjump"/>
            <a:extLst>
              <a:ext uri="{FF2B5EF4-FFF2-40B4-BE49-F238E27FC236}">
                <a16:creationId xmlns:a16="http://schemas.microsoft.com/office/drawing/2014/main" id="{7DEAC7E2-4477-4182-AC1E-A32197B47CF2}"/>
              </a:ext>
            </a:extLst>
          </p:cNvPr>
          <p:cNvPicPr/>
          <p:nvPr/>
        </p:nvPicPr>
        <p:blipFill>
          <a:blip r:embed="rId4">
            <a:alphaModFix amt="71000"/>
            <a:extLst>
              <a:ext uri="{28A0092B-C50C-407E-A947-70E740481C1C}">
                <a14:useLocalDpi xmlns:a14="http://schemas.microsoft.com/office/drawing/2010/main" val="0"/>
              </a:ext>
            </a:extLst>
          </a:blip>
          <a:srcRect/>
          <a:stretch>
            <a:fillRect/>
          </a:stretch>
        </p:blipFill>
        <p:spPr bwMode="auto">
          <a:xfrm>
            <a:off x="2061927" y="1196408"/>
            <a:ext cx="8068146" cy="3406708"/>
          </a:xfrm>
          <a:prstGeom prst="rect">
            <a:avLst/>
          </a:prstGeom>
          <a:noFill/>
          <a:ln>
            <a:noFill/>
          </a:ln>
          <a:effectLst>
            <a:softEdge rad="127000"/>
          </a:effectLst>
        </p:spPr>
      </p:pic>
      <p:sp>
        <p:nvSpPr>
          <p:cNvPr id="19" name="TextBox 18">
            <a:extLst>
              <a:ext uri="{FF2B5EF4-FFF2-40B4-BE49-F238E27FC236}">
                <a16:creationId xmlns:a16="http://schemas.microsoft.com/office/drawing/2014/main" id="{6F82C2E5-E459-4682-8225-67410ECCCA5B}"/>
              </a:ext>
            </a:extLst>
          </p:cNvPr>
          <p:cNvSpPr txBox="1"/>
          <p:nvPr/>
        </p:nvSpPr>
        <p:spPr>
          <a:xfrm>
            <a:off x="3660077" y="4939116"/>
            <a:ext cx="4871847" cy="707886"/>
          </a:xfrm>
          <a:prstGeom prst="rect">
            <a:avLst/>
          </a:prstGeom>
          <a:noFill/>
        </p:spPr>
        <p:txBody>
          <a:bodyPr wrap="none" rtlCol="0">
            <a:spAutoFit/>
          </a:bodyPr>
          <a:lstStyle/>
          <a:p>
            <a:r>
              <a:rPr lang="ru-RU" sz="4000" dirty="0">
                <a:solidFill>
                  <a:schemeClr val="bg1"/>
                </a:solidFill>
                <a:highlight>
                  <a:srgbClr val="000000"/>
                </a:highlight>
                <a:latin typeface="USSR STENCIL" panose="02000503060000020004" pitchFamily="2" charset="-52"/>
              </a:rPr>
              <a:t>Соперничество асов</a:t>
            </a:r>
          </a:p>
        </p:txBody>
      </p:sp>
    </p:spTree>
    <p:extLst>
      <p:ext uri="{BB962C8B-B14F-4D97-AF65-F5344CB8AC3E}">
        <p14:creationId xmlns:p14="http://schemas.microsoft.com/office/powerpoint/2010/main" val="827439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B66D70BB-78F7-403E-A3DE-68C7DA9265FF}"/>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6" name="Прямоугольник 15">
            <a:extLst>
              <a:ext uri="{FF2B5EF4-FFF2-40B4-BE49-F238E27FC236}">
                <a16:creationId xmlns:a16="http://schemas.microsoft.com/office/drawing/2014/main" id="{F8EF31EC-8D8B-4F07-AD0D-50A471996F85}"/>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a:extLst>
              <a:ext uri="{FF2B5EF4-FFF2-40B4-BE49-F238E27FC236}">
                <a16:creationId xmlns:a16="http://schemas.microsoft.com/office/drawing/2014/main" id="{6939B26A-28E5-4594-B359-D7CF179ABA7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772" y="0"/>
            <a:ext cx="3183732" cy="4121785"/>
          </a:xfrm>
          <a:prstGeom prst="rect">
            <a:avLst/>
          </a:prstGeom>
          <a:noFill/>
        </p:spPr>
      </p:pic>
      <p:pic>
        <p:nvPicPr>
          <p:cNvPr id="10" name="Рисунок 9">
            <a:extLst>
              <a:ext uri="{FF2B5EF4-FFF2-40B4-BE49-F238E27FC236}">
                <a16:creationId xmlns:a16="http://schemas.microsoft.com/office/drawing/2014/main" id="{5B514D34-F3BD-4B05-9E2E-1E119651ED2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3295" y="1221971"/>
            <a:ext cx="4583412" cy="5216994"/>
          </a:xfrm>
          <a:prstGeom prst="rect">
            <a:avLst/>
          </a:prstGeom>
          <a:noFill/>
        </p:spPr>
      </p:pic>
      <p:sp>
        <p:nvSpPr>
          <p:cNvPr id="12" name="TextBox 11">
            <a:extLst>
              <a:ext uri="{FF2B5EF4-FFF2-40B4-BE49-F238E27FC236}">
                <a16:creationId xmlns:a16="http://schemas.microsoft.com/office/drawing/2014/main" id="{C49D7A97-ADBD-4CD9-80A2-50EF1FAA3567}"/>
              </a:ext>
            </a:extLst>
          </p:cNvPr>
          <p:cNvSpPr txBox="1"/>
          <p:nvPr/>
        </p:nvSpPr>
        <p:spPr>
          <a:xfrm>
            <a:off x="3373276" y="241273"/>
            <a:ext cx="8392322" cy="553357"/>
          </a:xfrm>
          <a:prstGeom prst="rect">
            <a:avLst/>
          </a:prstGeom>
          <a:noFill/>
        </p:spPr>
        <p:txBody>
          <a:bodyPr wrap="square">
            <a:spAutoFit/>
          </a:bodyPr>
          <a:lstStyle/>
          <a:p>
            <a:pPr algn="just">
              <a:lnSpc>
                <a:spcPct val="107000"/>
              </a:lnSpc>
              <a:spcAft>
                <a:spcPts val="800"/>
              </a:spcAft>
            </a:pPr>
            <a:r>
              <a:rPr lang="ru-RU" sz="1400" dirty="0">
                <a:solidFill>
                  <a:schemeClr val="bg1"/>
                </a:solidFill>
              </a:rPr>
              <a:t>В крупнейшем воздушном сражении над Кубанью немцы потерпели поражение и не смогли противостоять советским летчикам. В том числе в небе сошлись два аса - Хартманн и </a:t>
            </a:r>
            <a:r>
              <a:rPr lang="ru-RU" sz="1400" dirty="0" err="1">
                <a:solidFill>
                  <a:schemeClr val="bg1"/>
                </a:solidFill>
              </a:rPr>
              <a:t>Покрышкин</a:t>
            </a:r>
            <a:r>
              <a:rPr lang="ru-RU" sz="1400" dirty="0" smtClean="0">
                <a:solidFill>
                  <a:schemeClr val="bg1"/>
                </a:solidFill>
              </a:rPr>
              <a:t>.</a:t>
            </a:r>
            <a:endParaRPr lang="ru-RU" sz="16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F57F5E8F-3400-4149-A38E-8C5CC1D02465}"/>
              </a:ext>
            </a:extLst>
          </p:cNvPr>
          <p:cNvSpPr txBox="1"/>
          <p:nvPr/>
        </p:nvSpPr>
        <p:spPr>
          <a:xfrm>
            <a:off x="8470669" y="1379470"/>
            <a:ext cx="3367369" cy="4241546"/>
          </a:xfrm>
          <a:prstGeom prst="rect">
            <a:avLst/>
          </a:prstGeom>
          <a:noFill/>
        </p:spPr>
        <p:txBody>
          <a:bodyPr wrap="square">
            <a:spAutoFit/>
          </a:bodyPr>
          <a:lstStyle/>
          <a:p>
            <a:pPr algn="just">
              <a:lnSpc>
                <a:spcPct val="107000"/>
              </a:lnSpc>
              <a:spcAft>
                <a:spcPts val="800"/>
              </a:spcAft>
            </a:pP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В небе Кубани Покрышкин сбил по официальным данным 16 вражеских самолетов. В это время наш прославленный ас летал на американской «</a:t>
            </a:r>
            <a:r>
              <a:rPr lang="ru-RU" sz="14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Аэрокобре</a:t>
            </a: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Здесь проходит несколько его выдающихся по результативности боев. Так 12 апреля над станицей Крымской Покрышкин сбивает 4 истребителя Me-109, позднее в этот же день он сбил еще 3 самолета, доведя число сбитых машин за день до 7, в истории советской авиации был лишь один подобный случай. Еще через несколько дней Покрышкин сбивает 3 Ju-87, а 28 апреля в составе 8 истребителей «</a:t>
            </a:r>
            <a:r>
              <a:rPr lang="ru-RU" sz="14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Аэрокобра</a:t>
            </a:r>
            <a:r>
              <a:rPr lang="ru-RU"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разгоняет три девятки пикирующих бомбардировщиков Ju-87, лично уничтожив 5 из них.</a:t>
            </a:r>
          </a:p>
        </p:txBody>
      </p:sp>
    </p:spTree>
    <p:extLst>
      <p:ext uri="{BB962C8B-B14F-4D97-AF65-F5344CB8AC3E}">
        <p14:creationId xmlns:p14="http://schemas.microsoft.com/office/powerpoint/2010/main" val="9038877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36B67122-0A82-4DFF-BFF0-0A173EBFEFD7}"/>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2" name="Прямоугольник 11">
            <a:extLst>
              <a:ext uri="{FF2B5EF4-FFF2-40B4-BE49-F238E27FC236}">
                <a16:creationId xmlns:a16="http://schemas.microsoft.com/office/drawing/2014/main" id="{C4837DA1-0058-446E-B204-7512674A9043}"/>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a:extLst>
              <a:ext uri="{FF2B5EF4-FFF2-40B4-BE49-F238E27FC236}">
                <a16:creationId xmlns:a16="http://schemas.microsoft.com/office/drawing/2014/main" id="{85D30D60-6384-48ED-95F8-9EBDFD77536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76887" y="0"/>
            <a:ext cx="6329978" cy="3472628"/>
          </a:xfrm>
          <a:prstGeom prst="rect">
            <a:avLst/>
          </a:prstGeom>
          <a:noFill/>
          <a:ln>
            <a:noFill/>
          </a:ln>
        </p:spPr>
      </p:pic>
      <p:sp>
        <p:nvSpPr>
          <p:cNvPr id="11" name="TextBox 10">
            <a:extLst>
              <a:ext uri="{FF2B5EF4-FFF2-40B4-BE49-F238E27FC236}">
                <a16:creationId xmlns:a16="http://schemas.microsoft.com/office/drawing/2014/main" id="{85A78294-BF87-47CF-A002-D8E6265E39F5}"/>
              </a:ext>
            </a:extLst>
          </p:cNvPr>
          <p:cNvSpPr txBox="1"/>
          <p:nvPr/>
        </p:nvSpPr>
        <p:spPr>
          <a:xfrm>
            <a:off x="0" y="198491"/>
            <a:ext cx="4483510" cy="16891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Заслуги Покрышкина в сражении на Кубани были высоко оценены, и 24 апреля он получает свое первое звание Героя Советского Союза, а в июне очередное звание майора. Помимо советских наград в том же 1943 году Покрышкин был награжден американской медалью «За выдающиеся заслуги».</a:t>
            </a:r>
          </a:p>
        </p:txBody>
      </p:sp>
      <p:pic>
        <p:nvPicPr>
          <p:cNvPr id="14" name="Рисунок 13">
            <a:extLst>
              <a:ext uri="{FF2B5EF4-FFF2-40B4-BE49-F238E27FC236}">
                <a16:creationId xmlns:a16="http://schemas.microsoft.com/office/drawing/2014/main" id="{FDF8CE68-A33E-43E7-943A-C78505FBB02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66892" y="2478261"/>
            <a:ext cx="4926218" cy="4181248"/>
          </a:xfrm>
          <a:prstGeom prst="rect">
            <a:avLst/>
          </a:prstGeom>
          <a:noFill/>
          <a:ln>
            <a:noFill/>
          </a:ln>
        </p:spPr>
      </p:pic>
      <p:sp>
        <p:nvSpPr>
          <p:cNvPr id="15" name="TextBox 14">
            <a:extLst>
              <a:ext uri="{FF2B5EF4-FFF2-40B4-BE49-F238E27FC236}">
                <a16:creationId xmlns:a16="http://schemas.microsoft.com/office/drawing/2014/main" id="{6146CC29-B49A-491C-A498-7D410BAD85BE}"/>
              </a:ext>
            </a:extLst>
          </p:cNvPr>
          <p:cNvSpPr txBox="1"/>
          <p:nvPr/>
        </p:nvSpPr>
        <p:spPr>
          <a:xfrm>
            <a:off x="5693876" y="4280735"/>
            <a:ext cx="6096000" cy="215020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К концу апреля 1943 года на счету Хартмана было 8 побед, и он стал ведущим пары. Точное количество самолетов сбитых летчиком на Кубани не известно, но на 7 июля 1943 года на его счету была уже 21 победа. Именно на Кубани молодой пилот, которому тогда было чуть за 20 начал оттачивать свои навыки воздушного боя, которые с лихвой окупились в дальнейшем. Считается что именно тут он понял что вступать в открытый бой - это лотерея, где шансы быть сбитым 50%. Поэтому старался действовать исключительно из засад, предпочитая атаковать медленные самолеты, которые не смогут ответить. </a:t>
            </a:r>
          </a:p>
        </p:txBody>
      </p:sp>
    </p:spTree>
    <p:extLst>
      <p:ext uri="{BB962C8B-B14F-4D97-AF65-F5344CB8AC3E}">
        <p14:creationId xmlns:p14="http://schemas.microsoft.com/office/powerpoint/2010/main" val="1485191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39458D75-8456-452B-95A3-044FCC6A6B9E}"/>
              </a:ext>
            </a:extLst>
          </p:cNvPr>
          <p:cNvPicPr>
            <a:picLocks noChangeAspect="1"/>
          </p:cNvPicPr>
          <p:nvPr/>
        </p:nvPicPr>
        <p:blipFill rotWithShape="1">
          <a:blip r:embed="rId3">
            <a:extLst>
              <a:ext uri="{28A0092B-C50C-407E-A947-70E740481C1C}">
                <a14:useLocalDpi xmlns:a14="http://schemas.microsoft.com/office/drawing/2010/main" val="0"/>
              </a:ext>
            </a:extLst>
          </a:blip>
          <a:srcRect l="4606" t="2153" r="2549" b="-1710"/>
          <a:stretch/>
        </p:blipFill>
        <p:spPr>
          <a:xfrm>
            <a:off x="0" y="0"/>
            <a:ext cx="12192000" cy="6977849"/>
          </a:xfrm>
          <a:prstGeom prst="rect">
            <a:avLst/>
          </a:prstGeom>
        </p:spPr>
      </p:pic>
      <p:sp>
        <p:nvSpPr>
          <p:cNvPr id="11" name="Прямоугольник 10">
            <a:extLst>
              <a:ext uri="{FF2B5EF4-FFF2-40B4-BE49-F238E27FC236}">
                <a16:creationId xmlns:a16="http://schemas.microsoft.com/office/drawing/2014/main" id="{BA60F7E2-440B-4C66-8B1E-0A2782BE29A6}"/>
              </a:ext>
            </a:extLst>
          </p:cNvPr>
          <p:cNvSpPr/>
          <p:nvPr/>
        </p:nvSpPr>
        <p:spPr>
          <a:xfrm>
            <a:off x="0" y="0"/>
            <a:ext cx="12192000" cy="6858000"/>
          </a:xfrm>
          <a:prstGeom prst="rect">
            <a:avLst/>
          </a:prstGeom>
          <a:gradFill flip="none" rotWithShape="1">
            <a:gsLst>
              <a:gs pos="0">
                <a:schemeClr val="tx1">
                  <a:alpha val="17000"/>
                </a:schemeClr>
              </a:gs>
              <a:gs pos="100000">
                <a:schemeClr val="tx1">
                  <a:alpha val="86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Рисунок 6">
            <a:extLst>
              <a:ext uri="{FF2B5EF4-FFF2-40B4-BE49-F238E27FC236}">
                <a16:creationId xmlns:a16="http://schemas.microsoft.com/office/drawing/2014/main" id="{1CED4BAD-8061-4A5A-98D2-3D7E8296955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4975" y="127819"/>
            <a:ext cx="4994070" cy="3749193"/>
          </a:xfrm>
          <a:prstGeom prst="rect">
            <a:avLst/>
          </a:prstGeom>
          <a:noFill/>
          <a:ln>
            <a:noFill/>
          </a:ln>
        </p:spPr>
      </p:pic>
      <p:pic>
        <p:nvPicPr>
          <p:cNvPr id="10" name="Рисунок 9">
            <a:extLst>
              <a:ext uri="{FF2B5EF4-FFF2-40B4-BE49-F238E27FC236}">
                <a16:creationId xmlns:a16="http://schemas.microsoft.com/office/drawing/2014/main" id="{9C5ADABF-5096-46E7-91BA-7F4A88A2111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14687" y="3954626"/>
            <a:ext cx="6096000" cy="2903373"/>
          </a:xfrm>
          <a:prstGeom prst="rect">
            <a:avLst/>
          </a:prstGeom>
          <a:noFill/>
          <a:ln>
            <a:noFill/>
          </a:ln>
        </p:spPr>
      </p:pic>
      <p:sp>
        <p:nvSpPr>
          <p:cNvPr id="12" name="TextBox 11">
            <a:extLst>
              <a:ext uri="{FF2B5EF4-FFF2-40B4-BE49-F238E27FC236}">
                <a16:creationId xmlns:a16="http://schemas.microsoft.com/office/drawing/2014/main" id="{BB554350-93D0-460A-9CAA-FE149E066F05}"/>
              </a:ext>
            </a:extLst>
          </p:cNvPr>
          <p:cNvSpPr txBox="1"/>
          <p:nvPr/>
        </p:nvSpPr>
        <p:spPr>
          <a:xfrm>
            <a:off x="166687" y="538307"/>
            <a:ext cx="6096000" cy="280076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600" dirty="0"/>
              <a:t>Бой с истребителями он называл "пустой тратой времени", а возможно Хартманн просто опасался быть сбитым. Используя мощный двигатель своего мессера, Хартманн атаковал по вертикали снизу из слепой зоны противника, либо сверху в крутом пике. Его любимым приёмом был огонь с короткой дистанции и стремительный отрыв от возможного преследования. Огонь с предельно близкой дистанции (60—80 м), кроме эффекта внезапности, позволял компенсировать баллистические недостатки пушки и давал экономию боеприпасов. Недостатком такой тактики был риск повреждения обломками сбитого противника. </a:t>
            </a:r>
          </a:p>
        </p:txBody>
      </p:sp>
    </p:spTree>
    <p:extLst>
      <p:ext uri="{BB962C8B-B14F-4D97-AF65-F5344CB8AC3E}">
        <p14:creationId xmlns:p14="http://schemas.microsoft.com/office/powerpoint/2010/main" val="4176227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p:transition spd="slow" advClick="0" advTm="2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Рисунок 4"/>
          <p:cNvPicPr/>
          <p:nvPr/>
        </p:nvPicPr>
        <p:blipFill>
          <a:blip r:embed="rId2"/>
          <a:stretch/>
        </p:blipFill>
        <p:spPr>
          <a:xfrm>
            <a:off x="0" y="0"/>
            <a:ext cx="12191760" cy="6857640"/>
          </a:xfrm>
          <a:prstGeom prst="rect">
            <a:avLst/>
          </a:prstGeom>
          <a:ln>
            <a:noFill/>
          </a:ln>
        </p:spPr>
      </p:pic>
      <p:sp>
        <p:nvSpPr>
          <p:cNvPr id="180"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81" name="Рисунок 7"/>
          <p:cNvPicPr/>
          <p:nvPr/>
        </p:nvPicPr>
        <p:blipFill>
          <a:blip r:embed="rId3"/>
          <a:stretch/>
        </p:blipFill>
        <p:spPr>
          <a:xfrm>
            <a:off x="5332980" y="644880"/>
            <a:ext cx="6524520" cy="5567880"/>
          </a:xfrm>
          <a:prstGeom prst="rect">
            <a:avLst/>
          </a:prstGeom>
          <a:ln>
            <a:noFill/>
          </a:ln>
        </p:spPr>
      </p:pic>
      <p:sp>
        <p:nvSpPr>
          <p:cNvPr id="182" name="CustomShape 2"/>
          <p:cNvSpPr/>
          <p:nvPr/>
        </p:nvSpPr>
        <p:spPr>
          <a:xfrm>
            <a:off x="914400" y="573840"/>
            <a:ext cx="4084320" cy="539265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превосходство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артиллерии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чем</a:t>
            </a:r>
            <a:r>
              <a:rPr lang="en-US" sz="1400" b="0" strike="noStrike" spc="-1" dirty="0">
                <a:solidFill>
                  <a:srgbClr val="FFFFFF"/>
                </a:solidFill>
                <a:latin typeface="Calibri"/>
                <a:ea typeface="Calibri"/>
              </a:rPr>
              <a:t> в 6 </a:t>
            </a:r>
            <a:r>
              <a:rPr lang="en-US" sz="1400" b="0" strike="noStrike" spc="-1" dirty="0" err="1">
                <a:solidFill>
                  <a:srgbClr val="FFFFFF"/>
                </a:solidFill>
                <a:latin typeface="Calibri"/>
                <a:ea typeface="Calibri"/>
              </a:rPr>
              <a:t>раз</a:t>
            </a:r>
            <a:r>
              <a:rPr lang="en-US" sz="1400" b="0" strike="noStrike" spc="-1" dirty="0">
                <a:solidFill>
                  <a:srgbClr val="FFFFFF"/>
                </a:solidFill>
                <a:latin typeface="Calibri"/>
                <a:ea typeface="Calibri"/>
              </a:rPr>
              <a:t> и в </a:t>
            </a:r>
            <a:r>
              <a:rPr lang="en-US" sz="1400" b="0" strike="noStrike" spc="-1" dirty="0" err="1">
                <a:solidFill>
                  <a:srgbClr val="FFFFFF"/>
                </a:solidFill>
                <a:latin typeface="Calibri"/>
                <a:ea typeface="Calibri"/>
              </a:rPr>
              <a:t>танках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чем</a:t>
            </a:r>
            <a:r>
              <a:rPr lang="en-US" sz="1400" b="0" strike="noStrike" spc="-1" dirty="0">
                <a:solidFill>
                  <a:srgbClr val="FFFFFF"/>
                </a:solidFill>
                <a:latin typeface="Calibri"/>
                <a:ea typeface="Calibri"/>
              </a:rPr>
              <a:t> в 4 </a:t>
            </a:r>
            <a:r>
              <a:rPr lang="en-US" sz="1400" b="0" strike="noStrike" spc="-1" dirty="0" err="1">
                <a:solidFill>
                  <a:srgbClr val="FFFFFF"/>
                </a:solidFill>
                <a:latin typeface="Calibri"/>
                <a:ea typeface="Calibri"/>
              </a:rPr>
              <a:t>раза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достигли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понеся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авиации</a:t>
            </a:r>
            <a:r>
              <a:rPr lang="en-US" sz="1400" b="0" strike="noStrike" spc="-1" dirty="0">
                <a:solidFill>
                  <a:srgbClr val="FFFFFF"/>
                </a:solidFill>
                <a:latin typeface="Calibri"/>
                <a:ea typeface="Calibri"/>
              </a:rPr>
              <a:t>. 24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усилена</a:t>
            </a:r>
            <a:r>
              <a:rPr lang="en-US" sz="1400" b="0" strike="noStrike" spc="-1" dirty="0">
                <a:solidFill>
                  <a:srgbClr val="FFFFFF"/>
                </a:solidFill>
                <a:latin typeface="Calibri"/>
                <a:ea typeface="Calibri"/>
              </a:rPr>
              <a:t> 5-й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дивизией</a:t>
            </a:r>
            <a:r>
              <a:rPr lang="en-US" sz="1400" b="0" strike="noStrike" spc="-1" dirty="0">
                <a:solidFill>
                  <a:srgbClr val="FFFFFF"/>
                </a:solidFill>
                <a:latin typeface="Calibri"/>
                <a:ea typeface="Calibri"/>
              </a:rPr>
              <a:t> СС «</a:t>
            </a:r>
            <a:r>
              <a:rPr lang="en-US" sz="1400" b="0" strike="noStrike" spc="-1" dirty="0" err="1">
                <a:solidFill>
                  <a:srgbClr val="FFFFFF"/>
                </a:solidFill>
                <a:latin typeface="Calibri"/>
                <a:ea typeface="Calibri"/>
              </a:rPr>
              <a:t>Викинг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сняли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туапсинского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Прохладный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Грозный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Сунжа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Грозный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четырёх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ожесточённых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боёв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Плановское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Эльхотово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Илларионовку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дальше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Малгобека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пробиться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возрастающее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огромные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понесённые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Малгобека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Эльхотово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заставили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перейти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результате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Моздок-Малгобекской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(1-28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планы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Грозненского</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Бакинского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нефтяных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сорваны</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03524898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Рисунок 4"/>
          <p:cNvPicPr/>
          <p:nvPr/>
        </p:nvPicPr>
        <p:blipFill>
          <a:blip r:embed="rId2"/>
          <a:stretch/>
        </p:blipFill>
        <p:spPr>
          <a:xfrm>
            <a:off x="0" y="0"/>
            <a:ext cx="12191760" cy="6857640"/>
          </a:xfrm>
          <a:prstGeom prst="rect">
            <a:avLst/>
          </a:prstGeom>
          <a:ln>
            <a:noFill/>
          </a:ln>
        </p:spPr>
      </p:pic>
      <p:sp>
        <p:nvSpPr>
          <p:cNvPr id="189" name="CustomShape 4"/>
          <p:cNvSpPr/>
          <p:nvPr/>
        </p:nvSpPr>
        <p:spPr>
          <a:xfrm>
            <a:off x="0" y="2460231"/>
            <a:ext cx="12192000" cy="1937538"/>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Нальчикско-Ордженикидзевская</a:t>
            </a:r>
            <a:r>
              <a:rPr lang="ru-RU" sz="6000" b="0" strike="noStrike" spc="-1" dirty="0">
                <a:solidFill>
                  <a:srgbClr val="FFFFFF"/>
                </a:solidFill>
                <a:latin typeface="USSR STENCIL"/>
              </a:rPr>
              <a:t> операция </a:t>
            </a:r>
            <a:endParaRPr lang="en-US" sz="6000" b="0" strike="noStrike" spc="-1" dirty="0">
              <a:latin typeface="Arial"/>
            </a:endParaRPr>
          </a:p>
        </p:txBody>
      </p:sp>
    </p:spTree>
    <p:extLst>
      <p:ext uri="{BB962C8B-B14F-4D97-AF65-F5344CB8AC3E}">
        <p14:creationId xmlns:p14="http://schemas.microsoft.com/office/powerpoint/2010/main" val="2198232380"/>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 name="Рисунок 4"/>
          <p:cNvPicPr/>
          <p:nvPr/>
        </p:nvPicPr>
        <p:blipFill>
          <a:blip r:embed="rId2"/>
          <a:stretch/>
        </p:blipFill>
        <p:spPr>
          <a:xfrm>
            <a:off x="0" y="0"/>
            <a:ext cx="12191760" cy="6857640"/>
          </a:xfrm>
          <a:prstGeom prst="rect">
            <a:avLst/>
          </a:prstGeom>
          <a:ln>
            <a:noFill/>
          </a:ln>
        </p:spPr>
      </p:pic>
      <p:sp>
        <p:nvSpPr>
          <p:cNvPr id="194" name="CustomShape 1"/>
          <p:cNvSpPr/>
          <p:nvPr/>
        </p:nvSpPr>
        <p:spPr>
          <a:xfrm>
            <a:off x="-155448"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95" name="Рисунок 5"/>
          <p:cNvPicPr/>
          <p:nvPr/>
        </p:nvPicPr>
        <p:blipFill>
          <a:blip r:embed="rId3"/>
          <a:stretch/>
        </p:blipFill>
        <p:spPr>
          <a:xfrm>
            <a:off x="0" y="155448"/>
            <a:ext cx="6537960" cy="6364224"/>
          </a:xfrm>
          <a:prstGeom prst="rect">
            <a:avLst/>
          </a:prstGeom>
          <a:ln>
            <a:noFill/>
          </a:ln>
        </p:spPr>
      </p:pic>
      <p:sp>
        <p:nvSpPr>
          <p:cNvPr id="196" name="CustomShape 2"/>
          <p:cNvSpPr/>
          <p:nvPr/>
        </p:nvSpPr>
        <p:spPr>
          <a:xfrm>
            <a:off x="6882552" y="310896"/>
            <a:ext cx="5153760" cy="30720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К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исходу</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25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октября</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1942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года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германскому</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командованию</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удалось</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скрытно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произвести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перегруппировку</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1-й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танковой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армии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Группы</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армий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«А» и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сосредоточить</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её</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основные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силы</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(2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танковые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и 1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моторизованную</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дивизии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нальчикском</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направлении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для</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захвата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Орджоникидзе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чтобы</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затем</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развить</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удар</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Грозный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Баку</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и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Военно-Грузинской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дороге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Тбилиси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Советская</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Северная</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группа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в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составе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9-й, 37-й, 44-й и 58-й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армий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двух</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отдельных</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стрелковых</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и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одного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кавалерийского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корпусов</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и 4-й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воздушной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армии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занимала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оборону</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в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полосе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около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350 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км</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шириной</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Её</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командование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раскрыв</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перегруппировки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войск</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противника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готовило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наступление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ru-RU" sz="1400" spc="-1" dirty="0">
                <a:solidFill>
                  <a:srgbClr val="FFFFFF"/>
                </a:solidFill>
                <a:latin typeface="Times New Roman" panose="02020603050405020304" pitchFamily="18" charset="0"/>
                <a:ea typeface="Calibri"/>
                <a:cs typeface="Times New Roman" panose="02020603050405020304" pitchFamily="18" charset="0"/>
              </a:rPr>
              <a:t>М</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алгобекско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a:t>
            </a:r>
            <a:r>
              <a:rPr lang="ru-RU" sz="1400" spc="-1" dirty="0">
                <a:solidFill>
                  <a:srgbClr val="FFFFFF"/>
                </a:solidFill>
                <a:latin typeface="Times New Roman" panose="02020603050405020304" pitchFamily="18" charset="0"/>
                <a:ea typeface="Calibri"/>
                <a:cs typeface="Times New Roman" panose="02020603050405020304" pitchFamily="18" charset="0"/>
              </a:rPr>
              <a:t>М</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оздокском</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направлении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где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и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сосредоточило</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свои</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главные</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r>
              <a:rPr lang="en-US" sz="1400" b="0" strike="noStrike" spc="-1" dirty="0" err="1">
                <a:solidFill>
                  <a:srgbClr val="FFFFFF"/>
                </a:solidFill>
                <a:latin typeface="Times New Roman" panose="02020603050405020304" pitchFamily="18" charset="0"/>
                <a:ea typeface="Calibri"/>
                <a:cs typeface="Times New Roman" panose="02020603050405020304" pitchFamily="18" charset="0"/>
              </a:rPr>
              <a:t>силы</a:t>
            </a:r>
            <a:r>
              <a:rPr lang="en-US" sz="1400" b="0" strike="noStrike" spc="-1" dirty="0">
                <a:solidFill>
                  <a:srgbClr val="FFFFFF"/>
                </a:solidFill>
                <a:latin typeface="Times New Roman" panose="02020603050405020304" pitchFamily="18" charset="0"/>
                <a:ea typeface="Calibri"/>
                <a:cs typeface="Times New Roman" panose="02020603050405020304" pitchFamily="18" charset="0"/>
              </a:rPr>
              <a:t>. </a:t>
            </a:r>
            <a:endParaRPr lang="en-US" sz="1400" b="0" strike="noStrike" spc="-1" dirty="0">
              <a:latin typeface="Times New Roman" panose="02020603050405020304" pitchFamily="18" charset="0"/>
              <a:cs typeface="Times New Roman" panose="02020603050405020304" pitchFamily="18" charset="0"/>
            </a:endParaRPr>
          </a:p>
        </p:txBody>
      </p:sp>
      <p:sp>
        <p:nvSpPr>
          <p:cNvPr id="197" name="CustomShape 3"/>
          <p:cNvSpPr/>
          <p:nvPr/>
        </p:nvSpPr>
        <p:spPr>
          <a:xfrm>
            <a:off x="6882552" y="4465800"/>
            <a:ext cx="5153760"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малгобекско-моздокском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намечалось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начать</a:t>
            </a:r>
            <a:r>
              <a:rPr lang="en-US" sz="1400" b="0" strike="noStrike" spc="-1" dirty="0">
                <a:solidFill>
                  <a:srgbClr val="FFFFFF"/>
                </a:solidFill>
                <a:latin typeface="Calibri"/>
                <a:ea typeface="Calibri"/>
              </a:rPr>
              <a:t> 3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25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около</a:t>
            </a:r>
            <a:r>
              <a:rPr lang="en-US" sz="1400" b="0" strike="noStrike" spc="-1" dirty="0">
                <a:solidFill>
                  <a:srgbClr val="FFFFFF"/>
                </a:solidFill>
                <a:latin typeface="Calibri"/>
                <a:ea typeface="Calibri"/>
              </a:rPr>
              <a:t> 70 </a:t>
            </a:r>
            <a:r>
              <a:rPr lang="en-US" sz="1400" b="0" strike="noStrike" spc="-1" dirty="0" err="1">
                <a:solidFill>
                  <a:srgbClr val="FFFFFF"/>
                </a:solidFill>
                <a:latin typeface="Calibri"/>
                <a:ea typeface="Calibri"/>
              </a:rPr>
              <a:t>самолётов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произвели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налёт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штаб</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располагавшийся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Долинском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Связь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штабом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прервана</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102371445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Рисунок 4"/>
          <p:cNvPicPr/>
          <p:nvPr/>
        </p:nvPicPr>
        <p:blipFill>
          <a:blip r:embed="rId3"/>
          <a:stretch/>
        </p:blipFill>
        <p:spPr>
          <a:xfrm>
            <a:off x="0" y="0"/>
            <a:ext cx="12191760" cy="6857640"/>
          </a:xfrm>
          <a:prstGeom prst="rect">
            <a:avLst/>
          </a:prstGeom>
          <a:ln>
            <a:noFill/>
          </a:ln>
        </p:spPr>
      </p:pic>
      <p:sp>
        <p:nvSpPr>
          <p:cNvPr id="203"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04" name="Рисунок 7"/>
          <p:cNvPicPr/>
          <p:nvPr/>
        </p:nvPicPr>
        <p:blipFill>
          <a:blip r:embed="rId4"/>
          <a:stretch/>
        </p:blipFill>
        <p:spPr>
          <a:xfrm>
            <a:off x="5852160" y="722160"/>
            <a:ext cx="5686200" cy="5440680"/>
          </a:xfrm>
          <a:prstGeom prst="rect">
            <a:avLst/>
          </a:prstGeom>
          <a:ln>
            <a:noFill/>
          </a:ln>
        </p:spPr>
      </p:pic>
      <p:sp>
        <p:nvSpPr>
          <p:cNvPr id="205" name="CustomShape 2"/>
          <p:cNvSpPr/>
          <p:nvPr/>
        </p:nvSpPr>
        <p:spPr>
          <a:xfrm>
            <a:off x="423480" y="1885053"/>
            <a:ext cx="4575240" cy="308753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ru-RU"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Тюленев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направил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распоряжение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155-ю </a:t>
            </a:r>
            <a:r>
              <a:rPr lang="en-US" sz="1400" b="0" strike="noStrike" spc="-1" dirty="0" err="1">
                <a:solidFill>
                  <a:srgbClr val="FFFFFF"/>
                </a:solidFill>
                <a:latin typeface="Calibri"/>
                <a:ea typeface="Calibri"/>
              </a:rPr>
              <a:t>стрелковую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Сухуми</a:t>
            </a:r>
            <a:r>
              <a:rPr lang="en-US" sz="1400" b="0" strike="noStrike" spc="-1" dirty="0">
                <a:solidFill>
                  <a:srgbClr val="FFFFFF"/>
                </a:solidFill>
                <a:latin typeface="Calibri"/>
                <a:ea typeface="Calibri"/>
              </a:rPr>
              <a:t> и 317-ю и 319-ю </a:t>
            </a:r>
            <a:r>
              <a:rPr lang="en-US" sz="1400" b="0" strike="noStrike" spc="-1" dirty="0" err="1">
                <a:solidFill>
                  <a:srgbClr val="FFFFFF"/>
                </a:solidFill>
                <a:latin typeface="Calibri"/>
                <a:ea typeface="Calibri"/>
              </a:rPr>
              <a:t>стрелковые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58-й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Кроме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того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подтягивался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вновь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сформированный</a:t>
            </a:r>
            <a:r>
              <a:rPr lang="en-US" sz="1400" b="0" strike="noStrike" spc="-1" dirty="0">
                <a:solidFill>
                  <a:srgbClr val="FFFFFF"/>
                </a:solidFill>
                <a:latin typeface="Calibri"/>
                <a:ea typeface="Calibri"/>
              </a:rPr>
              <a:t> 10-й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27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восточному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Урух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Чиколы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подчинялась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правофланговая</a:t>
            </a:r>
            <a:r>
              <a:rPr lang="en-US" sz="1400" b="0" strike="noStrike" spc="-1" dirty="0">
                <a:solidFill>
                  <a:srgbClr val="FFFFFF"/>
                </a:solidFill>
                <a:latin typeface="Calibri"/>
                <a:ea typeface="Calibri"/>
              </a:rPr>
              <a:t> 275-я </a:t>
            </a:r>
            <a:r>
              <a:rPr lang="en-US" sz="1400" b="0" strike="noStrike" spc="-1" dirty="0" err="1">
                <a:solidFill>
                  <a:srgbClr val="FFFFFF"/>
                </a:solidFill>
                <a:latin typeface="Calibri"/>
                <a:ea typeface="Calibri"/>
              </a:rPr>
              <a:t>стрелковая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дивизия</a:t>
            </a:r>
            <a:r>
              <a:rPr lang="en-US" sz="1400" b="0" strike="noStrike" spc="-1" dirty="0">
                <a:solidFill>
                  <a:srgbClr val="FFFFFF"/>
                </a:solidFill>
                <a:latin typeface="Calibri"/>
                <a:ea typeface="Calibri"/>
              </a:rPr>
              <a:t> и 52-я </a:t>
            </a:r>
            <a:r>
              <a:rPr lang="en-US" sz="1400" b="0" strike="noStrike" spc="-1" dirty="0" err="1">
                <a:solidFill>
                  <a:srgbClr val="FFFFFF"/>
                </a:solidFill>
                <a:latin typeface="Calibri"/>
                <a:ea typeface="Calibri"/>
              </a:rPr>
              <a:t>танковая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бригада</a:t>
            </a:r>
            <a:r>
              <a:rPr lang="en-US" sz="1400" b="0" strike="noStrike" spc="-1" dirty="0">
                <a:solidFill>
                  <a:srgbClr val="FFFFFF"/>
                </a:solidFill>
                <a:latin typeface="Calibri"/>
                <a:ea typeface="Calibri"/>
              </a:rPr>
              <a:t>. 11-му </a:t>
            </a:r>
            <a:r>
              <a:rPr lang="en-US" sz="1400" b="0" strike="noStrike" spc="-1" dirty="0" err="1">
                <a:solidFill>
                  <a:srgbClr val="FFFFFF"/>
                </a:solidFill>
                <a:latin typeface="Calibri"/>
                <a:ea typeface="Calibri"/>
              </a:rPr>
              <a:t>гвардейскому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приказывалось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внешнему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обводу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2468422741"/>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Рисунок 13"/>
          <p:cNvPicPr/>
          <p:nvPr/>
        </p:nvPicPr>
        <p:blipFill>
          <a:blip r:embed="rId2"/>
          <a:srcRect t="15521" b="-15521"/>
          <a:stretch/>
        </p:blipFill>
        <p:spPr>
          <a:xfrm>
            <a:off x="0" y="0"/>
            <a:ext cx="12191760" cy="8127720"/>
          </a:xfrm>
          <a:prstGeom prst="rect">
            <a:avLst/>
          </a:prstGeom>
          <a:ln>
            <a:noFill/>
          </a:ln>
        </p:spPr>
      </p:pic>
      <p:pic>
        <p:nvPicPr>
          <p:cNvPr id="103" name="Рисунок 9"/>
          <p:cNvPicPr/>
          <p:nvPr/>
        </p:nvPicPr>
        <p:blipFill>
          <a:blip r:embed="rId3"/>
          <a:stretch/>
        </p:blipFill>
        <p:spPr>
          <a:xfrm>
            <a:off x="186611" y="700560"/>
            <a:ext cx="5103845" cy="3255620"/>
          </a:xfrm>
          <a:prstGeom prst="rect">
            <a:avLst/>
          </a:prstGeom>
          <a:ln>
            <a:noFill/>
          </a:ln>
          <a:effectLst>
            <a:softEdge rad="342900"/>
          </a:effectLst>
        </p:spPr>
      </p:pic>
      <p:sp>
        <p:nvSpPr>
          <p:cNvPr id="104" name="CustomShape 1"/>
          <p:cNvSpPr/>
          <p:nvPr/>
        </p:nvSpPr>
        <p:spPr>
          <a:xfrm>
            <a:off x="4935099" y="2005920"/>
            <a:ext cx="6097320" cy="701239"/>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90000" tIns="45000" rIns="90000" bIns="45000">
            <a:spAutoFit/>
          </a:bodyPr>
          <a:lstStyle/>
          <a:p>
            <a:pPr algn="ctr">
              <a:lnSpc>
                <a:spcPct val="107000"/>
              </a:lnSpc>
              <a:spcAft>
                <a:spcPts val="799"/>
              </a:spcAft>
            </a:pPr>
            <a:r>
              <a:rPr lang="en-US" sz="1600" b="1" strike="noStrike" spc="-1" dirty="0">
                <a:solidFill>
                  <a:srgbClr val="FFFFFF"/>
                </a:solidFill>
                <a:latin typeface="+mj-lt"/>
                <a:ea typeface="Calibri"/>
              </a:rPr>
              <a:t>23 </a:t>
            </a:r>
            <a:r>
              <a:rPr lang="en-US" sz="1600" b="1" strike="noStrike" spc="-1" dirty="0" err="1">
                <a:solidFill>
                  <a:srgbClr val="FFFFFF"/>
                </a:solidFill>
                <a:latin typeface="+mj-lt"/>
                <a:ea typeface="Calibri"/>
              </a:rPr>
              <a:t>июля</a:t>
            </a:r>
            <a:r>
              <a:rPr lang="en-US" sz="1600" b="1" strike="noStrike" spc="-1" dirty="0">
                <a:solidFill>
                  <a:srgbClr val="FFFFFF"/>
                </a:solidFill>
                <a:latin typeface="+mj-lt"/>
                <a:ea typeface="Calibri"/>
              </a:rPr>
              <a:t> 1942 г. </a:t>
            </a:r>
            <a:r>
              <a:rPr lang="en-US" sz="1600" b="1" strike="noStrike" spc="-1" dirty="0" err="1">
                <a:solidFill>
                  <a:srgbClr val="FFFFFF"/>
                </a:solidFill>
                <a:latin typeface="+mj-lt"/>
                <a:ea typeface="Calibri"/>
              </a:rPr>
              <a:t>немцы</a:t>
            </a:r>
            <a:r>
              <a:rPr lang="en-US" sz="1600" b="1" strike="noStrike" spc="-1" dirty="0">
                <a:solidFill>
                  <a:srgbClr val="FFFFFF"/>
                </a:solidFill>
                <a:latin typeface="+mj-lt"/>
                <a:ea typeface="Calibri"/>
              </a:rPr>
              <a:t> </a:t>
            </a:r>
            <a:r>
              <a:rPr lang="en-US" sz="1600" b="1" strike="noStrike" spc="-1" dirty="0" err="1">
                <a:solidFill>
                  <a:srgbClr val="FFFFFF"/>
                </a:solidFill>
                <a:latin typeface="+mj-lt"/>
                <a:ea typeface="Calibri"/>
              </a:rPr>
              <a:t>заняли</a:t>
            </a:r>
            <a:r>
              <a:rPr lang="en-US" sz="1600" b="1" strike="noStrike" spc="-1" dirty="0">
                <a:solidFill>
                  <a:srgbClr val="FFFFFF"/>
                </a:solidFill>
                <a:latin typeface="+mj-lt"/>
                <a:ea typeface="Calibri"/>
              </a:rPr>
              <a:t> </a:t>
            </a:r>
            <a:r>
              <a:rPr lang="en-US" sz="1600" b="1" strike="noStrike" spc="-1" dirty="0" err="1">
                <a:solidFill>
                  <a:srgbClr val="FFFFFF"/>
                </a:solidFill>
                <a:latin typeface="+mj-lt"/>
                <a:ea typeface="Calibri"/>
              </a:rPr>
              <a:t>Ростов-на-Дону</a:t>
            </a:r>
            <a:r>
              <a:rPr lang="en-US" sz="1600" b="1" strike="noStrike" spc="-1" dirty="0">
                <a:solidFill>
                  <a:srgbClr val="FFFFFF"/>
                </a:solidFill>
                <a:latin typeface="+mj-lt"/>
                <a:ea typeface="Calibri"/>
              </a:rPr>
              <a:t> и </a:t>
            </a:r>
            <a:endParaRPr lang="ru-RU" sz="1600" b="1" strike="noStrike" spc="-1" dirty="0">
              <a:solidFill>
                <a:srgbClr val="FFFFFF"/>
              </a:solidFill>
              <a:latin typeface="+mj-lt"/>
              <a:ea typeface="Calibri"/>
            </a:endParaRPr>
          </a:p>
          <a:p>
            <a:pPr algn="ctr">
              <a:lnSpc>
                <a:spcPct val="107000"/>
              </a:lnSpc>
              <a:spcAft>
                <a:spcPts val="799"/>
              </a:spcAft>
            </a:pPr>
            <a:r>
              <a:rPr lang="en-US" sz="1600" b="1" strike="noStrike" spc="-1" dirty="0" err="1">
                <a:solidFill>
                  <a:srgbClr val="FFFFFF"/>
                </a:solidFill>
                <a:latin typeface="+mj-lt"/>
                <a:ea typeface="Calibri"/>
              </a:rPr>
              <a:t>начали</a:t>
            </a:r>
            <a:r>
              <a:rPr lang="en-US" sz="1600" b="1" strike="noStrike" spc="-1" dirty="0">
                <a:solidFill>
                  <a:srgbClr val="FFFFFF"/>
                </a:solidFill>
                <a:latin typeface="+mj-lt"/>
                <a:ea typeface="Calibri"/>
              </a:rPr>
              <a:t> </a:t>
            </a:r>
            <a:r>
              <a:rPr lang="en-US" sz="1600" b="1" strike="noStrike" spc="-1" dirty="0" err="1">
                <a:solidFill>
                  <a:srgbClr val="FFFFFF"/>
                </a:solidFill>
                <a:latin typeface="+mj-lt"/>
                <a:ea typeface="Calibri"/>
              </a:rPr>
              <a:t>наступление</a:t>
            </a:r>
            <a:r>
              <a:rPr lang="en-US" sz="1600" b="1" strike="noStrike" spc="-1" dirty="0">
                <a:solidFill>
                  <a:srgbClr val="FFFFFF"/>
                </a:solidFill>
                <a:latin typeface="+mj-lt"/>
                <a:ea typeface="Calibri"/>
              </a:rPr>
              <a:t> </a:t>
            </a:r>
            <a:r>
              <a:rPr lang="en-US" sz="1600" b="1" strike="noStrike" spc="-1" dirty="0" err="1">
                <a:solidFill>
                  <a:srgbClr val="FFFFFF"/>
                </a:solidFill>
                <a:latin typeface="+mj-lt"/>
                <a:ea typeface="Calibri"/>
              </a:rPr>
              <a:t>на</a:t>
            </a:r>
            <a:r>
              <a:rPr lang="en-US" sz="1600" b="1" strike="noStrike" spc="-1" dirty="0">
                <a:solidFill>
                  <a:srgbClr val="FFFFFF"/>
                </a:solidFill>
                <a:latin typeface="+mj-lt"/>
                <a:ea typeface="Calibri"/>
              </a:rPr>
              <a:t> </a:t>
            </a:r>
            <a:r>
              <a:rPr lang="en-US" sz="1600" b="1" strike="noStrike" spc="-1" dirty="0" err="1">
                <a:solidFill>
                  <a:srgbClr val="FFFFFF"/>
                </a:solidFill>
                <a:latin typeface="+mj-lt"/>
                <a:ea typeface="Calibri"/>
              </a:rPr>
              <a:t>Кубань</a:t>
            </a:r>
            <a:r>
              <a:rPr lang="en-US" sz="1600" b="1" strike="noStrike" spc="-1" dirty="0">
                <a:solidFill>
                  <a:srgbClr val="FFFFFF"/>
                </a:solidFill>
                <a:latin typeface="+mj-lt"/>
                <a:ea typeface="Calibri"/>
              </a:rPr>
              <a:t>. </a:t>
            </a:r>
            <a:endParaRPr lang="en-US" sz="1600" b="1" strike="noStrike" spc="-1" dirty="0">
              <a:latin typeface="+mj-lt"/>
            </a:endParaRPr>
          </a:p>
        </p:txBody>
      </p:sp>
      <p:sp>
        <p:nvSpPr>
          <p:cNvPr id="105" name="CustomShape 2"/>
          <p:cNvSpPr/>
          <p:nvPr/>
        </p:nvSpPr>
        <p:spPr>
          <a:xfrm>
            <a:off x="4709880" y="3616244"/>
            <a:ext cx="6876661" cy="29890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600" b="0" strike="noStrike" spc="-1" dirty="0" err="1">
                <a:solidFill>
                  <a:srgbClr val="FFFFFF"/>
                </a:solidFill>
                <a:latin typeface="Calibri"/>
                <a:ea typeface="Calibri"/>
              </a:rPr>
              <a:t>Силами</a:t>
            </a:r>
            <a:r>
              <a:rPr lang="en-US" sz="1600" b="0" strike="noStrike" spc="-1" dirty="0">
                <a:solidFill>
                  <a:srgbClr val="FFFFFF"/>
                </a:solidFill>
                <a:latin typeface="Calibri"/>
                <a:ea typeface="Calibri"/>
              </a:rPr>
              <a:t> 1-й и 4-й </a:t>
            </a:r>
            <a:r>
              <a:rPr lang="en-US" sz="1600" b="0" strike="noStrike" spc="-1" dirty="0" err="1">
                <a:solidFill>
                  <a:srgbClr val="FFFFFF"/>
                </a:solidFill>
                <a:latin typeface="Calibri"/>
                <a:ea typeface="Calibri"/>
              </a:rPr>
              <a:t>танковых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армий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был</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нанесён</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мощный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удар</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левому</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флангу</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Южного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фронта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где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оборону</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держали</a:t>
            </a:r>
            <a:r>
              <a:rPr lang="en-US" sz="1600" b="0" strike="noStrike" spc="-1" dirty="0">
                <a:solidFill>
                  <a:srgbClr val="FFFFFF"/>
                </a:solidFill>
                <a:latin typeface="Calibri"/>
                <a:ea typeface="Calibri"/>
              </a:rPr>
              <a:t> 51-я и 37-я </a:t>
            </a:r>
            <a:r>
              <a:rPr lang="en-US" sz="1600" b="0" strike="noStrike" spc="-1" dirty="0" err="1">
                <a:solidFill>
                  <a:srgbClr val="FFFFFF"/>
                </a:solidFill>
                <a:latin typeface="Calibri"/>
                <a:ea typeface="Calibri"/>
              </a:rPr>
              <a:t>армии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Советские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войска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понесли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большие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потери</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отступили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Немцы</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полосе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обороны</a:t>
            </a:r>
            <a:r>
              <a:rPr lang="en-US" sz="1600" b="0" strike="noStrike" spc="-1" dirty="0">
                <a:solidFill>
                  <a:srgbClr val="FFFFFF"/>
                </a:solidFill>
                <a:latin typeface="Calibri"/>
                <a:ea typeface="Calibri"/>
              </a:rPr>
              <a:t> 18-й </a:t>
            </a:r>
            <a:r>
              <a:rPr lang="en-US" sz="1600" b="0" strike="noStrike" spc="-1" dirty="0" err="1">
                <a:solidFill>
                  <a:srgbClr val="FFFFFF"/>
                </a:solidFill>
                <a:latin typeface="Calibri"/>
                <a:ea typeface="Calibri"/>
              </a:rPr>
              <a:t>армии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прорвались</a:t>
            </a:r>
            <a:r>
              <a:rPr lang="en-US" sz="1600" b="0" strike="noStrike" spc="-1" dirty="0">
                <a:solidFill>
                  <a:srgbClr val="FFFFFF"/>
                </a:solidFill>
                <a:latin typeface="Calibri"/>
                <a:ea typeface="Calibri"/>
              </a:rPr>
              <a:t> к </a:t>
            </a:r>
            <a:r>
              <a:rPr lang="en-US" sz="1600" b="0" strike="noStrike" spc="-1" dirty="0" err="1">
                <a:solidFill>
                  <a:srgbClr val="FFFFFF"/>
                </a:solidFill>
                <a:latin typeface="Calibri"/>
                <a:ea typeface="Calibri"/>
              </a:rPr>
              <a:t>Батайску</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полосе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обороны</a:t>
            </a:r>
            <a:r>
              <a:rPr lang="en-US" sz="1600" b="0" strike="noStrike" spc="-1" dirty="0">
                <a:solidFill>
                  <a:srgbClr val="FFFFFF"/>
                </a:solidFill>
                <a:latin typeface="Calibri"/>
                <a:ea typeface="Calibri"/>
              </a:rPr>
              <a:t> 12-й </a:t>
            </a:r>
            <a:r>
              <a:rPr lang="en-US" sz="1600" b="0" strike="noStrike" spc="-1" dirty="0" err="1">
                <a:solidFill>
                  <a:srgbClr val="FFFFFF"/>
                </a:solidFill>
                <a:latin typeface="Calibri"/>
                <a:ea typeface="Calibri"/>
              </a:rPr>
              <a:t>армии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дела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первоначально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обстояли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так</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хорошо</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вермахт</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смог</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первый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день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форсировать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Дон</a:t>
            </a:r>
            <a:r>
              <a:rPr lang="en-US" sz="1600" b="0" strike="noStrike" spc="-1" dirty="0">
                <a:solidFill>
                  <a:srgbClr val="FFFFFF"/>
                </a:solidFill>
                <a:latin typeface="Calibri"/>
                <a:ea typeface="Calibri"/>
              </a:rPr>
              <a:t>. 26 </a:t>
            </a:r>
            <a:r>
              <a:rPr lang="en-US" sz="1600" b="0" strike="noStrike" spc="-1" dirty="0" err="1">
                <a:solidFill>
                  <a:srgbClr val="FFFFFF"/>
                </a:solidFill>
                <a:latin typeface="Calibri"/>
                <a:ea typeface="Calibri"/>
              </a:rPr>
              <a:t>июля</a:t>
            </a:r>
            <a:r>
              <a:rPr lang="en-US" sz="1600" b="0" strike="noStrike" spc="-1" dirty="0">
                <a:solidFill>
                  <a:srgbClr val="FFFFFF"/>
                </a:solidFill>
                <a:latin typeface="Calibri"/>
                <a:ea typeface="Calibri"/>
              </a:rPr>
              <a:t> 18-я и 37-я </a:t>
            </a:r>
            <a:r>
              <a:rPr lang="en-US" sz="1600" b="0" strike="noStrike" spc="-1" dirty="0" err="1">
                <a:solidFill>
                  <a:srgbClr val="FFFFFF"/>
                </a:solidFill>
                <a:latin typeface="Calibri"/>
                <a:ea typeface="Calibri"/>
              </a:rPr>
              <a:t>советские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армии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получив</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подкрепления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попытались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нанести</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контрудар</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безрезультатно</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результате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уже</a:t>
            </a:r>
            <a:r>
              <a:rPr lang="en-US" sz="1600" b="0" strike="noStrike" spc="-1" dirty="0">
                <a:solidFill>
                  <a:srgbClr val="FFFFFF"/>
                </a:solidFill>
                <a:latin typeface="Calibri"/>
                <a:ea typeface="Calibri"/>
              </a:rPr>
              <a:t> с </a:t>
            </a:r>
            <a:r>
              <a:rPr lang="en-US" sz="1600" b="0" strike="noStrike" spc="-1" dirty="0" err="1">
                <a:solidFill>
                  <a:srgbClr val="FFFFFF"/>
                </a:solidFill>
                <a:latin typeface="Calibri"/>
                <a:ea typeface="Calibri"/>
              </a:rPr>
              <a:t>первых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дней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сражения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ситуация</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полосе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обороны</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всего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Южного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фронта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резко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ухудшилась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появилась</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угроза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выхода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немецких</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войск</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район</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Сальска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рассечения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Южного</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фронта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на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две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части</a:t>
            </a:r>
            <a:r>
              <a:rPr lang="en-US" sz="1600" b="0" strike="noStrike" spc="-1" dirty="0">
                <a:solidFill>
                  <a:srgbClr val="FFFFFF"/>
                </a:solidFill>
                <a:latin typeface="Calibri"/>
                <a:ea typeface="Calibri"/>
              </a:rPr>
              <a:t> и </a:t>
            </a:r>
            <a:r>
              <a:rPr lang="en-US" sz="1600" b="0" strike="noStrike" spc="-1" dirty="0" err="1">
                <a:solidFill>
                  <a:srgbClr val="FFFFFF"/>
                </a:solidFill>
                <a:latin typeface="Calibri"/>
                <a:ea typeface="Calibri"/>
              </a:rPr>
              <a:t>выхода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противника</a:t>
            </a:r>
            <a:r>
              <a:rPr lang="en-US" sz="1600" b="0" strike="noStrike" spc="-1" dirty="0">
                <a:solidFill>
                  <a:srgbClr val="FFFFFF"/>
                </a:solidFill>
                <a:latin typeface="Calibri"/>
                <a:ea typeface="Calibri"/>
              </a:rPr>
              <a:t> в </a:t>
            </a:r>
            <a:r>
              <a:rPr lang="en-US" sz="1600" b="0" strike="noStrike" spc="-1" dirty="0" err="1">
                <a:solidFill>
                  <a:srgbClr val="FFFFFF"/>
                </a:solidFill>
                <a:latin typeface="Calibri"/>
                <a:ea typeface="Calibri"/>
              </a:rPr>
              <a:t>тыл</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советской</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группировке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которая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продолжала</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обороняться</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южнее</a:t>
            </a:r>
            <a:r>
              <a:rPr lang="en-US" sz="1600" b="0" strike="noStrike" spc="-1" dirty="0">
                <a:solidFill>
                  <a:srgbClr val="FFFFFF"/>
                </a:solidFill>
                <a:latin typeface="Calibri"/>
                <a:ea typeface="Calibri"/>
              </a:rPr>
              <a:t> </a:t>
            </a:r>
            <a:r>
              <a:rPr lang="en-US" sz="1600" b="0" strike="noStrike" spc="-1" dirty="0" err="1">
                <a:solidFill>
                  <a:srgbClr val="FFFFFF"/>
                </a:solidFill>
                <a:latin typeface="Calibri"/>
                <a:ea typeface="Calibri"/>
              </a:rPr>
              <a:t>Ростова</a:t>
            </a:r>
            <a:r>
              <a:rPr lang="en-US" sz="1600" b="0" strike="noStrike" spc="-1" dirty="0">
                <a:solidFill>
                  <a:srgbClr val="FFFFFF"/>
                </a:solidFill>
                <a:latin typeface="Calibri"/>
                <a:ea typeface="Calibri"/>
              </a:rPr>
              <a:t>. </a:t>
            </a:r>
            <a:endParaRPr lang="en-US" sz="1600" b="0" strike="noStrike" spc="-1" dirty="0">
              <a:latin typeface="Arial"/>
            </a:endParaRPr>
          </a:p>
        </p:txBody>
      </p:sp>
      <p:pic>
        <p:nvPicPr>
          <p:cNvPr id="111" name="Рисунок 21"/>
          <p:cNvPicPr/>
          <p:nvPr/>
        </p:nvPicPr>
        <p:blipFill>
          <a:blip r:embed="rId4"/>
          <a:stretch/>
        </p:blipFill>
        <p:spPr>
          <a:xfrm>
            <a:off x="14713560" y="4959360"/>
            <a:ext cx="1775880" cy="1243800"/>
          </a:xfrm>
          <a:prstGeom prst="rect">
            <a:avLst/>
          </a:prstGeom>
          <a:ln>
            <a:noFill/>
          </a:ln>
        </p:spPr>
      </p:pic>
      <p:pic>
        <p:nvPicPr>
          <p:cNvPr id="112" name="Рисунок 22"/>
          <p:cNvPicPr/>
          <p:nvPr/>
        </p:nvPicPr>
        <p:blipFill>
          <a:blip r:embed="rId5"/>
          <a:stretch/>
        </p:blipFill>
        <p:spPr>
          <a:xfrm>
            <a:off x="17329680" y="4990320"/>
            <a:ext cx="1652400" cy="1234800"/>
          </a:xfrm>
          <a:prstGeom prst="rect">
            <a:avLst/>
          </a:prstGeom>
          <a:ln>
            <a:noFill/>
          </a:ln>
        </p:spPr>
      </p:pic>
      <p:pic>
        <p:nvPicPr>
          <p:cNvPr id="113" name="Рисунок 23"/>
          <p:cNvPicPr/>
          <p:nvPr/>
        </p:nvPicPr>
        <p:blipFill>
          <a:blip r:embed="rId6"/>
          <a:stretch/>
        </p:blipFill>
        <p:spPr>
          <a:xfrm>
            <a:off x="19891800" y="4959360"/>
            <a:ext cx="1766160" cy="1243800"/>
          </a:xfrm>
          <a:prstGeom prst="rect">
            <a:avLst/>
          </a:prstGeom>
          <a:ln>
            <a:noFill/>
          </a:ln>
        </p:spPr>
      </p:pic>
      <p:pic>
        <p:nvPicPr>
          <p:cNvPr id="114" name="Рисунок 24"/>
          <p:cNvPicPr/>
          <p:nvPr/>
        </p:nvPicPr>
        <p:blipFill>
          <a:blip r:embed="rId7"/>
          <a:stretch/>
        </p:blipFill>
        <p:spPr>
          <a:xfrm>
            <a:off x="22567320" y="4959360"/>
            <a:ext cx="2138760" cy="1225800"/>
          </a:xfrm>
          <a:prstGeom prst="rect">
            <a:avLst/>
          </a:prstGeom>
          <a:ln>
            <a:noFill/>
          </a:ln>
        </p:spPr>
      </p:pic>
      <p:pic>
        <p:nvPicPr>
          <p:cNvPr id="115" name="Рисунок 25"/>
          <p:cNvPicPr/>
          <p:nvPr/>
        </p:nvPicPr>
        <p:blipFill>
          <a:blip r:embed="rId8"/>
          <a:stretch/>
        </p:blipFill>
        <p:spPr>
          <a:xfrm>
            <a:off x="25615800" y="4990680"/>
            <a:ext cx="1721880" cy="1234800"/>
          </a:xfrm>
          <a:prstGeom prst="rect">
            <a:avLst/>
          </a:prstGeom>
          <a:ln>
            <a:noFill/>
          </a:ln>
        </p:spPr>
      </p:pic>
    </p:spTree>
  </p:cSld>
  <p:clrMapOvr>
    <a:masterClrMapping/>
  </p:clrMapOvr>
  <p:transition spd="slow" advTm="170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 name="Рисунок 4"/>
          <p:cNvPicPr/>
          <p:nvPr/>
        </p:nvPicPr>
        <p:blipFill>
          <a:blip r:embed="rId3"/>
          <a:stretch/>
        </p:blipFill>
        <p:spPr>
          <a:xfrm>
            <a:off x="0" y="0"/>
            <a:ext cx="12191760" cy="6857640"/>
          </a:xfrm>
          <a:prstGeom prst="rect">
            <a:avLst/>
          </a:prstGeom>
          <a:ln>
            <a:noFill/>
          </a:ln>
        </p:spPr>
      </p:pic>
      <p:sp>
        <p:nvSpPr>
          <p:cNvPr id="209"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10" name="Рисунок 5"/>
          <p:cNvPicPr/>
          <p:nvPr/>
        </p:nvPicPr>
        <p:blipFill>
          <a:blip r:embed="rId4"/>
          <a:stretch/>
        </p:blipFill>
        <p:spPr>
          <a:xfrm>
            <a:off x="410730" y="229025"/>
            <a:ext cx="7193280" cy="4650830"/>
          </a:xfrm>
          <a:prstGeom prst="rect">
            <a:avLst/>
          </a:prstGeom>
          <a:ln>
            <a:noFill/>
          </a:ln>
        </p:spPr>
      </p:pic>
      <p:sp>
        <p:nvSpPr>
          <p:cNvPr id="211" name="CustomShape 2"/>
          <p:cNvSpPr/>
          <p:nvPr/>
        </p:nvSpPr>
        <p:spPr>
          <a:xfrm>
            <a:off x="8014740" y="356363"/>
            <a:ext cx="3552960" cy="35485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28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занял</a:t>
            </a:r>
            <a:r>
              <a:rPr lang="en-US" sz="1400" b="0" strike="noStrike" spc="-1" dirty="0">
                <a:solidFill>
                  <a:srgbClr val="FFFFFF"/>
                </a:solidFill>
                <a:latin typeface="Calibri"/>
                <a:ea typeface="Calibri"/>
              </a:rPr>
              <a:t> г. </a:t>
            </a:r>
            <a:r>
              <a:rPr lang="en-US" sz="1400" b="0" strike="noStrike" spc="-1" dirty="0" err="1">
                <a:solidFill>
                  <a:srgbClr val="FFFFFF"/>
                </a:solidFill>
                <a:latin typeface="Calibri"/>
                <a:ea typeface="Calibri"/>
              </a:rPr>
              <a:t>Нальчик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стремясь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выдвинуло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Дигоры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танковую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усиленную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артиллерией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Суадаг</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стрелковую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58-й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замедлить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31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1-й </a:t>
            </a:r>
            <a:r>
              <a:rPr lang="en-US" sz="1400" b="0" strike="noStrike" spc="-1" dirty="0" err="1">
                <a:solidFill>
                  <a:srgbClr val="FFFFFF"/>
                </a:solidFill>
                <a:latin typeface="Calibri"/>
                <a:ea typeface="Calibri"/>
              </a:rPr>
              <a:t>немецкой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Чиколы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тыл</a:t>
            </a:r>
            <a:r>
              <a:rPr lang="en-US" sz="1400" b="0" strike="noStrike" spc="-1" dirty="0">
                <a:solidFill>
                  <a:srgbClr val="FFFFFF"/>
                </a:solidFill>
                <a:latin typeface="Calibri"/>
                <a:ea typeface="Calibri"/>
              </a:rPr>
              <a:t> 10-му </a:t>
            </a:r>
            <a:r>
              <a:rPr lang="en-US" sz="1400" b="0" strike="noStrike" spc="-1" dirty="0" err="1">
                <a:solidFill>
                  <a:srgbClr val="FFFFFF"/>
                </a:solidFill>
                <a:latin typeface="Calibri"/>
                <a:ea typeface="Calibri"/>
              </a:rPr>
              <a:t>стрелковому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штаб</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повел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a:t>
            </a:r>
            <a:r>
              <a:rPr lang="en-US" sz="1400" b="0" strike="noStrike" spc="-1" dirty="0">
                <a:solidFill>
                  <a:srgbClr val="FFFFFF"/>
                </a:solidFill>
                <a:latin typeface="Calibri"/>
                <a:ea typeface="Calibri"/>
              </a:rPr>
              <a:t>.</a:t>
            </a:r>
            <a:endParaRPr lang="en-US" sz="1400" b="0" strike="noStrike" spc="-1" dirty="0">
              <a:latin typeface="Arial"/>
            </a:endParaRPr>
          </a:p>
        </p:txBody>
      </p:sp>
      <p:sp>
        <p:nvSpPr>
          <p:cNvPr id="212" name="CustomShape 3"/>
          <p:cNvSpPr/>
          <p:nvPr/>
        </p:nvSpPr>
        <p:spPr>
          <a:xfrm>
            <a:off x="0" y="5108880"/>
            <a:ext cx="11490960" cy="147395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Преодолевая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Алагир</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переправились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подвергла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бомбардировке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этот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бомбовый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Тюленев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принял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отказаться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запланированного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Ищерском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и в 2-дневный </a:t>
            </a:r>
            <a:r>
              <a:rPr lang="en-US" sz="1400" b="0" strike="noStrike" spc="-1" dirty="0" err="1">
                <a:solidFill>
                  <a:srgbClr val="FFFFFF"/>
                </a:solidFill>
                <a:latin typeface="Calibri"/>
                <a:ea typeface="Calibri"/>
              </a:rPr>
              <a:t>срок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перебросить</a:t>
            </a:r>
            <a:r>
              <a:rPr lang="en-US" sz="1400" b="0" strike="noStrike" spc="-1" dirty="0">
                <a:solidFill>
                  <a:srgbClr val="FFFFFF"/>
                </a:solidFill>
                <a:latin typeface="Calibri"/>
                <a:ea typeface="Calibri"/>
              </a:rPr>
              <a:t> 10-й </a:t>
            </a:r>
            <a:r>
              <a:rPr lang="en-US" sz="1400" b="0" strike="noStrike" spc="-1" dirty="0" err="1">
                <a:solidFill>
                  <a:srgbClr val="FFFFFF"/>
                </a:solidFill>
                <a:latin typeface="Calibri"/>
                <a:ea typeface="Calibri"/>
              </a:rPr>
              <a:t>гвардейский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44-й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утра</a:t>
            </a:r>
            <a:r>
              <a:rPr lang="en-US" sz="1400" b="0" strike="noStrike" spc="-1" dirty="0">
                <a:solidFill>
                  <a:srgbClr val="FFFFFF"/>
                </a:solidFill>
                <a:latin typeface="Calibri"/>
                <a:ea typeface="Calibri"/>
              </a:rPr>
              <a:t> 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поддержке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почти</a:t>
            </a:r>
            <a:r>
              <a:rPr lang="en-US" sz="1400" b="0" strike="noStrike" spc="-1" dirty="0">
                <a:solidFill>
                  <a:srgbClr val="FFFFFF"/>
                </a:solidFill>
                <a:latin typeface="Calibri"/>
                <a:ea typeface="Calibri"/>
              </a:rPr>
              <a:t> 100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внешний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обвод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Фиагдон-Дзуарикау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вышел</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пригороду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исходу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Дальнейшее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подошедшие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резервы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221886915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 name="Рисунок 4"/>
          <p:cNvPicPr/>
          <p:nvPr/>
        </p:nvPicPr>
        <p:blipFill>
          <a:blip r:embed="rId3"/>
          <a:stretch/>
        </p:blipFill>
        <p:spPr>
          <a:xfrm>
            <a:off x="0" y="0"/>
            <a:ext cx="12191760" cy="6857640"/>
          </a:xfrm>
          <a:prstGeom prst="rect">
            <a:avLst/>
          </a:prstGeom>
          <a:ln>
            <a:noFill/>
          </a:ln>
        </p:spPr>
      </p:pic>
      <p:sp>
        <p:nvSpPr>
          <p:cNvPr id="216"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17" name="Рисунок 6"/>
          <p:cNvPicPr/>
          <p:nvPr/>
        </p:nvPicPr>
        <p:blipFill>
          <a:blip r:embed="rId4"/>
          <a:stretch/>
        </p:blipFill>
        <p:spPr>
          <a:xfrm>
            <a:off x="6252000" y="509580"/>
            <a:ext cx="5940000" cy="4016520"/>
          </a:xfrm>
          <a:prstGeom prst="rect">
            <a:avLst/>
          </a:prstGeom>
          <a:ln>
            <a:noFill/>
          </a:ln>
        </p:spPr>
      </p:pic>
      <p:sp>
        <p:nvSpPr>
          <p:cNvPr id="218" name="CustomShape 2"/>
          <p:cNvSpPr/>
          <p:nvPr/>
        </p:nvSpPr>
        <p:spPr>
          <a:xfrm>
            <a:off x="335280" y="174794"/>
            <a:ext cx="5760600" cy="10129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продолжали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сосредоточив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этом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150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3 и 4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пытались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расширить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всюду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отброшены</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большими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потерями</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219" name="Рисунок 10"/>
          <p:cNvPicPr/>
          <p:nvPr/>
        </p:nvPicPr>
        <p:blipFill>
          <a:blip r:embed="rId5"/>
          <a:stretch/>
        </p:blipFill>
        <p:spPr>
          <a:xfrm>
            <a:off x="320161" y="1591939"/>
            <a:ext cx="5105160" cy="4611838"/>
          </a:xfrm>
          <a:prstGeom prst="rect">
            <a:avLst/>
          </a:prstGeom>
          <a:ln>
            <a:noFill/>
          </a:ln>
        </p:spPr>
      </p:pic>
      <p:sp>
        <p:nvSpPr>
          <p:cNvPr id="220" name="CustomShape 3"/>
          <p:cNvSpPr/>
          <p:nvPr/>
        </p:nvSpPr>
        <p:spPr>
          <a:xfrm>
            <a:off x="5745481" y="5035680"/>
            <a:ext cx="5690012" cy="116809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0000"/>
              </a:lnSpc>
            </a:pPr>
            <a:r>
              <a:rPr lang="en-US" sz="1400" b="0" strike="noStrike" spc="-1" dirty="0">
                <a:solidFill>
                  <a:srgbClr val="FFFFFF"/>
                </a:solidFill>
                <a:latin typeface="Calibri"/>
                <a:ea typeface="Calibri"/>
              </a:rPr>
              <a:t>5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остановилось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Теперь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думало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о </a:t>
            </a:r>
            <a:r>
              <a:rPr lang="en-US" sz="1400" b="0" strike="noStrike" spc="-1" dirty="0" err="1">
                <a:solidFill>
                  <a:srgbClr val="FFFFFF"/>
                </a:solidFill>
                <a:latin typeface="Calibri"/>
                <a:ea typeface="Calibri"/>
              </a:rPr>
              <a:t>преследовании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а о </a:t>
            </a:r>
            <a:r>
              <a:rPr lang="en-US" sz="1400" b="0" strike="noStrike" spc="-1" dirty="0" err="1">
                <a:solidFill>
                  <a:srgbClr val="FFFFFF"/>
                </a:solidFill>
                <a:latin typeface="Calibri"/>
                <a:ea typeface="Calibri"/>
              </a:rPr>
              <a:t>защите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мешок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котором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плотнее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стягивался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прибывавшими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резерва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4171652965"/>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 name="Рисунок 4"/>
          <p:cNvPicPr/>
          <p:nvPr/>
        </p:nvPicPr>
        <p:blipFill>
          <a:blip r:embed="rId3"/>
          <a:stretch/>
        </p:blipFill>
        <p:spPr>
          <a:xfrm>
            <a:off x="0" y="0"/>
            <a:ext cx="12191760" cy="6857640"/>
          </a:xfrm>
          <a:prstGeom prst="rect">
            <a:avLst/>
          </a:prstGeom>
          <a:ln>
            <a:noFill/>
          </a:ln>
        </p:spPr>
      </p:pic>
      <p:sp>
        <p:nvSpPr>
          <p:cNvPr id="224"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25" name="Рисунок 7"/>
          <p:cNvPicPr/>
          <p:nvPr/>
        </p:nvPicPr>
        <p:blipFill>
          <a:blip r:embed="rId4"/>
          <a:stretch/>
        </p:blipFill>
        <p:spPr>
          <a:xfrm>
            <a:off x="243194" y="224318"/>
            <a:ext cx="5349886" cy="3682042"/>
          </a:xfrm>
          <a:prstGeom prst="rect">
            <a:avLst/>
          </a:prstGeom>
          <a:ln>
            <a:noFill/>
          </a:ln>
        </p:spPr>
      </p:pic>
      <p:sp>
        <p:nvSpPr>
          <p:cNvPr id="226" name="CustomShape 2"/>
          <p:cNvSpPr/>
          <p:nvPr/>
        </p:nvSpPr>
        <p:spPr>
          <a:xfrm>
            <a:off x="7132320" y="264203"/>
            <a:ext cx="4930200" cy="180705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сел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Создалась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реальная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возможность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уничтожения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контрудар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стрелковыми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четырьмя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получили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характера</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227" name="Рисунок 13"/>
          <p:cNvPicPr/>
          <p:nvPr/>
        </p:nvPicPr>
        <p:blipFill>
          <a:blip r:embed="rId5"/>
          <a:stretch/>
        </p:blipFill>
        <p:spPr>
          <a:xfrm>
            <a:off x="6141074" y="2335460"/>
            <a:ext cx="5680320" cy="4002468"/>
          </a:xfrm>
          <a:prstGeom prst="rect">
            <a:avLst/>
          </a:prstGeom>
          <a:ln>
            <a:noFill/>
          </a:ln>
        </p:spPr>
      </p:pic>
      <p:sp>
        <p:nvSpPr>
          <p:cNvPr id="228" name="CustomShape 3"/>
          <p:cNvSpPr/>
          <p:nvPr/>
        </p:nvSpPr>
        <p:spPr>
          <a:xfrm>
            <a:off x="547994" y="4041024"/>
            <a:ext cx="5045086" cy="239599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Утром</a:t>
            </a:r>
            <a:r>
              <a:rPr lang="en-US" sz="1400" b="0" strike="noStrike" spc="-1" dirty="0">
                <a:solidFill>
                  <a:srgbClr val="FFFFFF"/>
                </a:solidFill>
                <a:latin typeface="Calibri"/>
                <a:ea typeface="Calibri"/>
              </a:rPr>
              <a:t> 6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11-й </a:t>
            </a:r>
            <a:r>
              <a:rPr lang="en-US" sz="1400" b="0" strike="noStrike" spc="-1" dirty="0" err="1">
                <a:solidFill>
                  <a:srgbClr val="FFFFFF"/>
                </a:solidFill>
                <a:latin typeface="Calibri"/>
                <a:ea typeface="Calibri"/>
              </a:rPr>
              <a:t>гвардейский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10-й </a:t>
            </a:r>
            <a:r>
              <a:rPr lang="en-US" sz="1400" b="0" strike="noStrike" spc="-1" dirty="0" err="1">
                <a:solidFill>
                  <a:srgbClr val="FFFFFF"/>
                </a:solidFill>
                <a:latin typeface="Calibri"/>
                <a:ea typeface="Calibri"/>
              </a:rPr>
              <a:t>гвардейской</a:t>
            </a:r>
            <a:r>
              <a:rPr lang="en-US" sz="1400" b="0" strike="noStrike" spc="-1" dirty="0">
                <a:solidFill>
                  <a:srgbClr val="FFFFFF"/>
                </a:solidFill>
                <a:latin typeface="Calibri"/>
                <a:ea typeface="Calibri"/>
              </a:rPr>
              <a:t> и 57-й </a:t>
            </a:r>
            <a:r>
              <a:rPr lang="en-US" sz="1400" b="0" strike="noStrike" spc="-1" dirty="0" err="1">
                <a:solidFill>
                  <a:srgbClr val="FFFFFF"/>
                </a:solidFill>
                <a:latin typeface="Calibri"/>
                <a:ea typeface="Calibri"/>
              </a:rPr>
              <a:t>стрелковыми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бригадами</a:t>
            </a:r>
            <a:r>
              <a:rPr lang="en-US" sz="1400" b="0" strike="noStrike" spc="-1" dirty="0">
                <a:solidFill>
                  <a:srgbClr val="FFFFFF"/>
                </a:solidFill>
                <a:latin typeface="Calibri"/>
                <a:ea typeface="Calibri"/>
              </a:rPr>
              <a:t>, 5-й </a:t>
            </a:r>
            <a:r>
              <a:rPr lang="en-US" sz="1400" b="0" strike="noStrike" spc="-1" dirty="0" err="1">
                <a:solidFill>
                  <a:srgbClr val="FFFFFF"/>
                </a:solidFill>
                <a:latin typeface="Calibri"/>
                <a:ea typeface="Calibri"/>
              </a:rPr>
              <a:t>гвардейской</a:t>
            </a:r>
            <a:r>
              <a:rPr lang="en-US" sz="1400" b="0" strike="noStrike" spc="-1" dirty="0">
                <a:solidFill>
                  <a:srgbClr val="FFFFFF"/>
                </a:solidFill>
                <a:latin typeface="Calibri"/>
                <a:ea typeface="Calibri"/>
              </a:rPr>
              <a:t> и 63-й </a:t>
            </a:r>
            <a:r>
              <a:rPr lang="en-US" sz="1400" b="0" strike="noStrike" spc="-1" dirty="0" err="1">
                <a:solidFill>
                  <a:srgbClr val="FFFFFF"/>
                </a:solidFill>
                <a:latin typeface="Calibri"/>
                <a:ea typeface="Calibri"/>
              </a:rPr>
              <a:t>танковыми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восточного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Фиагдон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Дзуарикау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полдень</a:t>
            </a:r>
            <a:r>
              <a:rPr lang="en-US" sz="1400" b="0" strike="noStrike" spc="-1" dirty="0">
                <a:solidFill>
                  <a:srgbClr val="FFFFFF"/>
                </a:solidFill>
                <a:latin typeface="Calibri"/>
                <a:ea typeface="Calibri"/>
              </a:rPr>
              <a:t> 10-й </a:t>
            </a:r>
            <a:r>
              <a:rPr lang="en-US" sz="1400" b="0" strike="noStrike" spc="-1" dirty="0" err="1">
                <a:solidFill>
                  <a:srgbClr val="FFFFFF"/>
                </a:solidFill>
                <a:latin typeface="Calibri"/>
                <a:ea typeface="Calibri"/>
              </a:rPr>
              <a:t>гвардейский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силами</a:t>
            </a:r>
            <a:r>
              <a:rPr lang="en-US" sz="1400" b="0" strike="noStrike" spc="-1" dirty="0">
                <a:solidFill>
                  <a:srgbClr val="FFFFFF"/>
                </a:solidFill>
                <a:latin typeface="Calibri"/>
                <a:ea typeface="Calibri"/>
              </a:rPr>
              <a:t> 4-й </a:t>
            </a:r>
            <a:r>
              <a:rPr lang="en-US" sz="1400" b="0" strike="noStrike" spc="-1" dirty="0" err="1">
                <a:solidFill>
                  <a:srgbClr val="FFFFFF"/>
                </a:solidFill>
                <a:latin typeface="Calibri"/>
                <a:ea typeface="Calibri"/>
              </a:rPr>
              <a:t>гвардейской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52-й и 2-й </a:t>
            </a:r>
            <a:r>
              <a:rPr lang="en-US" sz="1400" b="0" strike="noStrike" spc="-1" dirty="0" err="1">
                <a:solidFill>
                  <a:srgbClr val="FFFFFF"/>
                </a:solidFill>
                <a:latin typeface="Calibri"/>
                <a:ea typeface="Calibri"/>
              </a:rPr>
              <a:t>танковыми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бригадами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перешёл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атаку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Благодаря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успешному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продвижению</a:t>
            </a:r>
            <a:r>
              <a:rPr lang="en-US" sz="1400" b="0" strike="noStrike" spc="-1" dirty="0">
                <a:solidFill>
                  <a:srgbClr val="FFFFFF"/>
                </a:solidFill>
                <a:latin typeface="Calibri"/>
                <a:ea typeface="Calibri"/>
              </a:rPr>
              <a:t> 11-го </a:t>
            </a:r>
            <a:r>
              <a:rPr lang="en-US" sz="1400" b="0" strike="noStrike" spc="-1" dirty="0" err="1">
                <a:solidFill>
                  <a:srgbClr val="FFFFFF"/>
                </a:solidFill>
                <a:latin typeface="Calibri"/>
                <a:ea typeface="Calibri"/>
              </a:rPr>
              <a:t>гвардейского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23-й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почти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окружёнными</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230" name="CustomShape 5"/>
          <p:cNvSpPr/>
          <p:nvPr/>
        </p:nvSpPr>
        <p:spPr>
          <a:xfrm>
            <a:off x="11442240" y="3369960"/>
            <a:ext cx="620280" cy="536400"/>
          </a:xfrm>
          <a:prstGeom prst="actionButtonForwardNext">
            <a:avLst/>
          </a:prstGeom>
          <a:ln/>
        </p:spPr>
        <p:style>
          <a:lnRef idx="2">
            <a:schemeClr val="accent3">
              <a:shade val="50000"/>
            </a:schemeClr>
          </a:lnRef>
          <a:fillRef idx="1">
            <a:schemeClr val="accent3"/>
          </a:fillRef>
          <a:effectRef idx="0">
            <a:schemeClr val="accent3"/>
          </a:effectRef>
          <a:fontRef idx="minor"/>
        </p:style>
      </p:sp>
    </p:spTree>
    <p:extLst>
      <p:ext uri="{BB962C8B-B14F-4D97-AF65-F5344CB8AC3E}">
        <p14:creationId xmlns:p14="http://schemas.microsoft.com/office/powerpoint/2010/main" val="74242540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Рисунок 4"/>
          <p:cNvPicPr/>
          <p:nvPr/>
        </p:nvPicPr>
        <p:blipFill>
          <a:blip r:embed="rId3"/>
          <a:stretch/>
        </p:blipFill>
        <p:spPr>
          <a:xfrm>
            <a:off x="0" y="0"/>
            <a:ext cx="12191760" cy="6857640"/>
          </a:xfrm>
          <a:prstGeom prst="rect">
            <a:avLst/>
          </a:prstGeom>
          <a:ln>
            <a:noFill/>
          </a:ln>
        </p:spPr>
      </p:pic>
      <p:sp>
        <p:nvSpPr>
          <p:cNvPr id="232"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33" name="Рисунок 8"/>
          <p:cNvPicPr/>
          <p:nvPr/>
        </p:nvPicPr>
        <p:blipFill>
          <a:blip r:embed="rId4"/>
          <a:stretch/>
        </p:blipFill>
        <p:spPr>
          <a:xfrm>
            <a:off x="6251400" y="0"/>
            <a:ext cx="5940000" cy="4602480"/>
          </a:xfrm>
          <a:prstGeom prst="rect">
            <a:avLst/>
          </a:prstGeom>
          <a:ln>
            <a:noFill/>
          </a:ln>
        </p:spPr>
      </p:pic>
      <p:pic>
        <p:nvPicPr>
          <p:cNvPr id="234" name="Рисунок 10"/>
          <p:cNvPicPr/>
          <p:nvPr/>
        </p:nvPicPr>
        <p:blipFill>
          <a:blip r:embed="rId5"/>
          <a:stretch/>
        </p:blipFill>
        <p:spPr>
          <a:xfrm>
            <a:off x="437940" y="1935480"/>
            <a:ext cx="4545540" cy="4508160"/>
          </a:xfrm>
          <a:prstGeom prst="rect">
            <a:avLst/>
          </a:prstGeom>
          <a:ln>
            <a:noFill/>
          </a:ln>
        </p:spPr>
      </p:pic>
      <p:sp>
        <p:nvSpPr>
          <p:cNvPr id="235" name="CustomShape 2"/>
          <p:cNvSpPr/>
          <p:nvPr/>
        </p:nvSpPr>
        <p:spPr>
          <a:xfrm>
            <a:off x="262523" y="119880"/>
            <a:ext cx="5604877" cy="147395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Стремясь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помощь</a:t>
            </a:r>
            <a:r>
              <a:rPr lang="en-US" sz="1400" b="0" strike="noStrike" spc="-1" dirty="0">
                <a:solidFill>
                  <a:srgbClr val="FFFFFF"/>
                </a:solidFill>
                <a:latin typeface="Calibri"/>
                <a:ea typeface="Calibri"/>
              </a:rPr>
              <a:t> 13-й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германское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9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бросило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2-ю </a:t>
            </a:r>
            <a:r>
              <a:rPr lang="en-US" sz="1400" b="0" strike="noStrike" spc="-1" dirty="0" err="1">
                <a:solidFill>
                  <a:srgbClr val="FFFFFF"/>
                </a:solidFill>
                <a:latin typeface="Calibri"/>
                <a:ea typeface="Calibri"/>
              </a:rPr>
              <a:t>румынскую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горнострелковую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немецкий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Бранденбург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поддержанные</a:t>
            </a:r>
            <a:r>
              <a:rPr lang="en-US" sz="1400" b="0" strike="noStrike" spc="-1" dirty="0">
                <a:solidFill>
                  <a:srgbClr val="FFFFFF"/>
                </a:solidFill>
                <a:latin typeface="Calibri"/>
                <a:ea typeface="Calibri"/>
              </a:rPr>
              <a:t> 60 </a:t>
            </a:r>
            <a:r>
              <a:rPr lang="en-US" sz="1400" b="0" strike="noStrike" spc="-1" dirty="0" err="1">
                <a:solidFill>
                  <a:srgbClr val="FFFFFF"/>
                </a:solidFill>
                <a:latin typeface="Calibri"/>
                <a:ea typeface="Calibri"/>
              </a:rPr>
              <a:t>танками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десяти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отстаивали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Майрамадаг</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проникнуть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Суарское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ущелье</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236" name="CustomShape 3"/>
          <p:cNvSpPr/>
          <p:nvPr/>
        </p:nvSpPr>
        <p:spPr>
          <a:xfrm>
            <a:off x="5867400" y="4963790"/>
            <a:ext cx="6095520" cy="169285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оказать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окруженной</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Утром</a:t>
            </a:r>
            <a:r>
              <a:rPr lang="en-US" sz="1400" b="0" strike="noStrike" spc="-1" dirty="0">
                <a:solidFill>
                  <a:srgbClr val="FFFFFF"/>
                </a:solidFill>
                <a:latin typeface="Calibri"/>
                <a:ea typeface="Calibri"/>
              </a:rPr>
              <a:t> 11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фланга</a:t>
            </a:r>
            <a:r>
              <a:rPr lang="en-US" sz="1400" b="0" strike="noStrike" spc="-1" dirty="0">
                <a:solidFill>
                  <a:srgbClr val="FFFFFF"/>
                </a:solidFill>
                <a:latin typeface="Calibri"/>
                <a:ea typeface="Calibri"/>
              </a:rPr>
              <a:t> 9-й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сломили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германских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арьергардов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овладели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Гизелью</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второй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половине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Санибу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следующий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9-я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Майрамадаг</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Фиагдон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Дальнейшее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остановлено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упорным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организовавшего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западному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Фиагдон</a:t>
            </a:r>
            <a:r>
              <a:rPr lang="en-US" sz="1400" b="0" strike="noStrike" spc="-1" dirty="0">
                <a:solidFill>
                  <a:srgbClr val="FFFFFF"/>
                </a:solidFill>
                <a:latin typeface="Calibri"/>
                <a:ea typeface="Calibri"/>
              </a:rPr>
              <a:t>.</a:t>
            </a:r>
            <a:endParaRPr lang="en-US" sz="1400" b="0" strike="noStrike" spc="-1" dirty="0">
              <a:latin typeface="Arial"/>
            </a:endParaRPr>
          </a:p>
        </p:txBody>
      </p:sp>
      <p:sp>
        <p:nvSpPr>
          <p:cNvPr id="238" name="CustomShape 5"/>
          <p:cNvSpPr/>
          <p:nvPr/>
        </p:nvSpPr>
        <p:spPr>
          <a:xfrm>
            <a:off x="11442240" y="3369960"/>
            <a:ext cx="620280" cy="536400"/>
          </a:xfrm>
          <a:prstGeom prst="actionButtonForwardNext">
            <a:avLst/>
          </a:prstGeom>
          <a:ln/>
        </p:spPr>
        <p:style>
          <a:lnRef idx="2">
            <a:schemeClr val="accent3">
              <a:shade val="50000"/>
            </a:schemeClr>
          </a:lnRef>
          <a:fillRef idx="1">
            <a:schemeClr val="accent3"/>
          </a:fillRef>
          <a:effectRef idx="0">
            <a:schemeClr val="accent3"/>
          </a:effectRef>
          <a:fontRef idx="minor"/>
        </p:style>
      </p:sp>
    </p:spTree>
    <p:extLst>
      <p:ext uri="{BB962C8B-B14F-4D97-AF65-F5344CB8AC3E}">
        <p14:creationId xmlns:p14="http://schemas.microsoft.com/office/powerpoint/2010/main" val="1970761782"/>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Рисунок 4"/>
          <p:cNvPicPr/>
          <p:nvPr/>
        </p:nvPicPr>
        <p:blipFill>
          <a:blip r:embed="rId3"/>
          <a:stretch/>
        </p:blipFill>
        <p:spPr>
          <a:xfrm>
            <a:off x="0" y="0"/>
            <a:ext cx="12191760" cy="6857640"/>
          </a:xfrm>
          <a:prstGeom prst="rect">
            <a:avLst/>
          </a:prstGeom>
          <a:ln>
            <a:noFill/>
          </a:ln>
        </p:spPr>
      </p:pic>
      <p:sp>
        <p:nvSpPr>
          <p:cNvPr id="240" name="CustomShape 1"/>
          <p:cNvSpPr/>
          <p:nvPr/>
        </p:nvSpPr>
        <p:spPr>
          <a:xfrm>
            <a:off x="240" y="36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41" name="Рисунок 7"/>
          <p:cNvPicPr/>
          <p:nvPr/>
        </p:nvPicPr>
        <p:blipFill>
          <a:blip r:embed="rId4"/>
          <a:stretch/>
        </p:blipFill>
        <p:spPr>
          <a:xfrm>
            <a:off x="325314" y="392040"/>
            <a:ext cx="6502205" cy="3920880"/>
          </a:xfrm>
          <a:prstGeom prst="rect">
            <a:avLst/>
          </a:prstGeom>
          <a:ln>
            <a:noFill/>
          </a:ln>
        </p:spPr>
      </p:pic>
      <p:sp>
        <p:nvSpPr>
          <p:cNvPr id="242" name="CustomShape 2"/>
          <p:cNvSpPr/>
          <p:nvPr/>
        </p:nvSpPr>
        <p:spPr>
          <a:xfrm>
            <a:off x="553915" y="4609320"/>
            <a:ext cx="5870160" cy="17166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ctr">
              <a:lnSpc>
                <a:spcPct val="107000"/>
              </a:lnSpc>
              <a:spcAft>
                <a:spcPts val="799"/>
              </a:spcAft>
            </a:pPr>
            <a:r>
              <a:rPr lang="en-US" sz="1400" b="0" strike="noStrike" spc="-1" dirty="0" err="1">
                <a:solidFill>
                  <a:srgbClr val="FFFFFF"/>
                </a:solidFill>
                <a:latin typeface="Calibri"/>
                <a:ea typeface="Calibri"/>
              </a:rPr>
              <a:t>Советская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разведка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горах</a:t>
            </a:r>
            <a:endParaRPr lang="en-US" sz="1400" b="0" strike="noStrike" spc="-1" dirty="0">
              <a:latin typeface="Arial"/>
            </a:endParaRPr>
          </a:p>
          <a:p>
            <a:pPr algn="just">
              <a:lnSpc>
                <a:spcPct val="100000"/>
              </a:lnSpc>
            </a:pPr>
            <a:r>
              <a:rPr lang="en-US" sz="1400" b="0" strike="noStrike" spc="-1" dirty="0" err="1">
                <a:solidFill>
                  <a:srgbClr val="FFFFFF"/>
                </a:solidFill>
                <a:latin typeface="Calibri"/>
                <a:ea typeface="Calibri"/>
              </a:rPr>
              <a:t>Поражением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Вермахта</a:t>
            </a:r>
            <a:r>
              <a:rPr lang="en-US" sz="1400" b="0" strike="noStrike" spc="-1" dirty="0">
                <a:solidFill>
                  <a:srgbClr val="FFFFFF"/>
                </a:solidFill>
                <a:latin typeface="Calibri"/>
                <a:ea typeface="Calibri"/>
              </a:rPr>
              <a:t> 12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закончилась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Нальчикская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захвачено</a:t>
            </a:r>
            <a:r>
              <a:rPr lang="en-US" sz="1400" b="0" strike="noStrike" spc="-1" dirty="0">
                <a:solidFill>
                  <a:srgbClr val="FFFFFF"/>
                </a:solidFill>
                <a:latin typeface="Calibri"/>
                <a:ea typeface="Calibri"/>
              </a:rPr>
              <a:t> 140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70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калибров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другие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трофеи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Немецко-румынские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убитыми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5000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около</a:t>
            </a:r>
            <a:r>
              <a:rPr lang="en-US" sz="1400" b="0" strike="noStrike" spc="-1" dirty="0">
                <a:solidFill>
                  <a:srgbClr val="FFFFFF"/>
                </a:solidFill>
                <a:latin typeface="Calibri"/>
                <a:ea typeface="Calibri"/>
              </a:rPr>
              <a:t> 6 </a:t>
            </a:r>
            <a:r>
              <a:rPr lang="en-US" sz="1400" b="0" strike="noStrike" spc="-1" dirty="0" err="1">
                <a:solidFill>
                  <a:srgbClr val="FFFFFF"/>
                </a:solidFill>
                <a:latin typeface="Calibri"/>
                <a:ea typeface="Calibri"/>
              </a:rPr>
              <a:t>тысяч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243" name="Рисунок 13"/>
          <p:cNvPicPr/>
          <p:nvPr/>
        </p:nvPicPr>
        <p:blipFill>
          <a:blip r:embed="rId5"/>
          <a:stretch/>
        </p:blipFill>
        <p:spPr>
          <a:xfrm>
            <a:off x="7353360" y="1146240"/>
            <a:ext cx="4671000" cy="5025960"/>
          </a:xfrm>
          <a:prstGeom prst="rect">
            <a:avLst/>
          </a:prstGeom>
          <a:ln>
            <a:noFill/>
          </a:ln>
        </p:spPr>
      </p:pic>
    </p:spTree>
    <p:extLst>
      <p:ext uri="{BB962C8B-B14F-4D97-AF65-F5344CB8AC3E}">
        <p14:creationId xmlns:p14="http://schemas.microsoft.com/office/powerpoint/2010/main" val="549142476"/>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 name="Рисунок 4"/>
          <p:cNvPicPr/>
          <p:nvPr/>
        </p:nvPicPr>
        <p:blipFill>
          <a:blip r:embed="rId2"/>
          <a:stretch/>
        </p:blipFill>
        <p:spPr>
          <a:xfrm>
            <a:off x="0" y="0"/>
            <a:ext cx="12191760" cy="6857640"/>
          </a:xfrm>
          <a:prstGeom prst="rect">
            <a:avLst/>
          </a:prstGeom>
          <a:ln>
            <a:noFill/>
          </a:ln>
        </p:spPr>
      </p:pic>
      <p:sp>
        <p:nvSpPr>
          <p:cNvPr id="251" name="CustomShape 5"/>
          <p:cNvSpPr/>
          <p:nvPr/>
        </p:nvSpPr>
        <p:spPr>
          <a:xfrm>
            <a:off x="0" y="2921896"/>
            <a:ext cx="12192000" cy="1014209"/>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Новороссийская</a:t>
            </a:r>
            <a:r>
              <a:rPr lang="ru-RU" sz="6000" b="0" strike="noStrike" spc="-1" dirty="0">
                <a:solidFill>
                  <a:srgbClr val="FFFFFF"/>
                </a:solidFill>
                <a:latin typeface="USSR STENCIL"/>
              </a:rPr>
              <a:t> операция </a:t>
            </a:r>
            <a:endParaRPr lang="en-US" sz="6000" b="0" strike="noStrike" spc="-1" dirty="0">
              <a:latin typeface="Arial"/>
            </a:endParaRPr>
          </a:p>
        </p:txBody>
      </p:sp>
    </p:spTree>
    <p:extLst>
      <p:ext uri="{BB962C8B-B14F-4D97-AF65-F5344CB8AC3E}">
        <p14:creationId xmlns:p14="http://schemas.microsoft.com/office/powerpoint/2010/main" val="2473229843"/>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 name="Рисунок 4"/>
          <p:cNvPicPr/>
          <p:nvPr/>
        </p:nvPicPr>
        <p:blipFill>
          <a:blip r:embed="rId3"/>
          <a:stretch/>
        </p:blipFill>
        <p:spPr>
          <a:xfrm>
            <a:off x="0" y="0"/>
            <a:ext cx="12191760" cy="6857640"/>
          </a:xfrm>
          <a:prstGeom prst="rect">
            <a:avLst/>
          </a:prstGeom>
          <a:ln>
            <a:noFill/>
          </a:ln>
        </p:spPr>
      </p:pic>
      <p:sp>
        <p:nvSpPr>
          <p:cNvPr id="25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57" name="Рисунок 8"/>
          <p:cNvPicPr/>
          <p:nvPr/>
        </p:nvPicPr>
        <p:blipFill>
          <a:blip r:embed="rId4"/>
          <a:stretch/>
        </p:blipFill>
        <p:spPr>
          <a:xfrm>
            <a:off x="5455080" y="458238"/>
            <a:ext cx="5790930" cy="6124110"/>
          </a:xfrm>
          <a:prstGeom prst="rect">
            <a:avLst/>
          </a:prstGeom>
          <a:ln>
            <a:noFill/>
          </a:ln>
        </p:spPr>
      </p:pic>
      <p:sp>
        <p:nvSpPr>
          <p:cNvPr id="258" name="CustomShape 3"/>
          <p:cNvSpPr/>
          <p:nvPr/>
        </p:nvSpPr>
        <p:spPr>
          <a:xfrm>
            <a:off x="425880" y="1485900"/>
            <a:ext cx="4431870" cy="170446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штурмовали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подходы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Грозному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Владикавказу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перевалы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центральной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развернулось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сражение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планировало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дальше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производить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направлению</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Сухуми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Батуми</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259" name="CustomShape 4"/>
          <p:cNvSpPr/>
          <p:nvPr/>
        </p:nvSpPr>
        <p:spPr>
          <a:xfrm>
            <a:off x="425880" y="4057698"/>
            <a:ext cx="4603320" cy="170446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наносила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17-й </a:t>
            </a:r>
            <a:r>
              <a:rPr lang="en-US" sz="1400" b="0" strike="noStrike" spc="-1" dirty="0" err="1">
                <a:solidFill>
                  <a:srgbClr val="FFFFFF"/>
                </a:solidFill>
                <a:latin typeface="Calibri"/>
                <a:ea typeface="Calibri"/>
              </a:rPr>
              <a:t>немецкой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- 5-й </a:t>
            </a:r>
            <a:r>
              <a:rPr lang="en-US" sz="1400" b="0" strike="noStrike" spc="-1" dirty="0" err="1">
                <a:solidFill>
                  <a:srgbClr val="FFFFFF"/>
                </a:solidFill>
                <a:latin typeface="Calibri"/>
                <a:ea typeface="Calibri"/>
              </a:rPr>
              <a:t>армейский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и 3-й </a:t>
            </a:r>
            <a:r>
              <a:rPr lang="en-US" sz="1400" b="0" strike="noStrike" spc="-1" dirty="0" err="1">
                <a:solidFill>
                  <a:srgbClr val="FFFFFF"/>
                </a:solidFill>
                <a:latin typeface="Calibri"/>
                <a:ea typeface="Calibri"/>
              </a:rPr>
              <a:t>румынской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кавалерийский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5-й, 6-й и 9-й </a:t>
            </a:r>
            <a:r>
              <a:rPr lang="en-US" sz="1400" b="0" strike="noStrike" spc="-1" dirty="0" err="1">
                <a:solidFill>
                  <a:srgbClr val="FFFFFF"/>
                </a:solidFill>
                <a:latin typeface="Calibri"/>
                <a:ea typeface="Calibri"/>
              </a:rPr>
              <a:t>кавалерийских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Уже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ходе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усилена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пехотными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дивизиями</a:t>
            </a:r>
            <a:r>
              <a:rPr lang="en-US" sz="1400" b="0" strike="noStrike" spc="-1" dirty="0">
                <a:solidFill>
                  <a:srgbClr val="FFFFFF"/>
                </a:solidFill>
                <a:latin typeface="Calibri"/>
                <a:ea typeface="Calibri"/>
              </a:rPr>
              <a:t> 11-й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перебросили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Керченский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пролив</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83063933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 name="Рисунок 4"/>
          <p:cNvPicPr/>
          <p:nvPr/>
        </p:nvPicPr>
        <p:blipFill>
          <a:blip r:embed="rId3"/>
          <a:stretch/>
        </p:blipFill>
        <p:spPr>
          <a:xfrm>
            <a:off x="0" y="0"/>
            <a:ext cx="12191760" cy="6857640"/>
          </a:xfrm>
          <a:prstGeom prst="rect">
            <a:avLst/>
          </a:prstGeom>
          <a:ln>
            <a:noFill/>
          </a:ln>
        </p:spPr>
      </p:pic>
      <p:sp>
        <p:nvSpPr>
          <p:cNvPr id="263"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64" name="Рисунок 7"/>
          <p:cNvPicPr/>
          <p:nvPr/>
        </p:nvPicPr>
        <p:blipFill>
          <a:blip r:embed="rId4"/>
          <a:stretch/>
        </p:blipFill>
        <p:spPr>
          <a:xfrm>
            <a:off x="152280" y="75960"/>
            <a:ext cx="8305920" cy="6705720"/>
          </a:xfrm>
          <a:prstGeom prst="rect">
            <a:avLst/>
          </a:prstGeom>
          <a:ln>
            <a:noFill/>
          </a:ln>
        </p:spPr>
      </p:pic>
      <p:sp>
        <p:nvSpPr>
          <p:cNvPr id="265" name="CustomShape 2"/>
          <p:cNvSpPr/>
          <p:nvPr/>
        </p:nvSpPr>
        <p:spPr>
          <a:xfrm>
            <a:off x="8763000" y="498060"/>
            <a:ext cx="3022320" cy="26265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Советским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Таманского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полуострова</a:t>
            </a:r>
            <a:r>
              <a:rPr lang="en-US" sz="1400" b="0" strike="noStrike" spc="-1" dirty="0">
                <a:solidFill>
                  <a:srgbClr val="FFFFFF"/>
                </a:solidFill>
                <a:latin typeface="Calibri"/>
                <a:ea typeface="Calibri"/>
              </a:rPr>
              <a:t> 17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(НОР)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генерал-майора</a:t>
            </a:r>
            <a:r>
              <a:rPr lang="en-US" sz="1400" b="0" strike="noStrike" spc="-1" dirty="0">
                <a:solidFill>
                  <a:srgbClr val="FFFFFF"/>
                </a:solidFill>
                <a:latin typeface="Calibri"/>
                <a:ea typeface="Calibri"/>
              </a:rPr>
              <a:t> Г. П. </a:t>
            </a:r>
            <a:r>
              <a:rPr lang="en-US" sz="1400" b="0" strike="noStrike" spc="-1" dirty="0" err="1">
                <a:solidFill>
                  <a:srgbClr val="FFFFFF"/>
                </a:solidFill>
                <a:latin typeface="Calibri"/>
                <a:ea typeface="Calibri"/>
              </a:rPr>
              <a:t>Котова</a:t>
            </a:r>
            <a:r>
              <a:rPr lang="en-US" sz="1400" b="0" strike="noStrike" spc="-1" dirty="0">
                <a:solidFill>
                  <a:srgbClr val="FFFFFF"/>
                </a:solidFill>
                <a:latin typeface="Calibri"/>
                <a:ea typeface="Calibri"/>
              </a:rPr>
              <a:t> (с 8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генерал-майор</a:t>
            </a:r>
            <a:r>
              <a:rPr lang="en-US" sz="1400" b="0" strike="noStrike" spc="-1" dirty="0">
                <a:solidFill>
                  <a:srgbClr val="FFFFFF"/>
                </a:solidFill>
                <a:latin typeface="Calibri"/>
                <a:ea typeface="Calibri"/>
              </a:rPr>
              <a:t> А. А. </a:t>
            </a:r>
            <a:r>
              <a:rPr lang="en-US" sz="1400" b="0" strike="noStrike" spc="-1" dirty="0" err="1">
                <a:solidFill>
                  <a:srgbClr val="FFFFFF"/>
                </a:solidFill>
                <a:latin typeface="Calibri"/>
                <a:ea typeface="Calibri"/>
              </a:rPr>
              <a:t>Гречко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Заместителем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назначен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Азовской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флотилией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контр-адмирал</a:t>
            </a:r>
            <a:r>
              <a:rPr lang="en-US" sz="1400" b="0" strike="noStrike" spc="-1" dirty="0">
                <a:solidFill>
                  <a:srgbClr val="FFFFFF"/>
                </a:solidFill>
                <a:latin typeface="Calibri"/>
                <a:ea typeface="Calibri"/>
              </a:rPr>
              <a:t> С. Г. </a:t>
            </a:r>
            <a:r>
              <a:rPr lang="en-US" sz="1400" b="0" strike="noStrike" spc="-1" dirty="0" err="1">
                <a:solidFill>
                  <a:srgbClr val="FFFFFF"/>
                </a:solidFill>
                <a:latin typeface="Calibri"/>
                <a:ea typeface="Calibri"/>
              </a:rPr>
              <a:t>Горшков</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325434503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Рисунок 4"/>
          <p:cNvPicPr/>
          <p:nvPr/>
        </p:nvPicPr>
        <p:blipFill>
          <a:blip r:embed="rId3"/>
          <a:stretch/>
        </p:blipFill>
        <p:spPr>
          <a:xfrm>
            <a:off x="0" y="0"/>
            <a:ext cx="12191760" cy="6857640"/>
          </a:xfrm>
          <a:prstGeom prst="rect">
            <a:avLst/>
          </a:prstGeom>
          <a:ln>
            <a:noFill/>
          </a:ln>
        </p:spPr>
      </p:pic>
      <p:sp>
        <p:nvSpPr>
          <p:cNvPr id="269"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70" name="Рисунок 5"/>
          <p:cNvPicPr/>
          <p:nvPr/>
        </p:nvPicPr>
        <p:blipFill>
          <a:blip r:embed="rId4"/>
          <a:stretch/>
        </p:blipFill>
        <p:spPr>
          <a:xfrm>
            <a:off x="6591300" y="0"/>
            <a:ext cx="5600100" cy="5298792"/>
          </a:xfrm>
          <a:prstGeom prst="rect">
            <a:avLst/>
          </a:prstGeom>
          <a:ln>
            <a:noFill/>
          </a:ln>
        </p:spPr>
      </p:pic>
      <p:sp>
        <p:nvSpPr>
          <p:cNvPr id="271" name="CustomShape 2"/>
          <p:cNvSpPr/>
          <p:nvPr/>
        </p:nvSpPr>
        <p:spPr>
          <a:xfrm>
            <a:off x="1" y="375120"/>
            <a:ext cx="6134100" cy="10129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состав</a:t>
            </a:r>
            <a:r>
              <a:rPr lang="en-US" sz="1400" b="0" strike="noStrike" spc="-1" dirty="0">
                <a:solidFill>
                  <a:srgbClr val="FFFFFF"/>
                </a:solidFill>
                <a:latin typeface="Calibri"/>
                <a:ea typeface="Calibri"/>
              </a:rPr>
              <a:t> НОР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включены</a:t>
            </a:r>
            <a:r>
              <a:rPr lang="en-US" sz="1400" b="0" strike="noStrike" spc="-1" dirty="0">
                <a:solidFill>
                  <a:srgbClr val="FFFFFF"/>
                </a:solidFill>
                <a:latin typeface="Calibri"/>
                <a:ea typeface="Calibri"/>
              </a:rPr>
              <a:t>: 47-я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состава</a:t>
            </a:r>
            <a:r>
              <a:rPr lang="en-US" sz="1400" b="0" strike="noStrike" spc="-1" dirty="0">
                <a:solidFill>
                  <a:srgbClr val="FFFFFF"/>
                </a:solidFill>
                <a:latin typeface="Calibri"/>
                <a:ea typeface="Calibri"/>
              </a:rPr>
              <a:t> 56-й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Азовская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военная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флотилия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Темрюкская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Керченская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военно-морские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базы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сводная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авиационная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237-й </a:t>
            </a:r>
            <a:r>
              <a:rPr lang="en-US" sz="1400" b="0" strike="noStrike" spc="-1" dirty="0" err="1">
                <a:solidFill>
                  <a:srgbClr val="FFFFFF"/>
                </a:solidFill>
                <a:latin typeface="Calibri"/>
                <a:ea typeface="Calibri"/>
              </a:rPr>
              <a:t>авиадивизии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соединения</a:t>
            </a:r>
            <a:r>
              <a:rPr lang="en-US" sz="1400" b="0" strike="noStrike" spc="-1" dirty="0">
                <a:solidFill>
                  <a:srgbClr val="FFFFFF"/>
                </a:solidFill>
                <a:latin typeface="Calibri"/>
                <a:ea typeface="Calibri"/>
              </a:rPr>
              <a:t> ВВС </a:t>
            </a:r>
            <a:r>
              <a:rPr lang="en-US" sz="1400" b="0" strike="noStrike" spc="-1" dirty="0" err="1">
                <a:solidFill>
                  <a:srgbClr val="FFFFFF"/>
                </a:solidFill>
                <a:latin typeface="Calibri"/>
                <a:ea typeface="Calibri"/>
              </a:rPr>
              <a:t>Черноморского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272" name="Рисунок 9"/>
          <p:cNvPicPr/>
          <p:nvPr/>
        </p:nvPicPr>
        <p:blipFill>
          <a:blip r:embed="rId5"/>
          <a:stretch/>
        </p:blipFill>
        <p:spPr>
          <a:xfrm>
            <a:off x="0" y="1763166"/>
            <a:ext cx="6343650" cy="5094474"/>
          </a:xfrm>
          <a:prstGeom prst="rect">
            <a:avLst/>
          </a:prstGeom>
          <a:ln>
            <a:noFill/>
          </a:ln>
        </p:spPr>
      </p:pic>
      <p:sp>
        <p:nvSpPr>
          <p:cNvPr id="273" name="CustomShape 3"/>
          <p:cNvSpPr/>
          <p:nvPr/>
        </p:nvSpPr>
        <p:spPr>
          <a:xfrm>
            <a:off x="6591300" y="5298792"/>
            <a:ext cx="5600700" cy="123183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предприняты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моменту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реализована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лишь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меньшая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мероприятий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НОР, </a:t>
            </a:r>
            <a:r>
              <a:rPr lang="en-US" sz="1400" b="0" strike="noStrike" spc="-1" dirty="0" err="1">
                <a:solidFill>
                  <a:srgbClr val="FFFFFF"/>
                </a:solidFill>
                <a:latin typeface="Calibri"/>
                <a:ea typeface="Calibri"/>
              </a:rPr>
              <a:t>обескровленные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предыдущих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уступали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живой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силе</a:t>
            </a:r>
            <a:r>
              <a:rPr lang="en-US" sz="1400" b="0" strike="noStrike" spc="-1" dirty="0">
                <a:solidFill>
                  <a:srgbClr val="FFFFFF"/>
                </a:solidFill>
                <a:latin typeface="Calibri"/>
                <a:ea typeface="Calibri"/>
              </a:rPr>
              <a:t> в 4 </a:t>
            </a:r>
            <a:r>
              <a:rPr lang="en-US" sz="1400" b="0" strike="noStrike" spc="-1" dirty="0" err="1">
                <a:solidFill>
                  <a:srgbClr val="FFFFFF"/>
                </a:solidFill>
                <a:latin typeface="Calibri"/>
                <a:ea typeface="Calibri"/>
              </a:rPr>
              <a:t>раза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миномётам</a:t>
            </a:r>
            <a:r>
              <a:rPr lang="en-US" sz="1400" b="0" strike="noStrike" spc="-1" dirty="0">
                <a:solidFill>
                  <a:srgbClr val="FFFFFF"/>
                </a:solidFill>
                <a:latin typeface="Calibri"/>
                <a:ea typeface="Calibri"/>
              </a:rPr>
              <a:t> в 7 </a:t>
            </a:r>
            <a:r>
              <a:rPr lang="en-US" sz="1400" b="0" strike="noStrike" spc="-1" dirty="0" err="1">
                <a:solidFill>
                  <a:srgbClr val="FFFFFF"/>
                </a:solidFill>
                <a:latin typeface="Calibri"/>
                <a:ea typeface="Calibri"/>
              </a:rPr>
              <a:t>раз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танкам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авиации</a:t>
            </a:r>
            <a:r>
              <a:rPr lang="en-US" sz="1400" b="0" strike="noStrike" spc="-1" dirty="0">
                <a:solidFill>
                  <a:srgbClr val="FFFFFF"/>
                </a:solidFill>
                <a:latin typeface="Calibri"/>
                <a:ea typeface="Calibri"/>
              </a:rPr>
              <a:t> в 2 </a:t>
            </a:r>
            <a:r>
              <a:rPr lang="en-US" sz="1400" b="0" strike="noStrike" spc="-1" dirty="0" err="1">
                <a:solidFill>
                  <a:srgbClr val="FFFFFF"/>
                </a:solidFill>
                <a:latin typeface="Calibri"/>
                <a:ea typeface="Calibri"/>
              </a:rPr>
              <a:t>раза</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148856805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 name="Рисунок 4"/>
          <p:cNvPicPr/>
          <p:nvPr/>
        </p:nvPicPr>
        <p:blipFill>
          <a:blip r:embed="rId3"/>
          <a:stretch/>
        </p:blipFill>
        <p:spPr>
          <a:xfrm>
            <a:off x="0" y="0"/>
            <a:ext cx="12191760" cy="6857640"/>
          </a:xfrm>
          <a:prstGeom prst="rect">
            <a:avLst/>
          </a:prstGeom>
          <a:ln>
            <a:noFill/>
          </a:ln>
        </p:spPr>
      </p:pic>
      <p:sp>
        <p:nvSpPr>
          <p:cNvPr id="277"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78" name="Рисунок 7"/>
          <p:cNvPicPr/>
          <p:nvPr/>
        </p:nvPicPr>
        <p:blipFill>
          <a:blip r:embed="rId4"/>
          <a:stretch/>
        </p:blipFill>
        <p:spPr>
          <a:xfrm>
            <a:off x="6210300" y="0"/>
            <a:ext cx="5981460" cy="4933950"/>
          </a:xfrm>
          <a:prstGeom prst="rect">
            <a:avLst/>
          </a:prstGeom>
          <a:ln>
            <a:noFill/>
          </a:ln>
        </p:spPr>
      </p:pic>
      <p:pic>
        <p:nvPicPr>
          <p:cNvPr id="279" name="Рисунок 12"/>
          <p:cNvPicPr/>
          <p:nvPr/>
        </p:nvPicPr>
        <p:blipFill>
          <a:blip r:embed="rId5"/>
          <a:stretch/>
        </p:blipFill>
        <p:spPr>
          <a:xfrm>
            <a:off x="0" y="2564900"/>
            <a:ext cx="5695950" cy="4292739"/>
          </a:xfrm>
          <a:prstGeom prst="rect">
            <a:avLst/>
          </a:prstGeom>
          <a:ln>
            <a:noFill/>
          </a:ln>
        </p:spPr>
      </p:pic>
      <p:sp>
        <p:nvSpPr>
          <p:cNvPr id="280" name="CustomShape 2"/>
          <p:cNvSpPr/>
          <p:nvPr/>
        </p:nvSpPr>
        <p:spPr>
          <a:xfrm>
            <a:off x="266700" y="668520"/>
            <a:ext cx="5429250" cy="170446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19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перешёл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нанося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Абинская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Крымская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Вспомогательные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Темрюк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Таманский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держали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немногочисленные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гарнизоны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ожесточённых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сражений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47-й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пехоты</a:t>
            </a:r>
            <a:r>
              <a:rPr lang="en-US" sz="1400" b="0" strike="noStrike" spc="-1" dirty="0">
                <a:solidFill>
                  <a:srgbClr val="FFFFFF"/>
                </a:solidFill>
                <a:latin typeface="Calibri"/>
                <a:ea typeface="Calibri"/>
              </a:rPr>
              <a:t> к 25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ему</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ходу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317491120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Рисунок 13"/>
          <p:cNvPicPr/>
          <p:nvPr/>
        </p:nvPicPr>
        <p:blipFill>
          <a:blip r:embed="rId2"/>
          <a:srcRect t="15521" b="-15521"/>
          <a:stretch/>
        </p:blipFill>
        <p:spPr>
          <a:xfrm>
            <a:off x="0" y="0"/>
            <a:ext cx="12191760" cy="8127720"/>
          </a:xfrm>
          <a:prstGeom prst="rect">
            <a:avLst/>
          </a:prstGeom>
          <a:ln>
            <a:noFill/>
          </a:ln>
        </p:spPr>
      </p:pic>
      <p:pic>
        <p:nvPicPr>
          <p:cNvPr id="239" name="Рисунок 4"/>
          <p:cNvPicPr/>
          <p:nvPr/>
        </p:nvPicPr>
        <p:blipFill>
          <a:blip r:embed="rId3"/>
          <a:stretch/>
        </p:blipFill>
        <p:spPr>
          <a:xfrm>
            <a:off x="276480" y="264600"/>
            <a:ext cx="4527360" cy="6368400"/>
          </a:xfrm>
          <a:prstGeom prst="rect">
            <a:avLst/>
          </a:prstGeom>
          <a:ln>
            <a:noFill/>
          </a:ln>
        </p:spPr>
      </p:pic>
      <p:pic>
        <p:nvPicPr>
          <p:cNvPr id="2" name="Рисунок 1"/>
          <p:cNvPicPr>
            <a:picLocks noChangeAspect="1"/>
          </p:cNvPicPr>
          <p:nvPr/>
        </p:nvPicPr>
        <p:blipFill>
          <a:blip r:embed="rId4"/>
          <a:stretch>
            <a:fillRect/>
          </a:stretch>
        </p:blipFill>
        <p:spPr>
          <a:xfrm>
            <a:off x="6168962" y="274321"/>
            <a:ext cx="4371211" cy="6358679"/>
          </a:xfrm>
          <a:prstGeom prst="rect">
            <a:avLst/>
          </a:prstGeom>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Рисунок 4"/>
          <p:cNvPicPr/>
          <p:nvPr/>
        </p:nvPicPr>
        <p:blipFill>
          <a:blip r:embed="rId3"/>
          <a:stretch/>
        </p:blipFill>
        <p:spPr>
          <a:xfrm>
            <a:off x="0" y="0"/>
            <a:ext cx="12191760" cy="6857640"/>
          </a:xfrm>
          <a:prstGeom prst="rect">
            <a:avLst/>
          </a:prstGeom>
          <a:ln>
            <a:noFill/>
          </a:ln>
        </p:spPr>
      </p:pic>
      <p:sp>
        <p:nvSpPr>
          <p:cNvPr id="284" name="CustomShape 1"/>
          <p:cNvSpPr/>
          <p:nvPr/>
        </p:nvSpPr>
        <p:spPr>
          <a:xfrm>
            <a:off x="0" y="36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285" name="Рисунок 6"/>
          <p:cNvPicPr/>
          <p:nvPr/>
        </p:nvPicPr>
        <p:blipFill>
          <a:blip r:embed="rId4"/>
          <a:stretch/>
        </p:blipFill>
        <p:spPr>
          <a:xfrm>
            <a:off x="0" y="0"/>
            <a:ext cx="5800320" cy="4567680"/>
          </a:xfrm>
          <a:prstGeom prst="rect">
            <a:avLst/>
          </a:prstGeom>
          <a:ln>
            <a:noFill/>
          </a:ln>
        </p:spPr>
      </p:pic>
      <p:sp>
        <p:nvSpPr>
          <p:cNvPr id="286" name="CustomShape 2"/>
          <p:cNvSpPr/>
          <p:nvPr/>
        </p:nvSpPr>
        <p:spPr>
          <a:xfrm>
            <a:off x="5991930" y="166485"/>
            <a:ext cx="6008220" cy="101292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29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получив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подкрепления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туапсинского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возобновили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ценой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потерь</a:t>
            </a:r>
            <a:r>
              <a:rPr lang="en-US" sz="1400" b="0" strike="noStrike" spc="-1" dirty="0">
                <a:solidFill>
                  <a:srgbClr val="FFFFFF"/>
                </a:solidFill>
                <a:latin typeface="Calibri"/>
                <a:ea typeface="Calibri"/>
              </a:rPr>
              <a:t> 31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Анапу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побережью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отрезав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полуострове</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288" name="Рисунок 10"/>
          <p:cNvPicPr/>
          <p:nvPr/>
        </p:nvPicPr>
        <p:blipFill>
          <a:blip r:embed="rId5"/>
          <a:stretch/>
        </p:blipFill>
        <p:spPr>
          <a:xfrm>
            <a:off x="6340860" y="1313383"/>
            <a:ext cx="5851140" cy="3849167"/>
          </a:xfrm>
          <a:prstGeom prst="rect">
            <a:avLst/>
          </a:prstGeom>
          <a:ln>
            <a:noFill/>
          </a:ln>
        </p:spPr>
      </p:pic>
      <p:sp>
        <p:nvSpPr>
          <p:cNvPr id="289" name="CustomShape 3"/>
          <p:cNvSpPr/>
          <p:nvPr/>
        </p:nvSpPr>
        <p:spPr>
          <a:xfrm>
            <a:off x="388140" y="4701652"/>
            <a:ext cx="8042040" cy="184001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nSpc>
                <a:spcPct val="107000"/>
              </a:lnSpc>
              <a:spcAft>
                <a:spcPts val="799"/>
              </a:spcAft>
            </a:pPr>
            <a:r>
              <a:rPr lang="en-US" sz="1600" b="0" strike="noStrike" spc="-1" dirty="0">
                <a:solidFill>
                  <a:srgbClr val="FFFFFF"/>
                </a:solidFill>
                <a:latin typeface="Calibri"/>
                <a:ea typeface="Calibri"/>
              </a:rPr>
              <a:t> </a:t>
            </a:r>
            <a:endParaRPr lang="en-US" sz="16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3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окружённые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эвакуированы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морем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Геленджик</a:t>
            </a:r>
            <a:r>
              <a:rPr lang="en-US" sz="1400" b="0" strike="noStrike" spc="-1" dirty="0">
                <a:solidFill>
                  <a:srgbClr val="FFFFFF"/>
                </a:solidFill>
                <a:latin typeface="Calibri"/>
                <a:ea typeface="Calibri"/>
              </a:rPr>
              <a:t>. 7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пробились</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Новороссийску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завязались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жестокие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уличные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железнодорожный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элеватор</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порт</a:t>
            </a:r>
            <a:r>
              <a:rPr lang="en-US" sz="1400" b="0" strike="noStrike" spc="-1" dirty="0">
                <a:solidFill>
                  <a:srgbClr val="FFFFFF"/>
                </a:solidFill>
                <a:latin typeface="Calibri"/>
                <a:ea typeface="Calibri"/>
              </a:rPr>
              <a:t>. К 11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огромных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усилий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остановлен</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юго-восточной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продолжались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26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фактически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разрушен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Чёрного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сорван</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224339226"/>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 name="Рисунок 4"/>
          <p:cNvPicPr/>
          <p:nvPr/>
        </p:nvPicPr>
        <p:blipFill>
          <a:blip r:embed="rId2"/>
          <a:stretch/>
        </p:blipFill>
        <p:spPr>
          <a:xfrm>
            <a:off x="0" y="0"/>
            <a:ext cx="12191760" cy="6857640"/>
          </a:xfrm>
          <a:prstGeom prst="rect">
            <a:avLst/>
          </a:prstGeom>
          <a:ln>
            <a:noFill/>
          </a:ln>
        </p:spPr>
      </p:pic>
      <p:sp>
        <p:nvSpPr>
          <p:cNvPr id="298" name="CustomShape 6"/>
          <p:cNvSpPr/>
          <p:nvPr/>
        </p:nvSpPr>
        <p:spPr>
          <a:xfrm>
            <a:off x="0" y="2921896"/>
            <a:ext cx="12191760" cy="1014209"/>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Партизаны</a:t>
            </a:r>
            <a:endParaRPr lang="en-US" sz="6000" b="0" strike="noStrike" spc="-1" dirty="0">
              <a:latin typeface="Arial"/>
            </a:endParaRPr>
          </a:p>
        </p:txBody>
      </p:sp>
    </p:spTree>
    <p:extLst>
      <p:ext uri="{BB962C8B-B14F-4D97-AF65-F5344CB8AC3E}">
        <p14:creationId xmlns:p14="http://schemas.microsoft.com/office/powerpoint/2010/main" val="256769132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 name="Рисунок 4"/>
          <p:cNvPicPr/>
          <p:nvPr/>
        </p:nvPicPr>
        <p:blipFill>
          <a:blip r:embed="rId3"/>
          <a:stretch/>
        </p:blipFill>
        <p:spPr>
          <a:xfrm>
            <a:off x="0" y="0"/>
            <a:ext cx="12191760" cy="6857640"/>
          </a:xfrm>
          <a:prstGeom prst="rect">
            <a:avLst/>
          </a:prstGeom>
          <a:ln>
            <a:noFill/>
          </a:ln>
        </p:spPr>
      </p:pic>
      <p:sp>
        <p:nvSpPr>
          <p:cNvPr id="301" name="CustomShape 1"/>
          <p:cNvSpPr/>
          <p:nvPr/>
        </p:nvSpPr>
        <p:spPr>
          <a:xfrm>
            <a:off x="-20151" y="-17924"/>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02" name="Рисунок 11"/>
          <p:cNvPicPr/>
          <p:nvPr/>
        </p:nvPicPr>
        <p:blipFill>
          <a:blip r:embed="rId4"/>
          <a:stretch/>
        </p:blipFill>
        <p:spPr>
          <a:xfrm>
            <a:off x="5102352" y="0"/>
            <a:ext cx="7089048" cy="4937760"/>
          </a:xfrm>
          <a:prstGeom prst="rect">
            <a:avLst/>
          </a:prstGeom>
          <a:ln>
            <a:noFill/>
          </a:ln>
        </p:spPr>
      </p:pic>
      <p:sp>
        <p:nvSpPr>
          <p:cNvPr id="303" name="CustomShape 2"/>
          <p:cNvSpPr/>
          <p:nvPr/>
        </p:nvSpPr>
        <p:spPr>
          <a:xfrm>
            <a:off x="271495" y="92852"/>
            <a:ext cx="4675409" cy="331804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Важную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роль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крахе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Эдельвейс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сыграло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широко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развернувшееся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Организованное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руководимое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Коммунистической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оно</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выросло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мощную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причинившую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существенный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Интернациональный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характер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ярко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проявился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период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битвы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рядах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бок</a:t>
            </a:r>
            <a:r>
              <a:rPr lang="en-US" sz="1400" b="0" strike="noStrike" spc="-1" dirty="0">
                <a:solidFill>
                  <a:srgbClr val="FFFFFF"/>
                </a:solidFill>
                <a:latin typeface="Calibri"/>
                <a:ea typeface="Calibri"/>
              </a:rPr>
              <a:t> о </a:t>
            </a:r>
            <a:r>
              <a:rPr lang="en-US" sz="1400" b="0" strike="noStrike" spc="-1" dirty="0" err="1">
                <a:solidFill>
                  <a:srgbClr val="FFFFFF"/>
                </a:solidFill>
                <a:latin typeface="Calibri"/>
                <a:ea typeface="Calibri"/>
              </a:rPr>
              <a:t>бок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героически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сражались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русские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украинцы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кабардинцы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балкарцы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черкесы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карачаевцы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адыгейцы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чеченцы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ингуши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ногайцы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абазинцы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представители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многих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национальностей</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304" name="CustomShape 3"/>
          <p:cNvSpPr/>
          <p:nvPr/>
        </p:nvSpPr>
        <p:spPr>
          <a:xfrm>
            <a:off x="256059" y="5132016"/>
            <a:ext cx="11915550" cy="159898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0000"/>
              </a:lnSpc>
            </a:pP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непосредственно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руководила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Коммунистическая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органы</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Краснодарский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Ставропольский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крайкомы</a:t>
            </a:r>
            <a:r>
              <a:rPr lang="en-US" sz="1400" b="0" strike="noStrike" spc="-1" dirty="0">
                <a:solidFill>
                  <a:srgbClr val="FFFFFF"/>
                </a:solidFill>
                <a:latin typeface="Calibri"/>
                <a:ea typeface="Calibri"/>
              </a:rPr>
              <a:t> ВКП, </a:t>
            </a:r>
            <a:r>
              <a:rPr lang="en-US" sz="1400" b="0" strike="noStrike" spc="-1" dirty="0" err="1">
                <a:solidFill>
                  <a:srgbClr val="FFFFFF"/>
                </a:solidFill>
                <a:latin typeface="Calibri"/>
                <a:ea typeface="Calibri"/>
              </a:rPr>
              <a:t>созданные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тылу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подпольные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центры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горкомы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райкомы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почти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насчитывалось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80 </a:t>
            </a:r>
            <a:r>
              <a:rPr lang="en-US" sz="1400" b="0" strike="noStrike" spc="-1" dirty="0" err="1">
                <a:solidFill>
                  <a:srgbClr val="FFFFFF"/>
                </a:solidFill>
                <a:latin typeface="Calibri"/>
                <a:ea typeface="Calibri"/>
              </a:rPr>
              <a:t>подпольных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организаций</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рядах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около</a:t>
            </a:r>
            <a:r>
              <a:rPr lang="en-US" sz="1400" b="0" strike="noStrike" spc="-1" dirty="0">
                <a:solidFill>
                  <a:srgbClr val="FFFFFF"/>
                </a:solidFill>
                <a:latin typeface="Calibri"/>
                <a:ea typeface="Calibri"/>
              </a:rPr>
              <a:t> 800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совершили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около</a:t>
            </a:r>
            <a:r>
              <a:rPr lang="en-US" sz="1400" b="0" strike="noStrike" spc="-1" dirty="0">
                <a:solidFill>
                  <a:srgbClr val="FFFFFF"/>
                </a:solidFill>
                <a:latin typeface="Calibri"/>
                <a:ea typeface="Calibri"/>
              </a:rPr>
              <a:t> 500 </a:t>
            </a:r>
            <a:r>
              <a:rPr lang="en-US" sz="1400" b="0" strike="noStrike" spc="-1" dirty="0" err="1">
                <a:solidFill>
                  <a:srgbClr val="FFFFFF"/>
                </a:solidFill>
                <a:latin typeface="Calibri"/>
                <a:ea typeface="Calibri"/>
              </a:rPr>
              <a:t>боевых</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разведывательных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тысячи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и 450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плен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около</a:t>
            </a:r>
            <a:r>
              <a:rPr lang="en-US" sz="1400" b="0" strike="noStrike" spc="-1" dirty="0">
                <a:solidFill>
                  <a:srgbClr val="FFFFFF"/>
                </a:solidFill>
                <a:latin typeface="Calibri"/>
                <a:ea typeface="Calibri"/>
              </a:rPr>
              <a:t> 60 </a:t>
            </a:r>
            <a:r>
              <a:rPr lang="en-US" sz="1400" b="0" strike="noStrike" spc="-1" dirty="0" err="1">
                <a:solidFill>
                  <a:srgbClr val="FFFFFF"/>
                </a:solidFill>
                <a:latin typeface="Calibri"/>
                <a:ea typeface="Calibri"/>
              </a:rPr>
              <a:t>мостов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переправ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тылу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15 </a:t>
            </a:r>
            <a:r>
              <a:rPr lang="en-US" sz="1400" b="0" strike="noStrike" spc="-1" dirty="0" err="1">
                <a:solidFill>
                  <a:srgbClr val="FFFFFF"/>
                </a:solidFill>
                <a:latin typeface="Calibri"/>
                <a:ea typeface="Calibri"/>
              </a:rPr>
              <a:t>паровозов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вагонов</a:t>
            </a:r>
            <a:r>
              <a:rPr lang="en-US" sz="1400" b="0" strike="noStrike" spc="-1" dirty="0">
                <a:solidFill>
                  <a:srgbClr val="FFFFFF"/>
                </a:solidFill>
                <a:latin typeface="Calibri"/>
                <a:ea typeface="Calibri"/>
              </a:rPr>
              <a:t>, 200 </a:t>
            </a:r>
            <a:r>
              <a:rPr lang="en-US" sz="1400" b="0" strike="noStrike" spc="-1" dirty="0" err="1">
                <a:solidFill>
                  <a:srgbClr val="FFFFFF"/>
                </a:solidFill>
                <a:latin typeface="Calibri"/>
                <a:ea typeface="Calibri"/>
              </a:rPr>
              <a:t>автомашин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взорвали</a:t>
            </a:r>
            <a:r>
              <a:rPr lang="en-US" sz="1400" b="0" strike="noStrike" spc="-1" dirty="0">
                <a:solidFill>
                  <a:srgbClr val="FFFFFF"/>
                </a:solidFill>
                <a:latin typeface="Calibri"/>
                <a:ea typeface="Calibri"/>
              </a:rPr>
              <a:t> 7 </a:t>
            </a:r>
            <a:r>
              <a:rPr lang="en-US" sz="1400" b="0" strike="noStrike" spc="-1" dirty="0" err="1">
                <a:solidFill>
                  <a:srgbClr val="FFFFFF"/>
                </a:solidFill>
                <a:latin typeface="Calibri"/>
                <a:ea typeface="Calibri"/>
              </a:rPr>
              <a:t>складов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разгромили</a:t>
            </a:r>
            <a:r>
              <a:rPr lang="en-US" sz="1400" b="0" strike="noStrike" spc="-1" dirty="0">
                <a:solidFill>
                  <a:srgbClr val="FFFFFF"/>
                </a:solidFill>
                <a:latin typeface="Calibri"/>
                <a:ea typeface="Calibri"/>
              </a:rPr>
              <a:t> 3 </a:t>
            </a:r>
            <a:r>
              <a:rPr lang="en-US" sz="1400" b="0" strike="noStrike" spc="-1" dirty="0" err="1">
                <a:solidFill>
                  <a:srgbClr val="FFFFFF"/>
                </a:solidFill>
                <a:latin typeface="Calibri"/>
                <a:ea typeface="Calibri"/>
              </a:rPr>
              <a:t>штаба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пустили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откос</a:t>
            </a:r>
            <a:r>
              <a:rPr lang="en-US" sz="1400" b="0" strike="noStrike" spc="-1" dirty="0">
                <a:solidFill>
                  <a:srgbClr val="FFFFFF"/>
                </a:solidFill>
                <a:latin typeface="Calibri"/>
                <a:ea typeface="Calibri"/>
              </a:rPr>
              <a:t> 14 </a:t>
            </a:r>
            <a:r>
              <a:rPr lang="en-US" sz="1400" b="0" strike="noStrike" spc="-1" dirty="0" err="1">
                <a:solidFill>
                  <a:srgbClr val="FFFFFF"/>
                </a:solidFill>
                <a:latin typeface="Calibri"/>
                <a:ea typeface="Calibri"/>
              </a:rPr>
              <a:t>железнодорожных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составов</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войсками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техникой</a:t>
            </a:r>
            <a:endParaRPr lang="en-US" sz="1400" b="0" strike="noStrike" spc="-1" dirty="0">
              <a:latin typeface="Arial"/>
            </a:endParaRPr>
          </a:p>
        </p:txBody>
      </p:sp>
    </p:spTree>
    <p:extLst>
      <p:ext uri="{BB962C8B-B14F-4D97-AF65-F5344CB8AC3E}">
        <p14:creationId xmlns:p14="http://schemas.microsoft.com/office/powerpoint/2010/main" val="1374911135"/>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 name="Рисунок 4"/>
          <p:cNvPicPr/>
          <p:nvPr/>
        </p:nvPicPr>
        <p:blipFill>
          <a:blip r:embed="rId3"/>
          <a:stretch/>
        </p:blipFill>
        <p:spPr>
          <a:xfrm>
            <a:off x="0" y="0"/>
            <a:ext cx="12191760" cy="6857640"/>
          </a:xfrm>
          <a:prstGeom prst="rect">
            <a:avLst/>
          </a:prstGeom>
          <a:ln>
            <a:noFill/>
          </a:ln>
        </p:spPr>
      </p:pic>
      <p:sp>
        <p:nvSpPr>
          <p:cNvPr id="308" name="CustomShape 1"/>
          <p:cNvSpPr/>
          <p:nvPr/>
        </p:nvSpPr>
        <p:spPr>
          <a:xfrm>
            <a:off x="0" y="-5886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09" name="Рисунок 6"/>
          <p:cNvPicPr/>
          <p:nvPr/>
        </p:nvPicPr>
        <p:blipFill>
          <a:blip r:embed="rId4"/>
          <a:stretch/>
        </p:blipFill>
        <p:spPr>
          <a:xfrm>
            <a:off x="0" y="835200"/>
            <a:ext cx="7178040" cy="5849064"/>
          </a:xfrm>
          <a:prstGeom prst="rect">
            <a:avLst/>
          </a:prstGeom>
          <a:ln>
            <a:noFill/>
          </a:ln>
        </p:spPr>
      </p:pic>
      <p:sp>
        <p:nvSpPr>
          <p:cNvPr id="310" name="CustomShape 2"/>
          <p:cNvSpPr/>
          <p:nvPr/>
        </p:nvSpPr>
        <p:spPr>
          <a:xfrm>
            <a:off x="225360" y="309600"/>
            <a:ext cx="9070560" cy="54029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7000"/>
              </a:lnSpc>
              <a:spcAft>
                <a:spcPts val="799"/>
              </a:spcAft>
            </a:pPr>
            <a:r>
              <a:rPr lang="en-US" sz="1400" b="0" strike="noStrike" spc="-1" dirty="0">
                <a:solidFill>
                  <a:srgbClr val="FFFFFF"/>
                </a:solidFill>
                <a:latin typeface="Calibri"/>
                <a:ea typeface="Calibri"/>
              </a:rPr>
              <a:t>А. </a:t>
            </a:r>
            <a:r>
              <a:rPr lang="en-US" sz="1400" b="0" strike="noStrike" spc="-1" dirty="0" err="1">
                <a:solidFill>
                  <a:srgbClr val="FFFFFF"/>
                </a:solidFill>
                <a:latin typeface="Calibri"/>
                <a:ea typeface="Calibri"/>
              </a:rPr>
              <a:t>Гречко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хорошо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помогали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Действуя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тылу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народные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мстители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наносили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урон</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311" name="CustomShape 3"/>
          <p:cNvSpPr/>
          <p:nvPr/>
        </p:nvSpPr>
        <p:spPr>
          <a:xfrm>
            <a:off x="7341300" y="2440161"/>
            <a:ext cx="4687200" cy="239599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Нефтегорского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уничтожили</a:t>
            </a:r>
            <a:r>
              <a:rPr lang="en-US" sz="1400" b="0" strike="noStrike" spc="-1" dirty="0">
                <a:solidFill>
                  <a:srgbClr val="FFFFFF"/>
                </a:solidFill>
                <a:latin typeface="Calibri"/>
                <a:ea typeface="Calibri"/>
              </a:rPr>
              <a:t> 75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одного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хвалился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вызовет</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самолетов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разбомбит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вместе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партизанами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Отважно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сражались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фашистами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смело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нападали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гарнизоны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связь</a:t>
            </a:r>
            <a:r>
              <a:rPr lang="en-US" sz="1400" b="0" strike="noStrike" spc="-1" dirty="0">
                <a:solidFill>
                  <a:srgbClr val="FFFFFF"/>
                </a:solidFill>
                <a:latin typeface="Calibri"/>
                <a:ea typeface="Calibri"/>
              </a:rPr>
              <a:t>, а 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9-е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взорвали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Северская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Смоленская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нарушив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312" name="CustomShape 4"/>
          <p:cNvSpPr/>
          <p:nvPr/>
        </p:nvSpPr>
        <p:spPr>
          <a:xfrm>
            <a:off x="129240" y="3369960"/>
            <a:ext cx="617400" cy="536400"/>
          </a:xfrm>
          <a:prstGeom prst="actionButtonBackPrevious">
            <a:avLst/>
          </a:prstGeom>
          <a:ln/>
        </p:spPr>
        <p:style>
          <a:lnRef idx="2">
            <a:schemeClr val="accent3">
              <a:shade val="50000"/>
            </a:schemeClr>
          </a:lnRef>
          <a:fillRef idx="1">
            <a:schemeClr val="accent3"/>
          </a:fillRef>
          <a:effectRef idx="0">
            <a:schemeClr val="accent3"/>
          </a:effectRef>
          <a:fontRef idx="minor"/>
        </p:style>
      </p:sp>
    </p:spTree>
    <p:extLst>
      <p:ext uri="{BB962C8B-B14F-4D97-AF65-F5344CB8AC3E}">
        <p14:creationId xmlns:p14="http://schemas.microsoft.com/office/powerpoint/2010/main" val="4117604836"/>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 name="Рисунок 4"/>
          <p:cNvPicPr/>
          <p:nvPr/>
        </p:nvPicPr>
        <p:blipFill>
          <a:blip r:embed="rId3"/>
          <a:stretch/>
        </p:blipFill>
        <p:spPr>
          <a:xfrm>
            <a:off x="0" y="0"/>
            <a:ext cx="12191760" cy="6857640"/>
          </a:xfrm>
          <a:prstGeom prst="rect">
            <a:avLst/>
          </a:prstGeom>
          <a:ln>
            <a:noFill/>
          </a:ln>
        </p:spPr>
      </p:pic>
      <p:sp>
        <p:nvSpPr>
          <p:cNvPr id="31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16" name="Рисунок 7"/>
          <p:cNvPicPr/>
          <p:nvPr/>
        </p:nvPicPr>
        <p:blipFill>
          <a:blip r:embed="rId4"/>
          <a:stretch/>
        </p:blipFill>
        <p:spPr>
          <a:xfrm>
            <a:off x="5833872" y="967428"/>
            <a:ext cx="6357888" cy="4922784"/>
          </a:xfrm>
          <a:prstGeom prst="rect">
            <a:avLst/>
          </a:prstGeom>
          <a:ln>
            <a:noFill/>
          </a:ln>
        </p:spPr>
      </p:pic>
      <p:sp>
        <p:nvSpPr>
          <p:cNvPr id="317" name="CustomShape 2"/>
          <p:cNvSpPr/>
          <p:nvPr/>
        </p:nvSpPr>
        <p:spPr>
          <a:xfrm>
            <a:off x="0" y="621720"/>
            <a:ext cx="4937760" cy="516213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период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выбили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чем</a:t>
            </a:r>
            <a:r>
              <a:rPr lang="en-US" sz="1400" b="0" strike="noStrike" spc="-1" dirty="0">
                <a:solidFill>
                  <a:srgbClr val="FFFFFF"/>
                </a:solidFill>
                <a:latin typeface="Calibri"/>
                <a:ea typeface="Calibri"/>
              </a:rPr>
              <a:t> 80 </a:t>
            </a:r>
            <a:r>
              <a:rPr lang="en-US" sz="1400" b="0" strike="noStrike" spc="-1" dirty="0" err="1">
                <a:solidFill>
                  <a:srgbClr val="FFFFFF"/>
                </a:solidFill>
                <a:latin typeface="Calibri"/>
                <a:ea typeface="Calibri"/>
              </a:rPr>
              <a:t>населенных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Кужорской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Махожевской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Ярославской</a:t>
            </a:r>
            <a:r>
              <a:rPr lang="en-US" sz="1400" b="0" strike="noStrike" spc="-1" dirty="0">
                <a:solidFill>
                  <a:srgbClr val="FFFFFF"/>
                </a:solidFill>
                <a:latin typeface="Calibri"/>
                <a:ea typeface="Calibri"/>
              </a:rPr>
              <a:t>. 29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числе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вступили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Майкоп</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центр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Адыгейской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автономной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борьбе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врагом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составили</a:t>
            </a:r>
            <a:r>
              <a:rPr lang="en-US" sz="1400" b="0" strike="noStrike" spc="-1" dirty="0">
                <a:solidFill>
                  <a:srgbClr val="FFFFFF"/>
                </a:solidFill>
                <a:latin typeface="Calibri"/>
                <a:ea typeface="Calibri"/>
              </a:rPr>
              <a:t> 1088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убито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464 </a:t>
            </a:r>
            <a:r>
              <a:rPr lang="en-US" sz="1400" b="0" strike="noStrike" spc="-1" dirty="0" err="1">
                <a:solidFill>
                  <a:srgbClr val="FFFFFF"/>
                </a:solidFill>
                <a:latin typeface="Calibri"/>
                <a:ea typeface="Calibri"/>
              </a:rPr>
              <a:t>человека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расстреляно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немцами</a:t>
            </a:r>
            <a:r>
              <a:rPr lang="en-US" sz="1400" b="0" strike="noStrike" spc="-1" dirty="0">
                <a:solidFill>
                  <a:srgbClr val="FFFFFF"/>
                </a:solidFill>
                <a:latin typeface="Calibri"/>
                <a:ea typeface="Calibri"/>
              </a:rPr>
              <a:t> 370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пропало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вести</a:t>
            </a:r>
            <a:r>
              <a:rPr lang="en-US" sz="1400" b="0" strike="noStrike" spc="-1" dirty="0">
                <a:solidFill>
                  <a:srgbClr val="FFFFFF"/>
                </a:solidFill>
                <a:latin typeface="Calibri"/>
                <a:ea typeface="Calibri"/>
              </a:rPr>
              <a:t> 178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Активная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весьма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эффективная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борьба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значительной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определено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высоким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уровнем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партийного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руководства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борьбой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крайком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принял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необходимые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предварительные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еще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вторжения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гитлеровцев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пределы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22 </a:t>
            </a:r>
            <a:r>
              <a:rPr lang="en-US" sz="1400" b="0" strike="noStrike" spc="-1" dirty="0" err="1">
                <a:solidFill>
                  <a:srgbClr val="FFFFFF"/>
                </a:solidFill>
                <a:latin typeface="Calibri"/>
                <a:ea typeface="Calibri"/>
              </a:rPr>
              <a:t>июля</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утвердил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котором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указывались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цели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задачи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порядок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организации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источники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комплектования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создания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продовольственного</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вещевого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снабжения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период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действовали</a:t>
            </a:r>
            <a:r>
              <a:rPr lang="en-US" sz="1400" b="0" strike="noStrike" spc="-1" dirty="0">
                <a:solidFill>
                  <a:srgbClr val="FFFFFF"/>
                </a:solidFill>
                <a:latin typeface="Calibri"/>
                <a:ea typeface="Calibri"/>
              </a:rPr>
              <a:t> 40 </a:t>
            </a:r>
            <a:r>
              <a:rPr lang="en-US" sz="1400" b="0" strike="noStrike" spc="-1" dirty="0" err="1">
                <a:solidFill>
                  <a:srgbClr val="FFFFFF"/>
                </a:solidFill>
                <a:latin typeface="Calibri"/>
                <a:ea typeface="Calibri"/>
              </a:rPr>
              <a:t>партизанских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общей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численностью</a:t>
            </a:r>
            <a:r>
              <a:rPr lang="en-US" sz="1400" b="0" strike="noStrike" spc="-1" dirty="0">
                <a:solidFill>
                  <a:srgbClr val="FFFFFF"/>
                </a:solidFill>
                <a:latin typeface="Calibri"/>
                <a:ea typeface="Calibri"/>
              </a:rPr>
              <a:t> 2007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1795733722"/>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 name="Рисунок 4"/>
          <p:cNvPicPr/>
          <p:nvPr/>
        </p:nvPicPr>
        <p:blipFill>
          <a:blip r:embed="rId3"/>
          <a:stretch/>
        </p:blipFill>
        <p:spPr>
          <a:xfrm>
            <a:off x="0" y="0"/>
            <a:ext cx="12191760" cy="6857640"/>
          </a:xfrm>
          <a:prstGeom prst="rect">
            <a:avLst/>
          </a:prstGeom>
          <a:ln>
            <a:noFill/>
          </a:ln>
        </p:spPr>
      </p:pic>
      <p:sp>
        <p:nvSpPr>
          <p:cNvPr id="321" name="CustomShape 1"/>
          <p:cNvSpPr/>
          <p:nvPr/>
        </p:nvSpPr>
        <p:spPr>
          <a:xfrm>
            <a:off x="3627000" y="863928"/>
            <a:ext cx="4937760" cy="512978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nchor="ctr">
            <a:noAutofit/>
          </a:bodyPr>
          <a:lstStyle/>
          <a:p>
            <a:pPr algn="just">
              <a:lnSpc>
                <a:spcPct val="107000"/>
              </a:lnSpc>
              <a:spcAft>
                <a:spcPts val="799"/>
              </a:spcAft>
            </a:pP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самостоятельно</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взаимодействии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нападали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колонны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гарнизоны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коммуникации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связи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обозы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транспорты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противником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3200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21 </a:t>
            </a:r>
            <a:r>
              <a:rPr lang="en-US" sz="1400" b="0" strike="noStrike" spc="-1" dirty="0" err="1">
                <a:solidFill>
                  <a:srgbClr val="FFFFFF"/>
                </a:solidFill>
                <a:latin typeface="Calibri"/>
                <a:ea typeface="Calibri"/>
              </a:rPr>
              <a:t>танк</a:t>
            </a:r>
            <a:r>
              <a:rPr lang="en-US" sz="1400" b="0" strike="noStrike" spc="-1" dirty="0">
                <a:solidFill>
                  <a:srgbClr val="FFFFFF"/>
                </a:solidFill>
                <a:latin typeface="Calibri"/>
                <a:ea typeface="Calibri"/>
              </a:rPr>
              <a:t>, 8 </a:t>
            </a:r>
            <a:r>
              <a:rPr lang="en-US" sz="1400" b="0" strike="noStrike" spc="-1" dirty="0" err="1">
                <a:solidFill>
                  <a:srgbClr val="FFFFFF"/>
                </a:solidFill>
                <a:latin typeface="Calibri"/>
                <a:ea typeface="Calibri"/>
              </a:rPr>
              <a:t>бронемашин</a:t>
            </a:r>
            <a:r>
              <a:rPr lang="en-US" sz="1400" b="0" strike="noStrike" spc="-1" dirty="0">
                <a:solidFill>
                  <a:srgbClr val="FFFFFF"/>
                </a:solidFill>
                <a:latin typeface="Calibri"/>
                <a:ea typeface="Calibri"/>
              </a:rPr>
              <a:t>, 102 </a:t>
            </a:r>
            <a:r>
              <a:rPr lang="en-US" sz="1400" b="0" strike="noStrike" spc="-1" dirty="0" err="1">
                <a:solidFill>
                  <a:srgbClr val="FFFFFF"/>
                </a:solidFill>
                <a:latin typeface="Calibri"/>
                <a:ea typeface="Calibri"/>
              </a:rPr>
              <a:t>автомашины</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самолет</a:t>
            </a:r>
            <a:r>
              <a:rPr lang="en-US" sz="1400" b="0" strike="noStrike" spc="-1" dirty="0">
                <a:solidFill>
                  <a:srgbClr val="FFFFFF"/>
                </a:solidFill>
                <a:latin typeface="Calibri"/>
                <a:ea typeface="Calibri"/>
              </a:rPr>
              <a:t>, 17 </a:t>
            </a:r>
            <a:r>
              <a:rPr lang="en-US" sz="1400" b="0" strike="noStrike" spc="-1" dirty="0" err="1">
                <a:solidFill>
                  <a:srgbClr val="FFFFFF"/>
                </a:solidFill>
                <a:latin typeface="Calibri"/>
                <a:ea typeface="Calibri"/>
              </a:rPr>
              <a:t>мостов</a:t>
            </a:r>
            <a:r>
              <a:rPr lang="en-US" sz="1400" b="0" strike="noStrike" spc="-1" dirty="0">
                <a:solidFill>
                  <a:srgbClr val="FFFFFF"/>
                </a:solidFill>
                <a:latin typeface="Calibri"/>
                <a:ea typeface="Calibri"/>
              </a:rPr>
              <a:t>, 9 </a:t>
            </a:r>
            <a:r>
              <a:rPr lang="en-US" sz="1400" b="0" strike="noStrike" spc="-1" dirty="0" err="1">
                <a:solidFill>
                  <a:srgbClr val="FFFFFF"/>
                </a:solidFill>
                <a:latin typeface="Calibri"/>
                <a:ea typeface="Calibri"/>
              </a:rPr>
              <a:t>складов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8 </a:t>
            </a:r>
            <a:r>
              <a:rPr lang="en-US" sz="1400" b="0" strike="noStrike" spc="-1" dirty="0" err="1">
                <a:solidFill>
                  <a:srgbClr val="FFFFFF"/>
                </a:solidFill>
                <a:latin typeface="Calibri"/>
                <a:ea typeface="Calibri"/>
              </a:rPr>
              <a:t>пушек</a:t>
            </a:r>
            <a:r>
              <a:rPr lang="en-US" sz="1400" b="0" strike="noStrike" spc="-1" dirty="0">
                <a:solidFill>
                  <a:srgbClr val="FFFFFF"/>
                </a:solidFill>
                <a:latin typeface="Calibri"/>
                <a:ea typeface="Calibri"/>
              </a:rPr>
              <a:t>, 26 </a:t>
            </a:r>
            <a:r>
              <a:rPr lang="en-US" sz="1400" b="0" strike="noStrike" spc="-1" dirty="0" err="1">
                <a:solidFill>
                  <a:srgbClr val="FFFFFF"/>
                </a:solidFill>
                <a:latin typeface="Calibri"/>
                <a:ea typeface="Calibri"/>
              </a:rPr>
              <a:t>пулеметов</a:t>
            </a:r>
            <a:r>
              <a:rPr lang="en-US" sz="1400" b="0" strike="noStrike" spc="-1" dirty="0">
                <a:solidFill>
                  <a:srgbClr val="FFFFFF"/>
                </a:solidFill>
                <a:latin typeface="Calibri"/>
                <a:ea typeface="Calibri"/>
              </a:rPr>
              <a:t>, 282 </a:t>
            </a:r>
            <a:r>
              <a:rPr lang="en-US" sz="1400" b="0" strike="noStrike" spc="-1" dirty="0" err="1">
                <a:solidFill>
                  <a:srgbClr val="FFFFFF"/>
                </a:solidFill>
                <a:latin typeface="Calibri"/>
                <a:ea typeface="Calibri"/>
              </a:rPr>
              <a:t>винтовки</a:t>
            </a:r>
            <a:r>
              <a:rPr lang="en-US" sz="1400" b="0" strike="noStrike" spc="-1" dirty="0">
                <a:solidFill>
                  <a:srgbClr val="FFFFFF"/>
                </a:solidFill>
                <a:latin typeface="Calibri"/>
                <a:ea typeface="Calibri"/>
              </a:rPr>
              <a:t>, 61 </a:t>
            </a:r>
            <a:r>
              <a:rPr lang="en-US" sz="1400" b="0" strike="noStrike" spc="-1" dirty="0" err="1">
                <a:solidFill>
                  <a:srgbClr val="FFFFFF"/>
                </a:solidFill>
                <a:latin typeface="Calibri"/>
                <a:ea typeface="Calibri"/>
              </a:rPr>
              <a:t>автомат</a:t>
            </a:r>
            <a:r>
              <a:rPr lang="en-US" sz="1400" b="0" strike="noStrike" spc="-1" dirty="0">
                <a:solidFill>
                  <a:srgbClr val="FFFFFF"/>
                </a:solidFill>
                <a:latin typeface="Calibri"/>
                <a:ea typeface="Calibri"/>
              </a:rPr>
              <a:t>, 2,9 </a:t>
            </a:r>
            <a:r>
              <a:rPr lang="en-US" sz="1400" b="0" strike="noStrike" spc="-1" dirty="0" err="1">
                <a:solidFill>
                  <a:srgbClr val="FFFFFF"/>
                </a:solidFill>
                <a:latin typeface="Calibri"/>
                <a:ea typeface="Calibri"/>
              </a:rPr>
              <a:t>млн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штук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патронов</a:t>
            </a:r>
            <a:r>
              <a:rPr lang="en-US" sz="1400" b="0" strike="noStrike" spc="-1" dirty="0">
                <a:solidFill>
                  <a:srgbClr val="FFFFFF"/>
                </a:solidFill>
                <a:latin typeface="Calibri"/>
                <a:ea typeface="Calibri"/>
              </a:rPr>
              <a:t>, 3 </a:t>
            </a:r>
            <a:r>
              <a:rPr lang="en-US" sz="1400" b="0" strike="noStrike" spc="-1" dirty="0" err="1">
                <a:solidFill>
                  <a:srgbClr val="FFFFFF"/>
                </a:solidFill>
                <a:latin typeface="Calibri"/>
                <a:ea typeface="Calibri"/>
              </a:rPr>
              <a:t>паровоза</a:t>
            </a:r>
            <a:r>
              <a:rPr lang="en-US" sz="1400" b="0" strike="noStrike" spc="-1" dirty="0">
                <a:solidFill>
                  <a:srgbClr val="FFFFFF"/>
                </a:solidFill>
                <a:latin typeface="Calibri"/>
                <a:ea typeface="Calibri"/>
              </a:rPr>
              <a:t>, 46 </a:t>
            </a:r>
            <a:r>
              <a:rPr lang="en-US" sz="1400" b="0" strike="noStrike" spc="-1" dirty="0" err="1">
                <a:solidFill>
                  <a:srgbClr val="FFFFFF"/>
                </a:solidFill>
                <a:latin typeface="Calibri"/>
                <a:ea typeface="Calibri"/>
              </a:rPr>
              <a:t>вагонов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значительное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количество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вооружения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боеприпасов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имущества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содействовали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выполнению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сохранение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скота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одного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богатств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Спасенный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угнали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безопасные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перегнали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перевалы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Закавказье</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обратили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продовольственное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снабжение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1842184055"/>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 name="Рисунок 4"/>
          <p:cNvPicPr/>
          <p:nvPr/>
        </p:nvPicPr>
        <p:blipFill>
          <a:blip r:embed="rId3"/>
          <a:stretch/>
        </p:blipFill>
        <p:spPr>
          <a:xfrm>
            <a:off x="0" y="0"/>
            <a:ext cx="12191760" cy="6857640"/>
          </a:xfrm>
          <a:prstGeom prst="rect">
            <a:avLst/>
          </a:prstGeom>
          <a:ln>
            <a:noFill/>
          </a:ln>
        </p:spPr>
      </p:pic>
      <p:sp>
        <p:nvSpPr>
          <p:cNvPr id="32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26" name="Рисунок 3"/>
          <p:cNvPicPr/>
          <p:nvPr/>
        </p:nvPicPr>
        <p:blipFill>
          <a:blip r:embed="rId4"/>
          <a:stretch/>
        </p:blipFill>
        <p:spPr>
          <a:xfrm>
            <a:off x="1138618" y="943627"/>
            <a:ext cx="4192560" cy="4453704"/>
          </a:xfrm>
          <a:prstGeom prst="rect">
            <a:avLst/>
          </a:prstGeom>
          <a:ln>
            <a:noFill/>
          </a:ln>
        </p:spPr>
      </p:pic>
      <p:sp>
        <p:nvSpPr>
          <p:cNvPr id="327" name="CustomShape 2"/>
          <p:cNvSpPr/>
          <p:nvPr/>
        </p:nvSpPr>
        <p:spPr>
          <a:xfrm>
            <a:off x="6976533" y="1183680"/>
            <a:ext cx="4741334" cy="30506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6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разведчицы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Кувинского</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Икон-Халковского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Черкесской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автономной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Асият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Кужева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Крыыхан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Мижева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двух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лазутчиков</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топографической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допроса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выяснилось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перевалы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движутся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Благодаря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сведениям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Зеленчукский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Карачаевской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автономной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Кувинский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Икон-Халковскнй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разгромили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Марухского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ущелья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крупные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парашютистов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Эдельвейс</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98227445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 name="Рисунок 4"/>
          <p:cNvPicPr/>
          <p:nvPr/>
        </p:nvPicPr>
        <p:blipFill>
          <a:blip r:embed="rId3"/>
          <a:stretch/>
        </p:blipFill>
        <p:spPr>
          <a:xfrm>
            <a:off x="0" y="0"/>
            <a:ext cx="12191760" cy="6857640"/>
          </a:xfrm>
          <a:prstGeom prst="rect">
            <a:avLst/>
          </a:prstGeom>
          <a:ln>
            <a:noFill/>
          </a:ln>
        </p:spPr>
      </p:pic>
      <p:sp>
        <p:nvSpPr>
          <p:cNvPr id="331"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32" name="Рисунок 6"/>
          <p:cNvPicPr/>
          <p:nvPr/>
        </p:nvPicPr>
        <p:blipFill>
          <a:blip r:embed="rId4"/>
          <a:stretch/>
        </p:blipFill>
        <p:spPr>
          <a:xfrm>
            <a:off x="6101542" y="603681"/>
            <a:ext cx="4843309" cy="5622552"/>
          </a:xfrm>
          <a:prstGeom prst="rect">
            <a:avLst/>
          </a:prstGeom>
          <a:ln>
            <a:noFill/>
          </a:ln>
        </p:spPr>
      </p:pic>
      <p:sp>
        <p:nvSpPr>
          <p:cNvPr id="333" name="CustomShape 2"/>
          <p:cNvSpPr/>
          <p:nvPr/>
        </p:nvSpPr>
        <p:spPr>
          <a:xfrm>
            <a:off x="594360" y="1171146"/>
            <a:ext cx="4335087" cy="399797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200" b="0" strike="noStrike" spc="-1" dirty="0">
                <a:solidFill>
                  <a:srgbClr val="FFFFFF"/>
                </a:solidFill>
                <a:latin typeface="Calibri"/>
                <a:ea typeface="Calibri"/>
              </a:rPr>
              <a:t> </a:t>
            </a: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этом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особенно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отличились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пулеметчица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Залихват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Эркенова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инструктор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Карачаевого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обкома</a:t>
            </a:r>
            <a:r>
              <a:rPr lang="en-US" sz="1400" b="0" strike="noStrike" spc="-1" dirty="0">
                <a:solidFill>
                  <a:srgbClr val="FFFFFF"/>
                </a:solidFill>
                <a:latin typeface="Calibri"/>
                <a:ea typeface="Calibri"/>
              </a:rPr>
              <a:t> ВКП. </a:t>
            </a:r>
            <a:r>
              <a:rPr lang="en-US" sz="1400" b="0" strike="noStrike" spc="-1" dirty="0" err="1">
                <a:solidFill>
                  <a:srgbClr val="FFFFFF"/>
                </a:solidFill>
                <a:latin typeface="Calibri"/>
                <a:ea typeface="Calibri"/>
              </a:rPr>
              <a:t>Вскоре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одном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тяжелых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3. </a:t>
            </a:r>
            <a:r>
              <a:rPr lang="en-US" sz="1400" b="0" strike="noStrike" spc="-1" dirty="0" err="1">
                <a:solidFill>
                  <a:srgbClr val="FFFFFF"/>
                </a:solidFill>
                <a:latin typeface="Calibri"/>
                <a:ea typeface="Calibri"/>
              </a:rPr>
              <a:t>Эркенова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пулеметным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выходивший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геройски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погибла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Кисловодский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действовавший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Кабардино-Балкарской</a:t>
            </a:r>
            <a:r>
              <a:rPr lang="en-US" sz="1400" b="0" strike="noStrike" spc="-1" dirty="0">
                <a:solidFill>
                  <a:srgbClr val="FFFFFF"/>
                </a:solidFill>
                <a:latin typeface="Calibri"/>
                <a:ea typeface="Calibri"/>
              </a:rPr>
              <a:t> АССР, </a:t>
            </a:r>
            <a:r>
              <a:rPr lang="en-US" sz="1400" b="0" strike="noStrike" spc="-1" dirty="0" err="1">
                <a:solidFill>
                  <a:srgbClr val="FFFFFF"/>
                </a:solidFill>
                <a:latin typeface="Calibri"/>
                <a:ea typeface="Calibri"/>
              </a:rPr>
              <a:t>взаимодействуя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оборонявшими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Баксанское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ущелье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течение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месяцев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ряд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крупных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налеты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колонны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гарнизоны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обозы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отряды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начале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пытавшихся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выйти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Каспийского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разведывательными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аулами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Кушли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Асланбек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очистили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захватчиков</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384453579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6" name="Рисунок 4"/>
          <p:cNvPicPr/>
          <p:nvPr/>
        </p:nvPicPr>
        <p:blipFill>
          <a:blip r:embed="rId2"/>
          <a:stretch/>
        </p:blipFill>
        <p:spPr>
          <a:xfrm>
            <a:off x="0" y="0"/>
            <a:ext cx="12191760" cy="6857640"/>
          </a:xfrm>
          <a:prstGeom prst="rect">
            <a:avLst/>
          </a:prstGeom>
          <a:ln>
            <a:noFill/>
          </a:ln>
        </p:spPr>
      </p:pic>
      <p:sp>
        <p:nvSpPr>
          <p:cNvPr id="343" name="CustomShape 7"/>
          <p:cNvSpPr/>
          <p:nvPr/>
        </p:nvSpPr>
        <p:spPr>
          <a:xfrm>
            <a:off x="0" y="2921896"/>
            <a:ext cx="12192000" cy="1014209"/>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Туапсинская</a:t>
            </a:r>
            <a:r>
              <a:rPr lang="ru-RU" sz="6000" b="0" strike="noStrike" spc="-1" dirty="0">
                <a:solidFill>
                  <a:srgbClr val="FFFFFF"/>
                </a:solidFill>
                <a:latin typeface="USSR STENCIL"/>
              </a:rPr>
              <a:t> операция </a:t>
            </a:r>
            <a:endParaRPr lang="en-US" sz="6000" b="0" strike="noStrike" spc="-1" dirty="0">
              <a:latin typeface="Arial"/>
            </a:endParaRPr>
          </a:p>
        </p:txBody>
      </p:sp>
    </p:spTree>
    <p:extLst>
      <p:ext uri="{BB962C8B-B14F-4D97-AF65-F5344CB8AC3E}">
        <p14:creationId xmlns:p14="http://schemas.microsoft.com/office/powerpoint/2010/main" val="36234639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 name="Рисунок 4"/>
          <p:cNvPicPr/>
          <p:nvPr/>
        </p:nvPicPr>
        <p:blipFill>
          <a:blip r:embed="rId3"/>
          <a:stretch/>
        </p:blipFill>
        <p:spPr>
          <a:xfrm>
            <a:off x="0" y="0"/>
            <a:ext cx="12191760" cy="6857640"/>
          </a:xfrm>
          <a:prstGeom prst="rect">
            <a:avLst/>
          </a:prstGeom>
          <a:ln>
            <a:noFill/>
          </a:ln>
        </p:spPr>
      </p:pic>
      <p:sp>
        <p:nvSpPr>
          <p:cNvPr id="34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46" name="Рисунок 5"/>
          <p:cNvPicPr/>
          <p:nvPr/>
        </p:nvPicPr>
        <p:blipFill>
          <a:blip r:embed="rId4"/>
          <a:stretch/>
        </p:blipFill>
        <p:spPr>
          <a:xfrm>
            <a:off x="4914900" y="377280"/>
            <a:ext cx="7276860" cy="6156870"/>
          </a:xfrm>
          <a:prstGeom prst="rect">
            <a:avLst/>
          </a:prstGeom>
          <a:ln>
            <a:noFill/>
          </a:ln>
        </p:spPr>
      </p:pic>
      <p:sp>
        <p:nvSpPr>
          <p:cNvPr id="347" name="CustomShape 2"/>
          <p:cNvSpPr/>
          <p:nvPr/>
        </p:nvSpPr>
        <p:spPr>
          <a:xfrm>
            <a:off x="533400" y="377280"/>
            <a:ext cx="3962400" cy="338389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августе-сентябре</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17-я </a:t>
            </a:r>
            <a:r>
              <a:rPr lang="en-US" sz="1400" b="0" strike="noStrike" spc="-1" dirty="0" err="1">
                <a:solidFill>
                  <a:srgbClr val="FFFFFF"/>
                </a:solidFill>
                <a:latin typeface="Calibri"/>
                <a:ea typeface="Calibri"/>
              </a:rPr>
              <a:t>немецкая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генерал-полковника</a:t>
            </a:r>
            <a:r>
              <a:rPr lang="en-US" sz="1400" b="0" strike="noStrike" spc="-1" dirty="0">
                <a:solidFill>
                  <a:srgbClr val="FFFFFF"/>
                </a:solidFill>
                <a:latin typeface="Calibri"/>
                <a:ea typeface="Calibri"/>
              </a:rPr>
              <a:t> Р. </a:t>
            </a:r>
            <a:r>
              <a:rPr lang="en-US" sz="1400" b="0" strike="noStrike" spc="-1" dirty="0" err="1">
                <a:solidFill>
                  <a:srgbClr val="FFFFFF"/>
                </a:solidFill>
                <a:latin typeface="Calibri"/>
                <a:ea typeface="Calibri"/>
              </a:rPr>
              <a:t>Руоффа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попыталась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ходу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Закавказье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силу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постигла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неудачу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сосредоточив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162 </a:t>
            </a:r>
            <a:r>
              <a:rPr lang="en-US" sz="1400" b="0" strike="noStrike" spc="-1" dirty="0" err="1">
                <a:solidFill>
                  <a:srgbClr val="FFFFFF"/>
                </a:solidFill>
                <a:latin typeface="Calibri"/>
                <a:ea typeface="Calibri"/>
              </a:rPr>
              <a:t>тысяч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147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штурмовых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350 </a:t>
            </a:r>
            <a:r>
              <a:rPr lang="en-US" sz="1400" b="0" strike="noStrike" spc="-1" dirty="0" err="1">
                <a:solidFill>
                  <a:srgbClr val="FFFFFF"/>
                </a:solidFill>
                <a:latin typeface="Calibri"/>
                <a:ea typeface="Calibri"/>
              </a:rPr>
              <a:t>самолетов</a:t>
            </a:r>
            <a:r>
              <a:rPr lang="en-US" sz="1400" b="0" strike="noStrike" spc="-1" dirty="0">
                <a:solidFill>
                  <a:srgbClr val="FFFFFF"/>
                </a:solidFill>
                <a:latin typeface="Calibri"/>
                <a:ea typeface="Calibri"/>
              </a:rPr>
              <a:t>, 1316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950 </a:t>
            </a:r>
            <a:r>
              <a:rPr lang="en-US" sz="1400" b="0" strike="noStrike" spc="-1" dirty="0" err="1">
                <a:solidFill>
                  <a:srgbClr val="FFFFFF"/>
                </a:solidFill>
                <a:latin typeface="Calibri"/>
                <a:ea typeface="Calibri"/>
              </a:rPr>
              <a:t>минометов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планировало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вновь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Нефтегорска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Горячего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Ключа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Шаумян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отрезать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800" b="0" strike="noStrike" spc="-1" dirty="0" err="1">
                <a:solidFill>
                  <a:srgbClr val="FFFFFF"/>
                </a:solidFill>
                <a:latin typeface="Calibri"/>
                <a:ea typeface="Calibri"/>
              </a:rPr>
              <a:t>фронта</a:t>
            </a:r>
            <a:r>
              <a:rPr lang="en-US" sz="1800" b="0" strike="noStrike" spc="-1" dirty="0">
                <a:solidFill>
                  <a:srgbClr val="FFFFFF"/>
                </a:solidFill>
                <a:latin typeface="Calibri"/>
                <a:ea typeface="Calibri"/>
              </a:rPr>
              <a:t>. </a:t>
            </a:r>
            <a:endParaRPr lang="en-US" sz="1800" b="0" strike="noStrike" spc="-1" dirty="0">
              <a:latin typeface="Arial"/>
            </a:endParaRPr>
          </a:p>
        </p:txBody>
      </p:sp>
      <p:sp>
        <p:nvSpPr>
          <p:cNvPr id="348" name="CustomShape 3"/>
          <p:cNvSpPr/>
          <p:nvPr/>
        </p:nvSpPr>
        <p:spPr>
          <a:xfrm>
            <a:off x="533401" y="4256280"/>
            <a:ext cx="3790950" cy="193497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Тем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лишить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баз</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портов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высвободить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переброски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Советская</a:t>
            </a:r>
            <a:r>
              <a:rPr lang="en-US" sz="1400" b="0" strike="noStrike" spc="-1" dirty="0">
                <a:solidFill>
                  <a:srgbClr val="FFFFFF"/>
                </a:solidFill>
                <a:latin typeface="Calibri"/>
                <a:ea typeface="Calibri"/>
              </a:rPr>
              <a:t> 18-я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располагала</a:t>
            </a:r>
            <a:r>
              <a:rPr lang="en-US" sz="1400" b="0" strike="noStrike" spc="-1" dirty="0">
                <a:solidFill>
                  <a:srgbClr val="FFFFFF"/>
                </a:solidFill>
                <a:latin typeface="Calibri"/>
                <a:ea typeface="Calibri"/>
              </a:rPr>
              <a:t> 109 </a:t>
            </a:r>
            <a:r>
              <a:rPr lang="en-US" sz="1400" b="0" strike="noStrike" spc="-1" dirty="0" err="1">
                <a:solidFill>
                  <a:srgbClr val="FFFFFF"/>
                </a:solidFill>
                <a:latin typeface="Calibri"/>
                <a:ea typeface="Calibri"/>
              </a:rPr>
              <a:t>тысячами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71 </a:t>
            </a:r>
            <a:r>
              <a:rPr lang="en-US" sz="1400" b="0" strike="noStrike" spc="-1" dirty="0" err="1">
                <a:solidFill>
                  <a:srgbClr val="FFFFFF"/>
                </a:solidFill>
                <a:latin typeface="Calibri"/>
                <a:ea typeface="Calibri"/>
              </a:rPr>
              <a:t>самолетом</a:t>
            </a:r>
            <a:r>
              <a:rPr lang="en-US" sz="1400" b="0" strike="noStrike" spc="-1" dirty="0">
                <a:solidFill>
                  <a:srgbClr val="FFFFFF"/>
                </a:solidFill>
                <a:latin typeface="Calibri"/>
                <a:ea typeface="Calibri"/>
              </a:rPr>
              <a:t>, 515 </a:t>
            </a:r>
            <a:r>
              <a:rPr lang="en-US" sz="1400" b="0" strike="noStrike" spc="-1" dirty="0" err="1">
                <a:solidFill>
                  <a:srgbClr val="FFFFFF"/>
                </a:solidFill>
                <a:latin typeface="Calibri"/>
                <a:ea typeface="Calibri"/>
              </a:rPr>
              <a:t>орудиями</a:t>
            </a:r>
            <a:r>
              <a:rPr lang="en-US" sz="1400" b="0" strike="noStrike" spc="-1" dirty="0">
                <a:solidFill>
                  <a:srgbClr val="FFFFFF"/>
                </a:solidFill>
                <a:latin typeface="Calibri"/>
                <a:ea typeface="Calibri"/>
              </a:rPr>
              <a:t> и 637 </a:t>
            </a:r>
            <a:r>
              <a:rPr lang="en-US" sz="1400" b="0" strike="noStrike" spc="-1" dirty="0" err="1">
                <a:solidFill>
                  <a:srgbClr val="FFFFFF"/>
                </a:solidFill>
                <a:latin typeface="Calibri"/>
                <a:ea typeface="Calibri"/>
              </a:rPr>
              <a:t>миномётами</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67390991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Рисунок 4"/>
          <p:cNvPicPr/>
          <p:nvPr/>
        </p:nvPicPr>
        <p:blipFill>
          <a:blip r:embed="rId2"/>
          <a:srcRect l="7889" r="5411"/>
          <a:stretch/>
        </p:blipFill>
        <p:spPr>
          <a:xfrm>
            <a:off x="240" y="0"/>
            <a:ext cx="12191760" cy="6857640"/>
          </a:xfrm>
          <a:prstGeom prst="rect">
            <a:avLst/>
          </a:prstGeom>
          <a:ln>
            <a:noFill/>
          </a:ln>
        </p:spPr>
      </p:pic>
      <p:pic>
        <p:nvPicPr>
          <p:cNvPr id="87" name="Рисунок 8"/>
          <p:cNvPicPr/>
          <p:nvPr/>
        </p:nvPicPr>
        <p:blipFill>
          <a:blip r:embed="rId3"/>
          <a:stretch/>
        </p:blipFill>
        <p:spPr>
          <a:xfrm>
            <a:off x="7659668" y="251791"/>
            <a:ext cx="3925955" cy="2659360"/>
          </a:xfrm>
          <a:prstGeom prst="rect">
            <a:avLst/>
          </a:prstGeom>
          <a:ln>
            <a:noFill/>
          </a:ln>
        </p:spPr>
      </p:pic>
      <p:sp>
        <p:nvSpPr>
          <p:cNvPr id="88" name="CustomShape 1"/>
          <p:cNvSpPr/>
          <p:nvPr/>
        </p:nvSpPr>
        <p:spPr>
          <a:xfrm>
            <a:off x="2126967" y="2221333"/>
            <a:ext cx="5141168" cy="186905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ru-RU" sz="1800" b="0" strike="noStrike" spc="-1" dirty="0">
                <a:solidFill>
                  <a:srgbClr val="FFFFFF"/>
                </a:solidFill>
                <a:latin typeface="USSR STENCIL"/>
                <a:ea typeface="Calibri"/>
              </a:rPr>
              <a:t>      </a:t>
            </a:r>
            <a:r>
              <a:rPr lang="en-US" sz="1800" b="0" strike="noStrike" spc="-1" dirty="0">
                <a:solidFill>
                  <a:srgbClr val="FFFFFF"/>
                </a:solidFill>
                <a:latin typeface="USSR STENCIL"/>
                <a:ea typeface="Calibri"/>
              </a:rPr>
              <a:t>С </a:t>
            </a:r>
            <a:r>
              <a:rPr lang="en-US" sz="1800" b="0" strike="noStrike" spc="-1" dirty="0" err="1">
                <a:solidFill>
                  <a:srgbClr val="FFFFFF"/>
                </a:solidFill>
                <a:latin typeface="USSR STENCIL"/>
                <a:ea typeface="Calibri"/>
              </a:rPr>
              <a:t>началом</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немецкого</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наступления</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войска</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Закавказского</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фронта</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получили</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задачу</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занять</a:t>
            </a:r>
            <a:r>
              <a:rPr lang="en-US" sz="1800" b="0" strike="noStrike" spc="-1" dirty="0">
                <a:solidFill>
                  <a:srgbClr val="FFFFFF"/>
                </a:solidFill>
                <a:latin typeface="USSR STENCIL"/>
                <a:ea typeface="Calibri"/>
              </a:rPr>
              <a:t> и </a:t>
            </a:r>
            <a:r>
              <a:rPr lang="en-US" sz="1800" b="0" strike="noStrike" spc="-1" dirty="0" err="1">
                <a:solidFill>
                  <a:srgbClr val="FFFFFF"/>
                </a:solidFill>
                <a:latin typeface="USSR STENCIL"/>
                <a:ea typeface="Calibri"/>
              </a:rPr>
              <a:t>подготовить</a:t>
            </a:r>
            <a:r>
              <a:rPr lang="en-US" sz="1800" b="0" strike="noStrike" spc="-1" dirty="0">
                <a:solidFill>
                  <a:srgbClr val="FFFFFF"/>
                </a:solidFill>
                <a:latin typeface="USSR STENCIL"/>
                <a:ea typeface="Calibri"/>
              </a:rPr>
              <a:t> к </a:t>
            </a:r>
            <a:r>
              <a:rPr lang="en-US" sz="1800" b="0" strike="noStrike" spc="-1" dirty="0" err="1">
                <a:solidFill>
                  <a:srgbClr val="FFFFFF"/>
                </a:solidFill>
                <a:latin typeface="USSR STENCIL"/>
                <a:ea typeface="Calibri"/>
              </a:rPr>
              <a:t>обороне</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подступы</a:t>
            </a:r>
            <a:r>
              <a:rPr lang="en-US" sz="1800" b="0" strike="noStrike" spc="-1" dirty="0">
                <a:solidFill>
                  <a:srgbClr val="FFFFFF"/>
                </a:solidFill>
                <a:latin typeface="USSR STENCIL"/>
                <a:ea typeface="Calibri"/>
              </a:rPr>
              <a:t> к </a:t>
            </a:r>
            <a:r>
              <a:rPr lang="en-US" sz="1800" b="0" strike="noStrike" spc="-1" dirty="0" err="1">
                <a:solidFill>
                  <a:srgbClr val="FFFFFF"/>
                </a:solidFill>
                <a:latin typeface="USSR STENCIL"/>
                <a:ea typeface="Calibri"/>
              </a:rPr>
              <a:t>Кавказу</a:t>
            </a:r>
            <a:r>
              <a:rPr lang="en-US" sz="1800" b="0" strike="noStrike" spc="-1" dirty="0">
                <a:solidFill>
                  <a:srgbClr val="FFFFFF"/>
                </a:solidFill>
                <a:latin typeface="USSR STENCIL"/>
                <a:ea typeface="Calibri"/>
              </a:rPr>
              <a:t> с </a:t>
            </a:r>
            <a:r>
              <a:rPr lang="en-US" sz="1800" b="0" strike="noStrike" spc="-1" dirty="0" err="1">
                <a:solidFill>
                  <a:srgbClr val="FFFFFF"/>
                </a:solidFill>
                <a:latin typeface="USSR STENCIL"/>
                <a:ea typeface="Calibri"/>
              </a:rPr>
              <a:t>севера</a:t>
            </a:r>
            <a:r>
              <a:rPr lang="en-US" sz="1800" b="0" strike="noStrike" spc="-1" dirty="0">
                <a:solidFill>
                  <a:srgbClr val="FFFFFF"/>
                </a:solidFill>
                <a:latin typeface="USSR STENCIL"/>
                <a:ea typeface="Calibri"/>
              </a:rPr>
              <a:t>. В </a:t>
            </a:r>
            <a:r>
              <a:rPr lang="en-US" sz="1800" b="0" strike="noStrike" spc="-1" dirty="0" err="1">
                <a:solidFill>
                  <a:srgbClr val="FFFFFF"/>
                </a:solidFill>
                <a:latin typeface="USSR STENCIL"/>
                <a:ea typeface="Calibri"/>
              </a:rPr>
              <a:t>связи</a:t>
            </a:r>
            <a:r>
              <a:rPr lang="en-US" sz="1800" b="0" strike="noStrike" spc="-1" dirty="0">
                <a:solidFill>
                  <a:srgbClr val="FFFFFF"/>
                </a:solidFill>
                <a:latin typeface="USSR STENCIL"/>
                <a:ea typeface="Calibri"/>
              </a:rPr>
              <a:t> с </a:t>
            </a:r>
            <a:r>
              <a:rPr lang="en-US" sz="1800" b="0" strike="noStrike" spc="-1" dirty="0" err="1">
                <a:solidFill>
                  <a:srgbClr val="FFFFFF"/>
                </a:solidFill>
                <a:latin typeface="USSR STENCIL"/>
                <a:ea typeface="Calibri"/>
              </a:rPr>
              <a:t>этим</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Военный</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совет</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фронта</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разработал</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план</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боевых</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действий</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который</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Ставка</a:t>
            </a:r>
            <a:r>
              <a:rPr lang="en-US" sz="1800" b="0" strike="noStrike" spc="-1" dirty="0">
                <a:solidFill>
                  <a:srgbClr val="FFFFFF"/>
                </a:solidFill>
                <a:latin typeface="USSR STENCIL"/>
                <a:ea typeface="Calibri"/>
              </a:rPr>
              <a:t> </a:t>
            </a:r>
            <a:r>
              <a:rPr lang="en-US" sz="1800" b="0" strike="noStrike" spc="-1" dirty="0" err="1">
                <a:solidFill>
                  <a:srgbClr val="FFFFFF"/>
                </a:solidFill>
                <a:latin typeface="USSR STENCIL"/>
                <a:ea typeface="Calibri"/>
              </a:rPr>
              <a:t>утвердила</a:t>
            </a:r>
            <a:r>
              <a:rPr lang="en-US" sz="1800" b="0" strike="noStrike" spc="-1" dirty="0">
                <a:solidFill>
                  <a:srgbClr val="FFFFFF"/>
                </a:solidFill>
                <a:latin typeface="USSR STENCIL"/>
                <a:ea typeface="Calibri"/>
              </a:rPr>
              <a:t> 4 </a:t>
            </a:r>
            <a:r>
              <a:rPr lang="en-US" sz="1800" b="0" strike="noStrike" spc="-1" dirty="0" err="1">
                <a:solidFill>
                  <a:srgbClr val="FFFFFF"/>
                </a:solidFill>
                <a:latin typeface="USSR STENCIL"/>
                <a:ea typeface="Calibri"/>
              </a:rPr>
              <a:t>августа</a:t>
            </a:r>
            <a:r>
              <a:rPr lang="en-US" sz="1800" b="0" strike="noStrike" spc="-1" dirty="0">
                <a:solidFill>
                  <a:srgbClr val="FFFFFF"/>
                </a:solidFill>
                <a:latin typeface="USSR STENCIL"/>
                <a:ea typeface="Calibri"/>
              </a:rPr>
              <a:t>. </a:t>
            </a:r>
            <a:endParaRPr lang="en-US" sz="1800" b="0" strike="noStrike" spc="-1" dirty="0">
              <a:latin typeface="Arial"/>
            </a:endParaRPr>
          </a:p>
        </p:txBody>
      </p:sp>
      <p:pic>
        <p:nvPicPr>
          <p:cNvPr id="92" name="Рисунок 13"/>
          <p:cNvPicPr/>
          <p:nvPr/>
        </p:nvPicPr>
        <p:blipFill>
          <a:blip r:embed="rId4"/>
          <a:stretch/>
        </p:blipFill>
        <p:spPr>
          <a:xfrm>
            <a:off x="14905440" y="4318200"/>
            <a:ext cx="1841040" cy="1265400"/>
          </a:xfrm>
          <a:prstGeom prst="rect">
            <a:avLst/>
          </a:prstGeom>
          <a:ln>
            <a:noFill/>
          </a:ln>
        </p:spPr>
      </p:pic>
      <p:pic>
        <p:nvPicPr>
          <p:cNvPr id="93" name="Рисунок 14"/>
          <p:cNvPicPr/>
          <p:nvPr/>
        </p:nvPicPr>
        <p:blipFill>
          <a:blip r:embed="rId5"/>
          <a:stretch/>
        </p:blipFill>
        <p:spPr>
          <a:xfrm>
            <a:off x="17062560" y="4318200"/>
            <a:ext cx="1841040" cy="1271520"/>
          </a:xfrm>
          <a:prstGeom prst="rect">
            <a:avLst/>
          </a:prstGeom>
          <a:ln>
            <a:noFill/>
          </a:ln>
        </p:spPr>
      </p:pic>
      <p:pic>
        <p:nvPicPr>
          <p:cNvPr id="94" name="Рисунок 15"/>
          <p:cNvPicPr/>
          <p:nvPr/>
        </p:nvPicPr>
        <p:blipFill>
          <a:blip r:embed="rId6"/>
          <a:srcRect t="14074"/>
          <a:stretch/>
        </p:blipFill>
        <p:spPr>
          <a:xfrm>
            <a:off x="19220040" y="4313520"/>
            <a:ext cx="1063440" cy="1265400"/>
          </a:xfrm>
          <a:prstGeom prst="rect">
            <a:avLst/>
          </a:prstGeom>
          <a:ln>
            <a:noFill/>
          </a:ln>
        </p:spPr>
      </p:pic>
      <p:pic>
        <p:nvPicPr>
          <p:cNvPr id="95" name="Рисунок 16"/>
          <p:cNvPicPr/>
          <p:nvPr/>
        </p:nvPicPr>
        <p:blipFill>
          <a:blip r:embed="rId7"/>
          <a:stretch/>
        </p:blipFill>
        <p:spPr>
          <a:xfrm>
            <a:off x="20599560" y="4320720"/>
            <a:ext cx="1063440" cy="1258560"/>
          </a:xfrm>
          <a:prstGeom prst="rect">
            <a:avLst/>
          </a:prstGeom>
          <a:ln>
            <a:noFill/>
          </a:ln>
        </p:spPr>
      </p:pic>
      <p:pic>
        <p:nvPicPr>
          <p:cNvPr id="96" name="Рисунок 17"/>
          <p:cNvPicPr/>
          <p:nvPr/>
        </p:nvPicPr>
        <p:blipFill>
          <a:blip r:embed="rId8"/>
          <a:stretch/>
        </p:blipFill>
        <p:spPr>
          <a:xfrm>
            <a:off x="21979080" y="4320720"/>
            <a:ext cx="1886760" cy="1258560"/>
          </a:xfrm>
          <a:prstGeom prst="rect">
            <a:avLst/>
          </a:prstGeom>
          <a:ln>
            <a:noFill/>
          </a:ln>
        </p:spPr>
      </p:pic>
      <p:pic>
        <p:nvPicPr>
          <p:cNvPr id="2" name="Рисунок 1"/>
          <p:cNvPicPr>
            <a:picLocks noChangeAspect="1"/>
          </p:cNvPicPr>
          <p:nvPr/>
        </p:nvPicPr>
        <p:blipFill>
          <a:blip r:embed="rId9"/>
          <a:stretch>
            <a:fillRect/>
          </a:stretch>
        </p:blipFill>
        <p:spPr>
          <a:xfrm>
            <a:off x="7659668" y="3428819"/>
            <a:ext cx="3925955" cy="2733493"/>
          </a:xfrm>
          <a:prstGeom prst="rect">
            <a:avLst/>
          </a:prstGeom>
        </p:spPr>
      </p:pic>
    </p:spTree>
    <p:extLst>
      <p:ext uri="{BB962C8B-B14F-4D97-AF65-F5344CB8AC3E}">
        <p14:creationId xmlns:p14="http://schemas.microsoft.com/office/powerpoint/2010/main" val="1060584030"/>
      </p:ext>
    </p:extLst>
  </p:cSld>
  <p:clrMapOvr>
    <a:masterClrMapping/>
  </p:clrMapOvr>
  <p:transition spd="slow" advTm="150000">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Рисунок 4"/>
          <p:cNvPicPr/>
          <p:nvPr/>
        </p:nvPicPr>
        <p:blipFill>
          <a:blip r:embed="rId3"/>
          <a:stretch/>
        </p:blipFill>
        <p:spPr>
          <a:xfrm>
            <a:off x="0" y="0"/>
            <a:ext cx="12191760" cy="6857640"/>
          </a:xfrm>
          <a:prstGeom prst="rect">
            <a:avLst/>
          </a:prstGeom>
          <a:ln>
            <a:noFill/>
          </a:ln>
        </p:spPr>
      </p:pic>
      <p:sp>
        <p:nvSpPr>
          <p:cNvPr id="352"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53" name="Рисунок 6"/>
          <p:cNvPicPr/>
          <p:nvPr/>
        </p:nvPicPr>
        <p:blipFill>
          <a:blip r:embed="rId4"/>
          <a:stretch/>
        </p:blipFill>
        <p:spPr>
          <a:xfrm>
            <a:off x="4614660" y="371295"/>
            <a:ext cx="7210590" cy="6115050"/>
          </a:xfrm>
          <a:prstGeom prst="rect">
            <a:avLst/>
          </a:prstGeom>
          <a:ln>
            <a:noFill/>
          </a:ln>
        </p:spPr>
      </p:pic>
      <p:sp>
        <p:nvSpPr>
          <p:cNvPr id="354" name="CustomShape 2"/>
          <p:cNvSpPr/>
          <p:nvPr/>
        </p:nvSpPr>
        <p:spPr>
          <a:xfrm>
            <a:off x="555649" y="1603800"/>
            <a:ext cx="3692501" cy="331804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25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двухдневных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авиационных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коммуникациям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боевым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порядкам</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перешёл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осуществляя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Аттика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исходу</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сентября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вклиниться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5-10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фланге</a:t>
            </a:r>
            <a:r>
              <a:rPr lang="en-US" sz="1400" b="0" strike="noStrike" spc="-1" dirty="0">
                <a:solidFill>
                  <a:srgbClr val="FFFFFF"/>
                </a:solidFill>
                <a:latin typeface="Calibri"/>
                <a:ea typeface="Calibri"/>
              </a:rPr>
              <a:t> 56-й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8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Оказывая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упорное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соединения</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контратаками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исходу</a:t>
            </a:r>
            <a:r>
              <a:rPr lang="en-US" sz="1400" b="0" strike="noStrike" spc="-1" dirty="0">
                <a:solidFill>
                  <a:srgbClr val="FFFFFF"/>
                </a:solidFill>
                <a:latin typeface="Calibri"/>
                <a:ea typeface="Calibri"/>
              </a:rPr>
              <a:t> 9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потерпела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неудачу</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4082093560"/>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 name="Рисунок 4"/>
          <p:cNvPicPr/>
          <p:nvPr/>
        </p:nvPicPr>
        <p:blipFill>
          <a:blip r:embed="rId3"/>
          <a:stretch/>
        </p:blipFill>
        <p:spPr>
          <a:xfrm>
            <a:off x="0" y="0"/>
            <a:ext cx="12191760" cy="6857640"/>
          </a:xfrm>
          <a:prstGeom prst="rect">
            <a:avLst/>
          </a:prstGeom>
          <a:ln>
            <a:noFill/>
          </a:ln>
        </p:spPr>
      </p:pic>
      <p:sp>
        <p:nvSpPr>
          <p:cNvPr id="35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59" name="Рисунок 5"/>
          <p:cNvPicPr/>
          <p:nvPr/>
        </p:nvPicPr>
        <p:blipFill>
          <a:blip r:embed="rId4"/>
          <a:stretch/>
        </p:blipFill>
        <p:spPr>
          <a:xfrm>
            <a:off x="429840" y="400050"/>
            <a:ext cx="6066840" cy="6076950"/>
          </a:xfrm>
          <a:prstGeom prst="rect">
            <a:avLst/>
          </a:prstGeom>
          <a:ln>
            <a:noFill/>
          </a:ln>
        </p:spPr>
      </p:pic>
      <p:sp>
        <p:nvSpPr>
          <p:cNvPr id="360" name="CustomShape 2"/>
          <p:cNvSpPr/>
          <p:nvPr/>
        </p:nvSpPr>
        <p:spPr>
          <a:xfrm>
            <a:off x="6781800" y="1871134"/>
            <a:ext cx="5124840" cy="21538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Перегруппировав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14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возобновила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нанося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Шаумян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Садовое</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этому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полоса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сокращена</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оборонявшиеся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фанагорийском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переданы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a:t>
            </a:r>
            <a:r>
              <a:rPr lang="en-US" sz="1400" b="0" strike="noStrike" spc="-1" dirty="0">
                <a:solidFill>
                  <a:srgbClr val="FFFFFF"/>
                </a:solidFill>
                <a:latin typeface="Calibri"/>
                <a:ea typeface="Calibri"/>
              </a:rPr>
              <a:t> 56-й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17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Шаумян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продвигаясь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юго-восточном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угрозу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окружения</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сумев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завершить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исходу</a:t>
            </a:r>
            <a:r>
              <a:rPr lang="en-US" sz="1400" b="0" strike="noStrike" spc="-1" dirty="0">
                <a:solidFill>
                  <a:srgbClr val="FFFFFF"/>
                </a:solidFill>
                <a:latin typeface="Calibri"/>
                <a:ea typeface="Calibri"/>
              </a:rPr>
              <a:t> 23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остановлены</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затем</a:t>
            </a:r>
            <a:r>
              <a:rPr lang="en-US" sz="1400" b="0" strike="noStrike" spc="-1" dirty="0">
                <a:solidFill>
                  <a:srgbClr val="FFFFFF"/>
                </a:solidFill>
                <a:latin typeface="Calibri"/>
                <a:ea typeface="Calibri"/>
              </a:rPr>
              <a:t> с 31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762100201"/>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3" name="Рисунок 4"/>
          <p:cNvPicPr/>
          <p:nvPr/>
        </p:nvPicPr>
        <p:blipFill>
          <a:blip r:embed="rId3"/>
          <a:stretch/>
        </p:blipFill>
        <p:spPr>
          <a:xfrm>
            <a:off x="0" y="0"/>
            <a:ext cx="12191760" cy="6857640"/>
          </a:xfrm>
          <a:prstGeom prst="rect">
            <a:avLst/>
          </a:prstGeom>
          <a:ln>
            <a:noFill/>
          </a:ln>
        </p:spPr>
      </p:pic>
      <p:sp>
        <p:nvSpPr>
          <p:cNvPr id="364" name="CustomShape 1"/>
          <p:cNvSpPr/>
          <p:nvPr/>
        </p:nvSpPr>
        <p:spPr>
          <a:xfrm>
            <a:off x="-36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65" name="Рисунок 6"/>
          <p:cNvPicPr/>
          <p:nvPr/>
        </p:nvPicPr>
        <p:blipFill>
          <a:blip r:embed="rId4"/>
          <a:stretch/>
        </p:blipFill>
        <p:spPr>
          <a:xfrm>
            <a:off x="4533690" y="342900"/>
            <a:ext cx="6915360" cy="6134100"/>
          </a:xfrm>
          <a:prstGeom prst="rect">
            <a:avLst/>
          </a:prstGeom>
          <a:ln>
            <a:noFill/>
          </a:ln>
        </p:spPr>
      </p:pic>
      <p:sp>
        <p:nvSpPr>
          <p:cNvPr id="366" name="CustomShape 2"/>
          <p:cNvSpPr/>
          <p:nvPr/>
        </p:nvSpPr>
        <p:spPr>
          <a:xfrm>
            <a:off x="437940" y="1962900"/>
            <a:ext cx="3657810" cy="193497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Третью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попытку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Георгиевское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предпринял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середине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К 23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вклинился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центре</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глубину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8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10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вынудило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23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окончательно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отказаться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перейти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320203531"/>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 name="Рисунок 4"/>
          <p:cNvPicPr/>
          <p:nvPr/>
        </p:nvPicPr>
        <p:blipFill>
          <a:blip r:embed="rId3"/>
          <a:stretch/>
        </p:blipFill>
        <p:spPr>
          <a:xfrm>
            <a:off x="0" y="0"/>
            <a:ext cx="12191760" cy="6857640"/>
          </a:xfrm>
          <a:prstGeom prst="rect">
            <a:avLst/>
          </a:prstGeom>
          <a:ln>
            <a:noFill/>
          </a:ln>
        </p:spPr>
      </p:pic>
      <p:sp>
        <p:nvSpPr>
          <p:cNvPr id="370" name="CustomShape 1"/>
          <p:cNvSpPr/>
          <p:nvPr/>
        </p:nvSpPr>
        <p:spPr>
          <a:xfrm>
            <a:off x="240" y="-36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371" name="Рисунок 5"/>
          <p:cNvPicPr/>
          <p:nvPr/>
        </p:nvPicPr>
        <p:blipFill>
          <a:blip r:embed="rId4"/>
          <a:stretch/>
        </p:blipFill>
        <p:spPr>
          <a:xfrm>
            <a:off x="0" y="0"/>
            <a:ext cx="5883480" cy="4723814"/>
          </a:xfrm>
          <a:prstGeom prst="rect">
            <a:avLst/>
          </a:prstGeom>
          <a:ln>
            <a:noFill/>
          </a:ln>
        </p:spPr>
      </p:pic>
      <p:sp>
        <p:nvSpPr>
          <p:cNvPr id="372" name="CustomShape 2"/>
          <p:cNvSpPr/>
          <p:nvPr/>
        </p:nvSpPr>
        <p:spPr>
          <a:xfrm>
            <a:off x="5883480" y="360000"/>
            <a:ext cx="6146280" cy="1001321"/>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26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контрударами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отбросили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К 17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несмотря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неблагоприятную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погоду</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сложные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условия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горно-лесистой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ликвидирована</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её</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откатились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р. </a:t>
            </a:r>
            <a:r>
              <a:rPr lang="en-US" sz="1400" b="0" strike="noStrike" spc="-1" dirty="0" err="1">
                <a:solidFill>
                  <a:srgbClr val="FFFFFF"/>
                </a:solidFill>
                <a:latin typeface="Calibri"/>
                <a:ea typeface="Calibri"/>
              </a:rPr>
              <a:t>Пшиш</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373" name="Рисунок 9"/>
          <p:cNvPicPr/>
          <p:nvPr/>
        </p:nvPicPr>
        <p:blipFill>
          <a:blip r:embed="rId5"/>
          <a:stretch/>
        </p:blipFill>
        <p:spPr>
          <a:xfrm>
            <a:off x="6457950" y="1933001"/>
            <a:ext cx="5728755" cy="4924999"/>
          </a:xfrm>
          <a:prstGeom prst="rect">
            <a:avLst/>
          </a:prstGeom>
          <a:ln>
            <a:noFill/>
          </a:ln>
        </p:spPr>
      </p:pic>
      <p:sp>
        <p:nvSpPr>
          <p:cNvPr id="374" name="CustomShape 3"/>
          <p:cNvSpPr/>
          <p:nvPr/>
        </p:nvSpPr>
        <p:spPr>
          <a:xfrm>
            <a:off x="131068" y="5083814"/>
            <a:ext cx="5752412" cy="146234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ходе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18-й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5-й </a:t>
            </a:r>
            <a:r>
              <a:rPr lang="en-US" sz="1400" b="0" strike="noStrike" spc="-1" dirty="0" err="1">
                <a:solidFill>
                  <a:srgbClr val="FFFFFF"/>
                </a:solidFill>
                <a:latin typeface="Calibri"/>
                <a:ea typeface="Calibri"/>
              </a:rPr>
              <a:t>воздушной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Активное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участие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принимали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пехота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корабли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Черноморского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флота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военно-морской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базы</a:t>
            </a:r>
            <a:r>
              <a:rPr lang="en-US" sz="1400" b="0" strike="noStrike" spc="-1" dirty="0">
                <a:solidFill>
                  <a:srgbClr val="FFFFFF"/>
                </a:solidFill>
                <a:latin typeface="Calibri"/>
                <a:ea typeface="Calibri"/>
              </a:rPr>
              <a:t>. 20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Туапсинская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закончена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переходом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a:t>
            </a:r>
            <a:endParaRPr lang="en-US" sz="1400" b="0" strike="noStrike" spc="-1" dirty="0">
              <a:latin typeface="Arial"/>
            </a:endParaRPr>
          </a:p>
        </p:txBody>
      </p:sp>
    </p:spTree>
    <p:extLst>
      <p:ext uri="{BB962C8B-B14F-4D97-AF65-F5344CB8AC3E}">
        <p14:creationId xmlns:p14="http://schemas.microsoft.com/office/powerpoint/2010/main" val="2937977869"/>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a:hlinkClick r:id="rId3" action="ppaction://hlinksldjump"/>
            <a:extLst>
              <a:ext uri="{FF2B5EF4-FFF2-40B4-BE49-F238E27FC236}">
                <a16:creationId xmlns:a16="http://schemas.microsoft.com/office/drawing/2014/main" id="{0A0B5DF9-A847-486F-BFDA-58AFE287321F}"/>
              </a:ext>
            </a:extLst>
          </p:cNvPr>
          <p:cNvSpPr txBox="1"/>
          <p:nvPr/>
        </p:nvSpPr>
        <p:spPr>
          <a:xfrm>
            <a:off x="1" y="2921169"/>
            <a:ext cx="12191999" cy="1015663"/>
          </a:xfrm>
          <a:prstGeom prst="rect">
            <a:avLst/>
          </a:prstGeom>
          <a:solidFill>
            <a:schemeClr val="tx1"/>
          </a:solidFill>
        </p:spPr>
        <p:txBody>
          <a:bodyPr wrap="square">
            <a:spAutoFit/>
          </a:bodyPr>
          <a:lstStyle/>
          <a:p>
            <a:pPr algn="ctr"/>
            <a:r>
              <a:rPr lang="ru-RU" sz="6000" dirty="0">
                <a:solidFill>
                  <a:schemeClr val="bg1"/>
                </a:solidFill>
                <a:highlight>
                  <a:srgbClr val="000000"/>
                </a:highlight>
                <a:latin typeface="USSR STENCIL" panose="02000503060000020004" pitchFamily="2" charset="-52"/>
              </a:rPr>
              <a:t>Бои за </a:t>
            </a:r>
            <a:r>
              <a:rPr lang="ru-RU" sz="6000" dirty="0" err="1">
                <a:solidFill>
                  <a:schemeClr val="bg1"/>
                </a:solidFill>
                <a:highlight>
                  <a:srgbClr val="000000"/>
                </a:highlight>
                <a:latin typeface="USSR STENCIL" panose="02000503060000020004" pitchFamily="2" charset="-52"/>
              </a:rPr>
              <a:t>Клухорский</a:t>
            </a:r>
            <a:r>
              <a:rPr lang="ru-RU" sz="6000" dirty="0">
                <a:solidFill>
                  <a:schemeClr val="bg1"/>
                </a:solidFill>
                <a:highlight>
                  <a:srgbClr val="000000"/>
                </a:highlight>
                <a:latin typeface="USSR STENCIL" panose="02000503060000020004" pitchFamily="2" charset="-52"/>
              </a:rPr>
              <a:t> перевал</a:t>
            </a:r>
          </a:p>
        </p:txBody>
      </p:sp>
    </p:spTree>
    <p:extLst>
      <p:ext uri="{BB962C8B-B14F-4D97-AF65-F5344CB8AC3E}">
        <p14:creationId xmlns:p14="http://schemas.microsoft.com/office/powerpoint/2010/main" val="3781198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111"/>
            <a:ext cx="12192000" cy="6858000"/>
          </a:xfrm>
          <a:prstGeom prst="rect">
            <a:avLst/>
          </a:prstGeom>
        </p:spPr>
      </p:pic>
      <p:pic>
        <p:nvPicPr>
          <p:cNvPr id="3" name="Рисунок 2">
            <a:extLst>
              <a:ext uri="{FF2B5EF4-FFF2-40B4-BE49-F238E27FC236}">
                <a16:creationId xmlns:a16="http://schemas.microsoft.com/office/drawing/2014/main" id="{0E34D6E8-13D0-421F-A9E3-29D61BA2978C}"/>
              </a:ext>
            </a:extLst>
          </p:cNvPr>
          <p:cNvPicPr/>
          <p:nvPr/>
        </p:nvPicPr>
        <p:blipFill>
          <a:blip r:embed="rId3">
            <a:extLst>
              <a:ext uri="{28A0092B-C50C-407E-A947-70E740481C1C}">
                <a14:useLocalDpi xmlns:a14="http://schemas.microsoft.com/office/drawing/2010/main" val="0"/>
              </a:ext>
            </a:extLst>
          </a:blip>
          <a:srcRect r="2061" b="11264"/>
          <a:stretch>
            <a:fillRect/>
          </a:stretch>
        </p:blipFill>
        <p:spPr bwMode="auto">
          <a:xfrm>
            <a:off x="5862587" y="0"/>
            <a:ext cx="6329413" cy="5208814"/>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69F94D0E-A67A-403E-96AD-933D3D03044E}"/>
              </a:ext>
            </a:extLst>
          </p:cNvPr>
          <p:cNvSpPr txBox="1"/>
          <p:nvPr/>
        </p:nvSpPr>
        <p:spPr>
          <a:xfrm>
            <a:off x="519289" y="1"/>
            <a:ext cx="4731367"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b="1" dirty="0">
                <a:solidFill>
                  <a:schemeClr val="tx1"/>
                </a:solidFill>
              </a:rPr>
              <a:t>В августе – сентябре 1942 года ожесточенные бои шли на </a:t>
            </a:r>
            <a:r>
              <a:rPr lang="ru-RU" sz="1400" b="1" dirty="0" err="1">
                <a:solidFill>
                  <a:schemeClr val="tx1"/>
                </a:solidFill>
              </a:rPr>
              <a:t>Клухорском</a:t>
            </a:r>
            <a:r>
              <a:rPr lang="ru-RU" sz="1400" b="1" dirty="0">
                <a:solidFill>
                  <a:schemeClr val="tx1"/>
                </a:solidFill>
              </a:rPr>
              <a:t>, Эльбрусском и </a:t>
            </a:r>
            <a:r>
              <a:rPr lang="ru-RU" sz="1400" b="1" dirty="0" err="1">
                <a:solidFill>
                  <a:schemeClr val="tx1"/>
                </a:solidFill>
              </a:rPr>
              <a:t>Санчарском</a:t>
            </a:r>
            <a:r>
              <a:rPr lang="ru-RU" sz="1400" b="1" dirty="0">
                <a:solidFill>
                  <a:schemeClr val="tx1"/>
                </a:solidFill>
              </a:rPr>
              <a:t> направлениях. Наступавшие на перевалы немецкие войска почти в два раза превосходили защищавших перевалы советские войска. </a:t>
            </a:r>
          </a:p>
        </p:txBody>
      </p:sp>
      <p:pic>
        <p:nvPicPr>
          <p:cNvPr id="6" name="Рисунок 5" descr="Битва за Кавказ">
            <a:extLst>
              <a:ext uri="{FF2B5EF4-FFF2-40B4-BE49-F238E27FC236}">
                <a16:creationId xmlns:a16="http://schemas.microsoft.com/office/drawing/2014/main" id="{4A3A281D-04E5-4742-8346-8872FA85639B}"/>
              </a:ext>
            </a:extLst>
          </p:cNvPr>
          <p:cNvPicPr/>
          <p:nvPr/>
        </p:nvPicPr>
        <p:blipFill>
          <a:blip r:embed="rId4">
            <a:extLst>
              <a:ext uri="{28A0092B-C50C-407E-A947-70E740481C1C}">
                <a14:useLocalDpi xmlns:a14="http://schemas.microsoft.com/office/drawing/2010/main" val="0"/>
              </a:ext>
            </a:extLst>
          </a:blip>
          <a:srcRect l="802" r="1710" b="12696"/>
          <a:stretch>
            <a:fillRect/>
          </a:stretch>
        </p:blipFill>
        <p:spPr bwMode="auto">
          <a:xfrm>
            <a:off x="1" y="2960573"/>
            <a:ext cx="5630778" cy="3897427"/>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EFA6ADB1-5F01-4FE9-B3D1-AADD14AD898D}"/>
              </a:ext>
            </a:extLst>
          </p:cNvPr>
          <p:cNvSpPr txBox="1"/>
          <p:nvPr/>
        </p:nvSpPr>
        <p:spPr>
          <a:xfrm>
            <a:off x="5479" y="1578760"/>
            <a:ext cx="4442343"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b="1" dirty="0">
                <a:solidFill>
                  <a:schemeClr val="tx1"/>
                </a:solidFill>
              </a:rPr>
              <a:t>Только на </a:t>
            </a:r>
            <a:r>
              <a:rPr lang="ru-RU" sz="1400" b="1" dirty="0" err="1">
                <a:solidFill>
                  <a:schemeClr val="tx1"/>
                </a:solidFill>
              </a:rPr>
              <a:t>Клухорском</a:t>
            </a:r>
            <a:r>
              <a:rPr lang="ru-RU" sz="1400" b="1" dirty="0">
                <a:solidFill>
                  <a:schemeClr val="tx1"/>
                </a:solidFill>
              </a:rPr>
              <a:t> направлении фашисты бросили почти 10 тысяч солдат и офицеров. Несмотря на численное превосходство противника ему был нанесен сокрушительный удар. </a:t>
            </a:r>
          </a:p>
        </p:txBody>
      </p:sp>
      <p:sp>
        <p:nvSpPr>
          <p:cNvPr id="10" name="TextBox 9">
            <a:extLst>
              <a:ext uri="{FF2B5EF4-FFF2-40B4-BE49-F238E27FC236}">
                <a16:creationId xmlns:a16="http://schemas.microsoft.com/office/drawing/2014/main" id="{139D20CA-C4C4-4C8A-A7AB-4B04EB23C93F}"/>
              </a:ext>
            </a:extLst>
          </p:cNvPr>
          <p:cNvSpPr txBox="1"/>
          <p:nvPr/>
        </p:nvSpPr>
        <p:spPr>
          <a:xfrm>
            <a:off x="5971821" y="5588001"/>
            <a:ext cx="5988369" cy="76713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b="1" dirty="0">
                <a:solidFill>
                  <a:schemeClr val="tx1"/>
                </a:solidFill>
              </a:rPr>
              <a:t>Опасаясь окружения, немцы начали отступление, однако бои за </a:t>
            </a:r>
            <a:r>
              <a:rPr lang="ru-RU" sz="1400" b="1" dirty="0" err="1">
                <a:solidFill>
                  <a:schemeClr val="tx1"/>
                </a:solidFill>
              </a:rPr>
              <a:t>Клухорский</a:t>
            </a:r>
            <a:r>
              <a:rPr lang="ru-RU" sz="1400" b="1" dirty="0">
                <a:solidFill>
                  <a:schemeClr val="tx1"/>
                </a:solidFill>
              </a:rPr>
              <a:t> перевал продолжались до наступления зимы в горах, до конца октября.</a:t>
            </a:r>
          </a:p>
        </p:txBody>
      </p:sp>
    </p:spTree>
    <p:extLst>
      <p:ext uri="{BB962C8B-B14F-4D97-AF65-F5344CB8AC3E}">
        <p14:creationId xmlns:p14="http://schemas.microsoft.com/office/powerpoint/2010/main" val="1943363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Рисунок 10" descr="Битва за Кавказ">
            <a:extLst>
              <a:ext uri="{FF2B5EF4-FFF2-40B4-BE49-F238E27FC236}">
                <a16:creationId xmlns:a16="http://schemas.microsoft.com/office/drawing/2014/main" id="{4046CDA7-6404-4DBA-B0A1-79A3D8273103}"/>
              </a:ext>
            </a:extLst>
          </p:cNvPr>
          <p:cNvPicPr/>
          <p:nvPr/>
        </p:nvPicPr>
        <p:blipFill>
          <a:blip r:embed="rId3">
            <a:extLst>
              <a:ext uri="{28A0092B-C50C-407E-A947-70E740481C1C}">
                <a14:useLocalDpi xmlns:a14="http://schemas.microsoft.com/office/drawing/2010/main" val="0"/>
              </a:ext>
            </a:extLst>
          </a:blip>
          <a:srcRect r="-2" b="8822"/>
          <a:stretch>
            <a:fillRect/>
          </a:stretch>
        </p:blipFill>
        <p:spPr bwMode="auto">
          <a:xfrm>
            <a:off x="0" y="0"/>
            <a:ext cx="5159829" cy="4572000"/>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A1E3DA0B-55B1-4D2C-A33B-A3FC7625EC68}"/>
              </a:ext>
            </a:extLst>
          </p:cNvPr>
          <p:cNvSpPr txBox="1"/>
          <p:nvPr/>
        </p:nvSpPr>
        <p:spPr>
          <a:xfrm>
            <a:off x="0" y="5584370"/>
            <a:ext cx="6131292" cy="10143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smtClean="0"/>
              <a:t>Только </a:t>
            </a:r>
            <a:r>
              <a:rPr lang="ru-RU" sz="1400" dirty="0"/>
              <a:t>в январе 1943 года немцы под напором наших войск оставили перевал. Особо отличившийся в этих боях 121-й горнострелковый полк был награжден орденом Красного Знамени. Сотни солдат и офицеров погибли при защите </a:t>
            </a:r>
            <a:r>
              <a:rPr lang="ru-RU" sz="1400" dirty="0" err="1"/>
              <a:t>Клухорского</a:t>
            </a:r>
            <a:r>
              <a:rPr lang="ru-RU" sz="1400" dirty="0"/>
              <a:t> и </a:t>
            </a:r>
            <a:r>
              <a:rPr lang="ru-RU" sz="1400" dirty="0" err="1"/>
              <a:t>Нахарского</a:t>
            </a:r>
            <a:r>
              <a:rPr lang="ru-RU" sz="1400" dirty="0"/>
              <a:t> перевалов</a:t>
            </a:r>
            <a:endPar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a:extLst>
              <a:ext uri="{FF2B5EF4-FFF2-40B4-BE49-F238E27FC236}">
                <a16:creationId xmlns:a16="http://schemas.microsoft.com/office/drawing/2014/main" id="{5FF9D207-1945-4F27-A7F7-3C30D94CE1D2}"/>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131292" y="0"/>
            <a:ext cx="6060708" cy="6654407"/>
          </a:xfrm>
          <a:prstGeom prst="rect">
            <a:avLst/>
          </a:prstGeom>
          <a:noFill/>
          <a:ln>
            <a:noFill/>
          </a:ln>
        </p:spPr>
      </p:pic>
    </p:spTree>
    <p:extLst>
      <p:ext uri="{BB962C8B-B14F-4D97-AF65-F5344CB8AC3E}">
        <p14:creationId xmlns:p14="http://schemas.microsoft.com/office/powerpoint/2010/main" val="3570456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extBox 11">
            <a:hlinkClick r:id="rId3" action="ppaction://hlinksldjump"/>
            <a:extLst>
              <a:ext uri="{FF2B5EF4-FFF2-40B4-BE49-F238E27FC236}">
                <a16:creationId xmlns:a16="http://schemas.microsoft.com/office/drawing/2014/main" id="{BE40C514-F58A-4CF9-A4F9-FC8955D2D9CC}"/>
              </a:ext>
            </a:extLst>
          </p:cNvPr>
          <p:cNvSpPr txBox="1"/>
          <p:nvPr/>
        </p:nvSpPr>
        <p:spPr>
          <a:xfrm>
            <a:off x="0" y="2921169"/>
            <a:ext cx="12191999" cy="1015663"/>
          </a:xfrm>
          <a:prstGeom prst="rect">
            <a:avLst/>
          </a:prstGeom>
          <a:solidFill>
            <a:schemeClr val="tx1"/>
          </a:solidFill>
        </p:spPr>
        <p:txBody>
          <a:bodyPr wrap="square">
            <a:spAutoFit/>
          </a:bodyPr>
          <a:lstStyle/>
          <a:p>
            <a:pPr algn="ctr"/>
            <a:r>
              <a:rPr lang="ru-RU" sz="6000" dirty="0">
                <a:solidFill>
                  <a:schemeClr val="bg1"/>
                </a:solidFill>
                <a:highlight>
                  <a:srgbClr val="000000"/>
                </a:highlight>
                <a:latin typeface="USSR STENCIL" panose="02000503060000020004" pitchFamily="2" charset="-52"/>
              </a:rPr>
              <a:t>Бои на </a:t>
            </a:r>
            <a:r>
              <a:rPr lang="ru-RU" sz="6000" dirty="0" err="1">
                <a:solidFill>
                  <a:schemeClr val="bg1"/>
                </a:solidFill>
                <a:highlight>
                  <a:srgbClr val="000000"/>
                </a:highlight>
                <a:latin typeface="USSR STENCIL" panose="02000503060000020004" pitchFamily="2" charset="-52"/>
              </a:rPr>
              <a:t>Маруховском</a:t>
            </a:r>
            <a:r>
              <a:rPr lang="ru-RU" sz="6000" dirty="0">
                <a:solidFill>
                  <a:schemeClr val="bg1"/>
                </a:solidFill>
                <a:highlight>
                  <a:srgbClr val="000000"/>
                </a:highlight>
                <a:latin typeface="USSR STENCIL" panose="02000503060000020004" pitchFamily="2" charset="-52"/>
              </a:rPr>
              <a:t> перевале</a:t>
            </a:r>
          </a:p>
        </p:txBody>
      </p:sp>
    </p:spTree>
    <p:extLst>
      <p:ext uri="{BB962C8B-B14F-4D97-AF65-F5344CB8AC3E}">
        <p14:creationId xmlns:p14="http://schemas.microsoft.com/office/powerpoint/2010/main" val="6420307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Рисунок 5">
            <a:extLst>
              <a:ext uri="{FF2B5EF4-FFF2-40B4-BE49-F238E27FC236}">
                <a16:creationId xmlns:a16="http://schemas.microsoft.com/office/drawing/2014/main" id="{28D9D138-DDE6-45DE-B349-156AD4000DB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294414" y="0"/>
            <a:ext cx="7897585" cy="6857999"/>
          </a:xfrm>
          <a:prstGeom prst="rect">
            <a:avLst/>
          </a:prstGeom>
          <a:noFill/>
          <a:ln>
            <a:noFill/>
          </a:ln>
        </p:spPr>
      </p:pic>
      <p:sp>
        <p:nvSpPr>
          <p:cNvPr id="8" name="TextBox 7">
            <a:extLst>
              <a:ext uri="{FF2B5EF4-FFF2-40B4-BE49-F238E27FC236}">
                <a16:creationId xmlns:a16="http://schemas.microsoft.com/office/drawing/2014/main" id="{80BA5274-B7AF-46F9-8EB0-566450382D4E}"/>
              </a:ext>
            </a:extLst>
          </p:cNvPr>
          <p:cNvSpPr txBox="1"/>
          <p:nvPr/>
        </p:nvSpPr>
        <p:spPr>
          <a:xfrm>
            <a:off x="244929" y="324628"/>
            <a:ext cx="3918857" cy="16891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Бои на северных скатах </a:t>
            </a:r>
            <a:r>
              <a:rPr lang="ru-RU" sz="1400" dirty="0" err="1"/>
              <a:t>Марухского</a:t>
            </a:r>
            <a:r>
              <a:rPr lang="ru-RU" sz="1400" dirty="0"/>
              <a:t> перевала, который защищал 810-й полк, усиленный одним батальоном 808-го полка начались 28 августа. Особо упорные бои шли за ледник Кара-Кая, который преграждал гитлеровцам путь к южным склонам </a:t>
            </a:r>
            <a:r>
              <a:rPr lang="ru-RU" sz="1400" dirty="0" err="1"/>
              <a:t>Марухского</a:t>
            </a:r>
            <a:r>
              <a:rPr lang="ru-RU" sz="1400" dirty="0"/>
              <a:t> перевала.</a:t>
            </a:r>
          </a:p>
        </p:txBody>
      </p:sp>
      <p:sp>
        <p:nvSpPr>
          <p:cNvPr id="10" name="TextBox 9">
            <a:extLst>
              <a:ext uri="{FF2B5EF4-FFF2-40B4-BE49-F238E27FC236}">
                <a16:creationId xmlns:a16="http://schemas.microsoft.com/office/drawing/2014/main" id="{A1C7ED65-ACE9-4404-B9DC-EA73F29AEECB}"/>
              </a:ext>
            </a:extLst>
          </p:cNvPr>
          <p:cNvSpPr txBox="1"/>
          <p:nvPr/>
        </p:nvSpPr>
        <p:spPr>
          <a:xfrm>
            <a:off x="605970" y="2490152"/>
            <a:ext cx="3232251" cy="289310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t>Подтянув свежие силы, при поддержке артиллерийского, минометного огня, авиации 30 августа противник беспрерывно атаковал позиции советских частей. Отрезанный от главных сил, героически дрался с врагом 2-й батальон 810-го полка, почти полностью погибли бойцы 4-ой и 6-ой стрелковых рот, но никто не отступил ни на шаг. В тяжелом положении были и другие подразделения 810-го полка.</a:t>
            </a:r>
          </a:p>
        </p:txBody>
      </p:sp>
    </p:spTree>
    <p:extLst>
      <p:ext uri="{BB962C8B-B14F-4D97-AF65-F5344CB8AC3E}">
        <p14:creationId xmlns:p14="http://schemas.microsoft.com/office/powerpoint/2010/main" val="1020576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Рисунок 6" descr="Битва за Кавказ">
            <a:extLst>
              <a:ext uri="{FF2B5EF4-FFF2-40B4-BE49-F238E27FC236}">
                <a16:creationId xmlns:a16="http://schemas.microsoft.com/office/drawing/2014/main" id="{08CFD689-9CF4-4021-9B13-3849E647D70D}"/>
              </a:ext>
            </a:extLst>
          </p:cNvPr>
          <p:cNvPicPr/>
          <p:nvPr/>
        </p:nvPicPr>
        <p:blipFill>
          <a:blip r:embed="rId3">
            <a:extLst>
              <a:ext uri="{28A0092B-C50C-407E-A947-70E740481C1C}">
                <a14:useLocalDpi xmlns:a14="http://schemas.microsoft.com/office/drawing/2010/main" val="0"/>
              </a:ext>
            </a:extLst>
          </a:blip>
          <a:srcRect r="1870" b="9486"/>
          <a:stretch>
            <a:fillRect/>
          </a:stretch>
        </p:blipFill>
        <p:spPr bwMode="auto">
          <a:xfrm>
            <a:off x="150018" y="174171"/>
            <a:ext cx="4947557" cy="3743217"/>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0D030441-C6E1-49D6-978E-5C238AB7051F}"/>
              </a:ext>
            </a:extLst>
          </p:cNvPr>
          <p:cNvSpPr txBox="1"/>
          <p:nvPr/>
        </p:nvSpPr>
        <p:spPr>
          <a:xfrm>
            <a:off x="150019" y="3917389"/>
            <a:ext cx="4947557" cy="772263"/>
          </a:xfrm>
          <a:prstGeom prst="rect">
            <a:avLst/>
          </a:prstGeom>
          <a:noFill/>
        </p:spPr>
        <p:txBody>
          <a:bodyPr wrap="square">
            <a:spAutoFit/>
          </a:bodyPr>
          <a:lstStyle/>
          <a:p>
            <a:pPr algn="just">
              <a:lnSpc>
                <a:spcPct val="107000"/>
              </a:lnSpc>
              <a:spcAft>
                <a:spcPts val="800"/>
              </a:spcAft>
            </a:pPr>
            <a:r>
              <a:rPr lang="ru-RU" sz="1400" dirty="0">
                <a:solidFill>
                  <a:schemeClr val="bg1"/>
                </a:solidFill>
              </a:rPr>
              <a:t>Участники тех событий «</a:t>
            </a:r>
            <a:r>
              <a:rPr lang="ru-RU" sz="1400" dirty="0" err="1">
                <a:solidFill>
                  <a:schemeClr val="bg1"/>
                </a:solidFill>
              </a:rPr>
              <a:t>эдельвесовцы</a:t>
            </a:r>
            <a:r>
              <a:rPr lang="ru-RU" sz="1400" dirty="0">
                <a:solidFill>
                  <a:schemeClr val="bg1"/>
                </a:solidFill>
              </a:rPr>
              <a:t>» вынуждены были признать мужество бойцов 810-го и 808 полков, которые стояли насмерть. </a:t>
            </a:r>
            <a:endPar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Рисунок 11">
            <a:extLst>
              <a:ext uri="{FF2B5EF4-FFF2-40B4-BE49-F238E27FC236}">
                <a16:creationId xmlns:a16="http://schemas.microsoft.com/office/drawing/2014/main" id="{5C3AC341-FCDB-4C98-87BC-7602F28A7086}"/>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6395357" y="0"/>
            <a:ext cx="5796643" cy="4775200"/>
          </a:xfrm>
          <a:prstGeom prst="rect">
            <a:avLst/>
          </a:prstGeom>
          <a:noFill/>
          <a:ln>
            <a:noFill/>
          </a:ln>
        </p:spPr>
      </p:pic>
      <p:sp>
        <p:nvSpPr>
          <p:cNvPr id="13" name="TextBox 12">
            <a:extLst>
              <a:ext uri="{FF2B5EF4-FFF2-40B4-BE49-F238E27FC236}">
                <a16:creationId xmlns:a16="http://schemas.microsoft.com/office/drawing/2014/main" id="{894B9F84-9DE6-4602-9E1A-7BAB0A210FA3}"/>
              </a:ext>
            </a:extLst>
          </p:cNvPr>
          <p:cNvSpPr txBox="1"/>
          <p:nvPr/>
        </p:nvSpPr>
        <p:spPr>
          <a:xfrm>
            <a:off x="282223" y="4899527"/>
            <a:ext cx="9895704" cy="1919693"/>
          </a:xfrm>
          <a:prstGeom prst="rect">
            <a:avLst/>
          </a:prstGeom>
          <a:noFill/>
        </p:spPr>
        <p:txBody>
          <a:bodyPr wrap="square">
            <a:spAutoFit/>
          </a:bodyPr>
          <a:lstStyle/>
          <a:p>
            <a:pPr algn="just">
              <a:lnSpc>
                <a:spcPct val="107000"/>
              </a:lnSpc>
              <a:spcAft>
                <a:spcPts val="800"/>
              </a:spcAft>
            </a:pPr>
            <a:r>
              <a:rPr lang="ru-RU" sz="1400" dirty="0">
                <a:solidFill>
                  <a:schemeClr val="bg1"/>
                </a:solidFill>
              </a:rPr>
              <a:t>Спустя много лет бывший командир дивизии «Эдельвейс» генерал </a:t>
            </a:r>
            <a:r>
              <a:rPr lang="ru-RU" sz="1400" dirty="0" err="1">
                <a:solidFill>
                  <a:schemeClr val="bg1"/>
                </a:solidFill>
              </a:rPr>
              <a:t>Г.Ланц</a:t>
            </a:r>
            <a:r>
              <a:rPr lang="ru-RU" sz="1400" dirty="0">
                <a:solidFill>
                  <a:schemeClr val="bg1"/>
                </a:solidFill>
              </a:rPr>
              <a:t> писал: «… на </a:t>
            </a:r>
            <a:r>
              <a:rPr lang="ru-RU" sz="1400" dirty="0" err="1">
                <a:solidFill>
                  <a:schemeClr val="bg1"/>
                </a:solidFill>
              </a:rPr>
              <a:t>Марухском</a:t>
            </a:r>
            <a:r>
              <a:rPr lang="ru-RU" sz="1400" dirty="0">
                <a:solidFill>
                  <a:schemeClr val="bg1"/>
                </a:solidFill>
              </a:rPr>
              <a:t> перевале проходили бои с переменным успехом. 28 августа 810-й грузинский стрелковый полк с выделенными автоматными ротами занимает высоту 3012 и угрожает эти самым нашему правому флангу в </a:t>
            </a:r>
            <a:r>
              <a:rPr lang="ru-RU" sz="1400" dirty="0" err="1">
                <a:solidFill>
                  <a:schemeClr val="bg1"/>
                </a:solidFill>
              </a:rPr>
              <a:t>Марухской</a:t>
            </a:r>
            <a:r>
              <a:rPr lang="ru-RU" sz="1400" dirty="0">
                <a:solidFill>
                  <a:schemeClr val="bg1"/>
                </a:solidFill>
              </a:rPr>
              <a:t> долине. Боевой отряд альпинистов получил приказ взять перевал. В начале сентября 1-ая горная дивизия находится на высокогорном фронте, шириной своей охватывающем 80 км, в наступлении и обороне. Неповторяемы события тех недель в скалах на льду. До середины сентября усиливается вражеский натиск на север. Каждому благоразумному становится ясно, что наша высотная точка пройдена. Сил не хватает. Прорыв через Главный Кавказский хребет должен быть остановлен…»</a:t>
            </a:r>
          </a:p>
        </p:txBody>
      </p:sp>
    </p:spTree>
    <p:extLst>
      <p:ext uri="{BB962C8B-B14F-4D97-AF65-F5344CB8AC3E}">
        <p14:creationId xmlns:p14="http://schemas.microsoft.com/office/powerpoint/2010/main" val="2944463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Рисунок 4"/>
          <p:cNvPicPr/>
          <p:nvPr/>
        </p:nvPicPr>
        <p:blipFill>
          <a:blip r:embed="rId2"/>
          <a:srcRect l="7889" r="5411"/>
          <a:stretch/>
        </p:blipFill>
        <p:spPr>
          <a:xfrm>
            <a:off x="240" y="360"/>
            <a:ext cx="12191760" cy="6857640"/>
          </a:xfrm>
          <a:prstGeom prst="rect">
            <a:avLst/>
          </a:prstGeom>
          <a:ln>
            <a:noFill/>
          </a:ln>
        </p:spPr>
      </p:pic>
      <p:sp>
        <p:nvSpPr>
          <p:cNvPr id="117" name="CustomShape 1"/>
          <p:cNvSpPr/>
          <p:nvPr/>
        </p:nvSpPr>
        <p:spPr>
          <a:xfrm>
            <a:off x="917366" y="1976348"/>
            <a:ext cx="5990253" cy="307246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lvl="0" algn="just">
              <a:lnSpc>
                <a:spcPct val="107000"/>
              </a:lnSpc>
              <a:spcAft>
                <a:spcPts val="799"/>
              </a:spcAft>
            </a:pPr>
            <a:r>
              <a:rPr lang="en-US" sz="1600" b="0" strike="noStrike" spc="-1" dirty="0">
                <a:solidFill>
                  <a:schemeClr val="bg1"/>
                </a:solidFill>
                <a:latin typeface="USSR STENCIL"/>
                <a:ea typeface="Calibri"/>
              </a:rPr>
              <a:t>В </a:t>
            </a:r>
            <a:r>
              <a:rPr lang="en-US" sz="1600" b="0" strike="noStrike" spc="-1" dirty="0" err="1">
                <a:solidFill>
                  <a:schemeClr val="bg1"/>
                </a:solidFill>
                <a:latin typeface="USSR STENCIL"/>
                <a:ea typeface="Calibri"/>
              </a:rPr>
              <a:t>целом</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боевые</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действия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на</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Северном</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Кавказе</a:t>
            </a:r>
            <a:r>
              <a:rPr lang="en-US" sz="1600" b="0" strike="noStrike" spc="-1" dirty="0">
                <a:solidFill>
                  <a:schemeClr val="bg1"/>
                </a:solidFill>
                <a:latin typeface="USSR STENCIL"/>
                <a:ea typeface="Calibri"/>
              </a:rPr>
              <a:t> в </a:t>
            </a:r>
            <a:r>
              <a:rPr lang="en-US" sz="1600" b="0" strike="noStrike" spc="-1" dirty="0" err="1">
                <a:solidFill>
                  <a:schemeClr val="bg1"/>
                </a:solidFill>
                <a:latin typeface="USSR STENCIL"/>
                <a:ea typeface="Calibri"/>
              </a:rPr>
              <a:t>конце</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июля</a:t>
            </a:r>
            <a:r>
              <a:rPr lang="en-US" sz="1600" b="0" strike="noStrike" spc="-1" dirty="0">
                <a:solidFill>
                  <a:schemeClr val="bg1"/>
                </a:solidFill>
                <a:latin typeface="USSR STENCIL"/>
                <a:ea typeface="Calibri"/>
              </a:rPr>
              <a:t> — </a:t>
            </a:r>
            <a:r>
              <a:rPr lang="en-US" sz="1600" b="0" strike="noStrike" spc="-1" dirty="0" err="1">
                <a:solidFill>
                  <a:schemeClr val="bg1"/>
                </a:solidFill>
                <a:latin typeface="USSR STENCIL"/>
                <a:ea typeface="Calibri"/>
              </a:rPr>
              <a:t>начале</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августа</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приняли</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исключительно</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динамичный</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характер</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Обладая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численным</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превосходством</a:t>
            </a:r>
            <a:r>
              <a:rPr lang="en-US" sz="1600" b="0" strike="noStrike" spc="-1" dirty="0">
                <a:solidFill>
                  <a:schemeClr val="bg1"/>
                </a:solidFill>
                <a:latin typeface="USSR STENCIL"/>
                <a:ea typeface="Calibri"/>
              </a:rPr>
              <a:t> и </a:t>
            </a:r>
            <a:r>
              <a:rPr lang="en-US" sz="1600" b="0" strike="noStrike" spc="-1" dirty="0" err="1">
                <a:solidFill>
                  <a:schemeClr val="bg1"/>
                </a:solidFill>
                <a:latin typeface="USSR STENCIL"/>
                <a:ea typeface="Calibri"/>
              </a:rPr>
              <a:t>владея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инициативой</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немецкие</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корпуса</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довольно</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быстро</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продвигались</a:t>
            </a:r>
            <a:r>
              <a:rPr lang="en-US" sz="1600" b="0" strike="noStrike" spc="-1" dirty="0">
                <a:solidFill>
                  <a:schemeClr val="bg1"/>
                </a:solidFill>
                <a:latin typeface="USSR STENCIL"/>
                <a:ea typeface="Calibri"/>
              </a:rPr>
              <a:t> к </a:t>
            </a:r>
            <a:r>
              <a:rPr lang="en-US" sz="1600" b="0" strike="noStrike" spc="-1" dirty="0" err="1">
                <a:solidFill>
                  <a:schemeClr val="bg1"/>
                </a:solidFill>
                <a:latin typeface="USSR STENCIL"/>
                <a:ea typeface="Calibri"/>
              </a:rPr>
              <a:t>Ставрополю</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Майкопу</a:t>
            </a:r>
            <a:r>
              <a:rPr lang="en-US" sz="1600" b="0" strike="noStrike" spc="-1" dirty="0">
                <a:solidFill>
                  <a:schemeClr val="bg1"/>
                </a:solidFill>
                <a:latin typeface="USSR STENCIL"/>
                <a:ea typeface="Calibri"/>
              </a:rPr>
              <a:t> и </a:t>
            </a:r>
            <a:r>
              <a:rPr lang="en-US" sz="1600" b="0" strike="noStrike" spc="-1" dirty="0" err="1">
                <a:solidFill>
                  <a:schemeClr val="bg1"/>
                </a:solidFill>
                <a:latin typeface="USSR STENCIL"/>
                <a:ea typeface="Calibri"/>
              </a:rPr>
              <a:t>Туапсе</a:t>
            </a:r>
            <a:r>
              <a:rPr lang="en-US" sz="1600" b="0" strike="noStrike" spc="-1" dirty="0">
                <a:solidFill>
                  <a:schemeClr val="bg1"/>
                </a:solidFill>
                <a:latin typeface="USSR STENCIL"/>
                <a:ea typeface="Calibri"/>
              </a:rPr>
              <a:t>. </a:t>
            </a:r>
            <a:endParaRPr lang="ru-RU" sz="1600" b="0" strike="noStrike" spc="-1" dirty="0">
              <a:solidFill>
                <a:schemeClr val="bg1"/>
              </a:solidFill>
              <a:latin typeface="USSR STENCIL"/>
              <a:ea typeface="Calibri"/>
            </a:endParaRPr>
          </a:p>
          <a:p>
            <a:pPr lvl="0" algn="just">
              <a:lnSpc>
                <a:spcPct val="107000"/>
              </a:lnSpc>
              <a:spcAft>
                <a:spcPts val="799"/>
              </a:spcAft>
            </a:pPr>
            <a:r>
              <a:rPr lang="en-US" sz="1600" b="0" strike="noStrike" spc="-1" dirty="0">
                <a:solidFill>
                  <a:schemeClr val="bg1"/>
                </a:solidFill>
                <a:latin typeface="USSR STENCIL"/>
                <a:ea typeface="Calibri"/>
              </a:rPr>
              <a:t>В </a:t>
            </a:r>
            <a:r>
              <a:rPr lang="en-US" sz="1600" b="0" strike="noStrike" spc="-1" dirty="0" err="1">
                <a:solidFill>
                  <a:schemeClr val="bg1"/>
                </a:solidFill>
                <a:latin typeface="USSR STENCIL"/>
                <a:ea typeface="Calibri"/>
              </a:rPr>
              <a:t>этих</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условиях</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для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восстановления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боеспособности</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советских</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войск</a:t>
            </a:r>
            <a:r>
              <a:rPr lang="en-US" sz="1600" b="0" strike="noStrike" spc="-1" dirty="0">
                <a:solidFill>
                  <a:schemeClr val="bg1"/>
                </a:solidFill>
                <a:latin typeface="USSR STENCIL"/>
                <a:ea typeface="Calibri"/>
              </a:rPr>
              <a:t> и </a:t>
            </a:r>
            <a:r>
              <a:rPr lang="en-US" sz="1600" b="0" strike="noStrike" spc="-1" dirty="0" err="1">
                <a:solidFill>
                  <a:schemeClr val="bg1"/>
                </a:solidFill>
                <a:latin typeface="USSR STENCIL"/>
                <a:ea typeface="Calibri"/>
              </a:rPr>
              <a:t>обеспечения</a:t>
            </a:r>
            <a:r>
              <a:rPr lang="en-US" sz="1600" b="0" strike="noStrike" spc="-1" dirty="0">
                <a:solidFill>
                  <a:schemeClr val="bg1"/>
                </a:solidFill>
                <a:latin typeface="USSR STENCIL"/>
                <a:ea typeface="Calibri"/>
              </a:rPr>
              <a:t> </a:t>
            </a:r>
            <a:r>
              <a:rPr lang="en-US" sz="1600" b="0" strike="noStrike" spc="-1" dirty="0" err="1">
                <a:solidFill>
                  <a:schemeClr val="bg1"/>
                </a:solidFill>
                <a:latin typeface="USSR STENCIL"/>
                <a:ea typeface="Calibri"/>
              </a:rPr>
              <a:t>обороны</a:t>
            </a:r>
            <a:r>
              <a:rPr lang="en-US" sz="1600" b="0" strike="noStrike" spc="-1" dirty="0">
                <a:solidFill>
                  <a:schemeClr val="bg1"/>
                </a:solidFill>
                <a:latin typeface="USSR STENCIL"/>
                <a:ea typeface="Calibri"/>
              </a:rPr>
              <a:t> </a:t>
            </a:r>
            <a:r>
              <a:rPr lang="ru-RU" sz="1600" dirty="0">
                <a:solidFill>
                  <a:schemeClr val="bg1"/>
                </a:solidFill>
                <a:latin typeface="USSR STENCIL" panose="02000503060000020004"/>
              </a:rPr>
              <a:t>Кавказа с севера Ставка 8 августа объединяет 44-ю и 9-ю армии в Северную группу Закавказского фронта, а 11 августа в нее включает и 37-ю армию. Командующим группой был назначен генерал-лейтенант И.И. Масленников. </a:t>
            </a:r>
            <a:endParaRPr lang="en-US" sz="1600" b="0" strike="noStrike" spc="-1" dirty="0">
              <a:latin typeface="Arial"/>
            </a:endParaRPr>
          </a:p>
        </p:txBody>
      </p:sp>
      <p:pic>
        <p:nvPicPr>
          <p:cNvPr id="123" name="Рисунок 15"/>
          <p:cNvPicPr/>
          <p:nvPr/>
        </p:nvPicPr>
        <p:blipFill>
          <a:blip r:embed="rId3"/>
          <a:srcRect t="14074"/>
          <a:stretch/>
        </p:blipFill>
        <p:spPr>
          <a:xfrm>
            <a:off x="14889600" y="4313520"/>
            <a:ext cx="1063440" cy="1265400"/>
          </a:xfrm>
          <a:prstGeom prst="rect">
            <a:avLst/>
          </a:prstGeom>
          <a:ln>
            <a:noFill/>
          </a:ln>
        </p:spPr>
      </p:pic>
      <p:pic>
        <p:nvPicPr>
          <p:cNvPr id="124" name="Рисунок 16"/>
          <p:cNvPicPr/>
          <p:nvPr/>
        </p:nvPicPr>
        <p:blipFill>
          <a:blip r:embed="rId4"/>
          <a:stretch/>
        </p:blipFill>
        <p:spPr>
          <a:xfrm>
            <a:off x="16269120" y="4320720"/>
            <a:ext cx="1063440" cy="1258560"/>
          </a:xfrm>
          <a:prstGeom prst="rect">
            <a:avLst/>
          </a:prstGeom>
          <a:ln>
            <a:noFill/>
          </a:ln>
        </p:spPr>
      </p:pic>
      <p:pic>
        <p:nvPicPr>
          <p:cNvPr id="125" name="Рисунок 17"/>
          <p:cNvPicPr/>
          <p:nvPr/>
        </p:nvPicPr>
        <p:blipFill>
          <a:blip r:embed="rId5"/>
          <a:stretch/>
        </p:blipFill>
        <p:spPr>
          <a:xfrm>
            <a:off x="17649000" y="4320720"/>
            <a:ext cx="1886760" cy="1258560"/>
          </a:xfrm>
          <a:prstGeom prst="rect">
            <a:avLst/>
          </a:prstGeom>
          <a:ln>
            <a:noFill/>
          </a:ln>
        </p:spPr>
      </p:pic>
      <p:pic>
        <p:nvPicPr>
          <p:cNvPr id="126" name="Рисунок 18"/>
          <p:cNvPicPr/>
          <p:nvPr/>
        </p:nvPicPr>
        <p:blipFill>
          <a:blip r:embed="rId6"/>
          <a:stretch/>
        </p:blipFill>
        <p:spPr>
          <a:xfrm>
            <a:off x="7224059" y="132504"/>
            <a:ext cx="4671000" cy="3164532"/>
          </a:xfrm>
          <a:prstGeom prst="rect">
            <a:avLst/>
          </a:prstGeom>
          <a:ln>
            <a:noFill/>
          </a:ln>
        </p:spPr>
      </p:pic>
      <p:pic>
        <p:nvPicPr>
          <p:cNvPr id="2" name="Рисунок 1"/>
          <p:cNvPicPr>
            <a:picLocks noChangeAspect="1"/>
          </p:cNvPicPr>
          <p:nvPr/>
        </p:nvPicPr>
        <p:blipFill>
          <a:blip r:embed="rId7"/>
          <a:stretch>
            <a:fillRect/>
          </a:stretch>
        </p:blipFill>
        <p:spPr>
          <a:xfrm>
            <a:off x="7224060" y="3429180"/>
            <a:ext cx="4670999" cy="2935627"/>
          </a:xfrm>
          <a:prstGeom prst="rect">
            <a:avLst/>
          </a:prstGeom>
        </p:spPr>
      </p:pic>
    </p:spTree>
    <p:extLst>
      <p:ext uri="{BB962C8B-B14F-4D97-AF65-F5344CB8AC3E}">
        <p14:creationId xmlns:p14="http://schemas.microsoft.com/office/powerpoint/2010/main" val="1168177572"/>
      </p:ext>
    </p:extLst>
  </p:cSld>
  <p:clrMapOvr>
    <a:masterClrMapping/>
  </p:clrMapOvr>
  <p:transition spd="slow" advTm="150000">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Рисунок 7" descr="Битва за Кавказ">
            <a:extLst>
              <a:ext uri="{FF2B5EF4-FFF2-40B4-BE49-F238E27FC236}">
                <a16:creationId xmlns:a16="http://schemas.microsoft.com/office/drawing/2014/main" id="{09BE8E82-F5AC-4DCB-821A-95DF8F3BC5C4}"/>
              </a:ext>
            </a:extLst>
          </p:cNvPr>
          <p:cNvPicPr/>
          <p:nvPr/>
        </p:nvPicPr>
        <p:blipFill>
          <a:blip r:embed="rId3">
            <a:extLst>
              <a:ext uri="{28A0092B-C50C-407E-A947-70E740481C1C}">
                <a14:useLocalDpi xmlns:a14="http://schemas.microsoft.com/office/drawing/2010/main" val="0"/>
              </a:ext>
            </a:extLst>
          </a:blip>
          <a:srcRect t="1712" b="11626"/>
          <a:stretch>
            <a:fillRect/>
          </a:stretch>
        </p:blipFill>
        <p:spPr bwMode="auto">
          <a:xfrm>
            <a:off x="0" y="0"/>
            <a:ext cx="3786255" cy="3866189"/>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D97FFBE2-7BB6-48F6-8DDA-2C4098B684D3}"/>
              </a:ext>
            </a:extLst>
          </p:cNvPr>
          <p:cNvSpPr txBox="1"/>
          <p:nvPr/>
        </p:nvSpPr>
        <p:spPr>
          <a:xfrm>
            <a:off x="268622" y="4619295"/>
            <a:ext cx="3643247" cy="1689180"/>
          </a:xfrm>
          <a:prstGeom prst="rect">
            <a:avLst/>
          </a:prstGeom>
          <a:noFill/>
        </p:spPr>
        <p:txBody>
          <a:bodyPr wrap="square">
            <a:spAutoFit/>
          </a:bodyPr>
          <a:lstStyle/>
          <a:p>
            <a:pPr algn="just">
              <a:lnSpc>
                <a:spcPct val="107000"/>
              </a:lnSpc>
              <a:spcAft>
                <a:spcPts val="800"/>
              </a:spcAft>
            </a:pPr>
            <a:r>
              <a:rPr lang="ru-RU" sz="1400" dirty="0">
                <a:solidFill>
                  <a:schemeClr val="bg1"/>
                </a:solidFill>
              </a:rPr>
              <a:t>Немцы к вечеру 5 сентября ввели в бой главные силы альпийской дивизии «Эдельвейс» и при поддержке авиации и артиллерии овладели </a:t>
            </a:r>
            <a:r>
              <a:rPr lang="ru-RU" sz="1400" dirty="0" err="1">
                <a:solidFill>
                  <a:schemeClr val="bg1"/>
                </a:solidFill>
              </a:rPr>
              <a:t>Марухским</a:t>
            </a:r>
            <a:r>
              <a:rPr lang="ru-RU" sz="1400" dirty="0">
                <a:solidFill>
                  <a:schemeClr val="bg1"/>
                </a:solidFill>
              </a:rPr>
              <a:t> перевалом. Защитники перевала 9 сентября предприняли наступление, но успеха не имели. </a:t>
            </a:r>
          </a:p>
        </p:txBody>
      </p:sp>
      <p:pic>
        <p:nvPicPr>
          <p:cNvPr id="14" name="Рисунок 13">
            <a:extLst>
              <a:ext uri="{FF2B5EF4-FFF2-40B4-BE49-F238E27FC236}">
                <a16:creationId xmlns:a16="http://schemas.microsoft.com/office/drawing/2014/main" id="{B2A0B430-F679-4B13-A989-409F5E374541}"/>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3911869" y="1"/>
            <a:ext cx="3786200" cy="3297120"/>
          </a:xfrm>
          <a:prstGeom prst="rect">
            <a:avLst/>
          </a:prstGeom>
          <a:noFill/>
          <a:ln>
            <a:noFill/>
          </a:ln>
        </p:spPr>
      </p:pic>
      <p:sp>
        <p:nvSpPr>
          <p:cNvPr id="15" name="TextBox 14">
            <a:extLst>
              <a:ext uri="{FF2B5EF4-FFF2-40B4-BE49-F238E27FC236}">
                <a16:creationId xmlns:a16="http://schemas.microsoft.com/office/drawing/2014/main" id="{9131E976-0E60-4DF1-A581-FB02D353C8E3}"/>
              </a:ext>
            </a:extLst>
          </p:cNvPr>
          <p:cNvSpPr txBox="1"/>
          <p:nvPr/>
        </p:nvSpPr>
        <p:spPr>
          <a:xfrm>
            <a:off x="4330755" y="3937955"/>
            <a:ext cx="3367314" cy="2841740"/>
          </a:xfrm>
          <a:prstGeom prst="rect">
            <a:avLst/>
          </a:prstGeom>
          <a:noFill/>
        </p:spPr>
        <p:txBody>
          <a:bodyPr wrap="square">
            <a:spAutoFit/>
          </a:bodyPr>
          <a:lstStyle/>
          <a:p>
            <a:pPr algn="just">
              <a:lnSpc>
                <a:spcPct val="107000"/>
              </a:lnSpc>
              <a:spcAft>
                <a:spcPts val="800"/>
              </a:spcAft>
            </a:pPr>
            <a:r>
              <a:rPr lang="ru-RU" sz="1400" dirty="0">
                <a:solidFill>
                  <a:schemeClr val="bg1"/>
                </a:solidFill>
              </a:rPr>
              <a:t>Ожесточённые бои за высоту 1176, которая являлась вратами </a:t>
            </a:r>
            <a:r>
              <a:rPr lang="ru-RU" sz="1400" dirty="0" err="1">
                <a:solidFill>
                  <a:schemeClr val="bg1"/>
                </a:solidFill>
              </a:rPr>
              <a:t>Марухского</a:t>
            </a:r>
            <a:r>
              <a:rPr lang="ru-RU" sz="1400" dirty="0">
                <a:solidFill>
                  <a:schemeClr val="bg1"/>
                </a:solidFill>
              </a:rPr>
              <a:t> перевала, велись до 25 октября. Бои за перевал завершились тем, что господствующие высоты были взяты силами 1-го батальона 810- </a:t>
            </a:r>
            <a:r>
              <a:rPr lang="ru-RU" sz="1400" dirty="0" err="1">
                <a:solidFill>
                  <a:schemeClr val="bg1"/>
                </a:solidFill>
              </a:rPr>
              <a:t>го</a:t>
            </a:r>
            <a:r>
              <a:rPr lang="ru-RU" sz="1400" dirty="0">
                <a:solidFill>
                  <a:schemeClr val="bg1"/>
                </a:solidFill>
              </a:rPr>
              <a:t> полка и батальонами 155-й и 107-й стрелковых бригад. Советские воины, отрезанные от внешнего мира, без средств связи, в летнем обмундировании стояли насмерть, сражаясь до последнего вздоха. </a:t>
            </a:r>
          </a:p>
        </p:txBody>
      </p:sp>
      <p:pic>
        <p:nvPicPr>
          <p:cNvPr id="16" name="Рисунок 15">
            <a:extLst>
              <a:ext uri="{FF2B5EF4-FFF2-40B4-BE49-F238E27FC236}">
                <a16:creationId xmlns:a16="http://schemas.microsoft.com/office/drawing/2014/main" id="{E9C58032-ADBD-4355-BEC0-2A692F446542}"/>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8036832" y="0"/>
            <a:ext cx="4155168" cy="3866189"/>
          </a:xfrm>
          <a:prstGeom prst="rect">
            <a:avLst/>
          </a:prstGeom>
          <a:noFill/>
          <a:ln>
            <a:noFill/>
          </a:ln>
        </p:spPr>
      </p:pic>
      <p:sp>
        <p:nvSpPr>
          <p:cNvPr id="17" name="TextBox 16">
            <a:extLst>
              <a:ext uri="{FF2B5EF4-FFF2-40B4-BE49-F238E27FC236}">
                <a16:creationId xmlns:a16="http://schemas.microsoft.com/office/drawing/2014/main" id="{B9680B56-945C-43D4-8DAD-AA27846EB555}"/>
              </a:ext>
            </a:extLst>
          </p:cNvPr>
          <p:cNvSpPr txBox="1"/>
          <p:nvPr/>
        </p:nvSpPr>
        <p:spPr>
          <a:xfrm>
            <a:off x="8261377" y="4398978"/>
            <a:ext cx="3367314" cy="2150204"/>
          </a:xfrm>
          <a:prstGeom prst="rect">
            <a:avLst/>
          </a:prstGeom>
          <a:noFill/>
        </p:spPr>
        <p:txBody>
          <a:bodyPr wrap="square">
            <a:spAutoFit/>
          </a:bodyPr>
          <a:lstStyle/>
          <a:p>
            <a:pPr algn="just">
              <a:lnSpc>
                <a:spcPct val="107000"/>
              </a:lnSpc>
              <a:spcAft>
                <a:spcPts val="800"/>
              </a:spcAft>
            </a:pPr>
            <a:r>
              <a:rPr lang="ru-RU" sz="1400" dirty="0">
                <a:solidFill>
                  <a:schemeClr val="bg1"/>
                </a:solidFill>
              </a:rPr>
              <a:t>Все они, защитники перевалов Главного Кавказского хребта, до конца выполнили свой долг перед Отечеством, сдержали натиск врага, а затем и разгромили хваленные немецкие дивизии, специально обученные для военных действий в горах, проявив несгибаемую волю к победе</a:t>
            </a:r>
          </a:p>
        </p:txBody>
      </p:sp>
    </p:spTree>
    <p:extLst>
      <p:ext uri="{BB962C8B-B14F-4D97-AF65-F5344CB8AC3E}">
        <p14:creationId xmlns:p14="http://schemas.microsoft.com/office/powerpoint/2010/main" val="400817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Box 12">
            <a:hlinkClick r:id="rId3" action="ppaction://hlinksldjump"/>
            <a:extLst>
              <a:ext uri="{FF2B5EF4-FFF2-40B4-BE49-F238E27FC236}">
                <a16:creationId xmlns:a16="http://schemas.microsoft.com/office/drawing/2014/main" id="{C2C6832F-2998-4CF8-8ECB-D780C5152123}"/>
              </a:ext>
            </a:extLst>
          </p:cNvPr>
          <p:cNvSpPr txBox="1"/>
          <p:nvPr/>
        </p:nvSpPr>
        <p:spPr>
          <a:xfrm>
            <a:off x="1" y="2921169"/>
            <a:ext cx="12192000" cy="1015663"/>
          </a:xfrm>
          <a:prstGeom prst="rect">
            <a:avLst/>
          </a:prstGeom>
          <a:solidFill>
            <a:schemeClr val="tx1"/>
          </a:solidFill>
        </p:spPr>
        <p:txBody>
          <a:bodyPr wrap="square">
            <a:spAutoFit/>
          </a:bodyPr>
          <a:lstStyle/>
          <a:p>
            <a:pPr algn="ctr"/>
            <a:r>
              <a:rPr lang="ru-RU" sz="6000" dirty="0">
                <a:solidFill>
                  <a:schemeClr val="bg1"/>
                </a:solidFill>
                <a:highlight>
                  <a:srgbClr val="000000"/>
                </a:highlight>
                <a:latin typeface="USSR STENCIL" panose="02000503060000020004" pitchFamily="2" charset="-52"/>
              </a:rPr>
              <a:t>Бой за «Приют 11»</a:t>
            </a:r>
          </a:p>
        </p:txBody>
      </p:sp>
    </p:spTree>
    <p:extLst>
      <p:ext uri="{BB962C8B-B14F-4D97-AF65-F5344CB8AC3E}">
        <p14:creationId xmlns:p14="http://schemas.microsoft.com/office/powerpoint/2010/main" val="5416868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9" name="Рисунок 18">
            <a:extLst>
              <a:ext uri="{FF2B5EF4-FFF2-40B4-BE49-F238E27FC236}">
                <a16:creationId xmlns:a16="http://schemas.microsoft.com/office/drawing/2014/main" id="{20CF2602-9B3F-43A0-BE05-8BC7FEB7A0AF}"/>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093229" y="620486"/>
            <a:ext cx="5716183" cy="5123609"/>
          </a:xfrm>
          <a:prstGeom prst="rect">
            <a:avLst/>
          </a:prstGeom>
          <a:noFill/>
          <a:ln>
            <a:noFill/>
          </a:ln>
        </p:spPr>
      </p:pic>
      <p:sp>
        <p:nvSpPr>
          <p:cNvPr id="20" name="TextBox 19">
            <a:extLst>
              <a:ext uri="{FF2B5EF4-FFF2-40B4-BE49-F238E27FC236}">
                <a16:creationId xmlns:a16="http://schemas.microsoft.com/office/drawing/2014/main" id="{6F4E3ACF-BEF2-46BE-AD5B-EA33D9B25931}"/>
              </a:ext>
            </a:extLst>
          </p:cNvPr>
          <p:cNvSpPr txBox="1"/>
          <p:nvPr/>
        </p:nvSpPr>
        <p:spPr>
          <a:xfrm>
            <a:off x="400050" y="1443841"/>
            <a:ext cx="4539343" cy="440120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t>«Приют 11»… высота чуть больше четырёх тысяч метров. Долгие годы это была самая высокогорная гостиница в СССР и России.</a:t>
            </a:r>
            <a:br>
              <a:rPr lang="ru-RU" sz="1400" dirty="0"/>
            </a:br>
            <a:r>
              <a:rPr lang="ru-RU" sz="1400" dirty="0"/>
              <a:t>В августе 1942-го её заняли немецкие горные егеря. После этого они установили на Эльбрусе нацистские флаги и активно использовали этот факт в пропаганде, «подтверждая» успехи на Кавказе. Однако фактически горные перевалы крепко держали советские войска, которые неоднократно пытались выбить противника из «Приюта 11» и с прилегающих высот.</a:t>
            </a:r>
            <a:br>
              <a:rPr lang="ru-RU" sz="1400" dirty="0"/>
            </a:br>
            <a:r>
              <a:rPr lang="ru-RU" sz="1400" dirty="0"/>
              <a:t>В конце сентября 1942 года против отборных бойцов дивизии «Эдельвейс» в атаку бросили солдат 242-й горнострелковой дивизии. Защитники успешно отразили первую попытку егерей прорваться по </a:t>
            </a:r>
            <a:r>
              <a:rPr lang="ru-RU" sz="1400" dirty="0" err="1"/>
              <a:t>Баксанскому</a:t>
            </a:r>
            <a:r>
              <a:rPr lang="ru-RU" sz="1400" dirty="0"/>
              <a:t> ущелью. Тогда командование оперативной группы решило попытаться атаковать. Части 63-й </a:t>
            </a:r>
            <a:r>
              <a:rPr lang="ru-RU" sz="1400" dirty="0" err="1"/>
              <a:t>кавдивизии</a:t>
            </a:r>
            <a:r>
              <a:rPr lang="ru-RU" sz="1400" dirty="0"/>
              <a:t> сменили на перевалах бойцов из 242-й горнострелковой.</a:t>
            </a:r>
          </a:p>
        </p:txBody>
      </p:sp>
      <p:pic>
        <p:nvPicPr>
          <p:cNvPr id="2" name="Рисунок 1"/>
          <p:cNvPicPr>
            <a:picLocks noChangeAspect="1"/>
          </p:cNvPicPr>
          <p:nvPr/>
        </p:nvPicPr>
        <p:blipFill>
          <a:blip r:embed="rId4"/>
          <a:stretch>
            <a:fillRect/>
          </a:stretch>
        </p:blipFill>
        <p:spPr>
          <a:xfrm>
            <a:off x="7814657" y="5850203"/>
            <a:ext cx="3212870" cy="377985"/>
          </a:xfrm>
          <a:prstGeom prst="rect">
            <a:avLst/>
          </a:prstGeom>
        </p:spPr>
      </p:pic>
    </p:spTree>
    <p:extLst>
      <p:ext uri="{BB962C8B-B14F-4D97-AF65-F5344CB8AC3E}">
        <p14:creationId xmlns:p14="http://schemas.microsoft.com/office/powerpoint/2010/main" val="33472870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626"/>
            <a:ext cx="12192000" cy="6858000"/>
          </a:xfrm>
          <a:prstGeom prst="rect">
            <a:avLst/>
          </a:prstGeom>
        </p:spPr>
      </p:pic>
      <p:pic>
        <p:nvPicPr>
          <p:cNvPr id="4" name="Рисунок 3">
            <a:extLst>
              <a:ext uri="{FF2B5EF4-FFF2-40B4-BE49-F238E27FC236}">
                <a16:creationId xmlns:a16="http://schemas.microsoft.com/office/drawing/2014/main" id="{F38DEE9F-0DEE-486B-95C7-F0E9B10A6BC6}"/>
              </a:ext>
            </a:extLst>
          </p:cNvPr>
          <p:cNvPicPr/>
          <p:nvPr/>
        </p:nvPicPr>
        <p:blipFill>
          <a:blip r:embed="rId3">
            <a:extLst>
              <a:ext uri="{28A0092B-C50C-407E-A947-70E740481C1C}">
                <a14:useLocalDpi xmlns:a14="http://schemas.microsoft.com/office/drawing/2010/main" val="0"/>
              </a:ext>
            </a:extLst>
          </a:blip>
          <a:srcRect l="8012" t="7051" r="48718"/>
          <a:stretch>
            <a:fillRect/>
          </a:stretch>
        </p:blipFill>
        <p:spPr bwMode="auto">
          <a:xfrm>
            <a:off x="6799811" y="277585"/>
            <a:ext cx="5218018" cy="5504229"/>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99FC1CE-0AF9-442B-94F9-DF5398215012}"/>
              </a:ext>
            </a:extLst>
          </p:cNvPr>
          <p:cNvSpPr txBox="1"/>
          <p:nvPr/>
        </p:nvSpPr>
        <p:spPr>
          <a:xfrm>
            <a:off x="673331" y="1179002"/>
            <a:ext cx="4472248" cy="4185761"/>
          </a:xfrm>
          <a:prstGeom prst="rect">
            <a:avLst/>
          </a:prstGeom>
          <a:noFill/>
        </p:spPr>
        <p:txBody>
          <a:bodyPr wrap="square">
            <a:spAutoFit/>
          </a:bodyPr>
          <a:lstStyle/>
          <a:p>
            <a:pPr algn="just"/>
            <a:r>
              <a:rPr lang="ru-RU" sz="1400" dirty="0" smtClean="0">
                <a:solidFill>
                  <a:schemeClr val="bg1"/>
                </a:solidFill>
              </a:rPr>
              <a:t>Всего </a:t>
            </a:r>
            <a:r>
              <a:rPr lang="ru-RU" sz="1400" dirty="0">
                <a:solidFill>
                  <a:schemeClr val="bg1"/>
                </a:solidFill>
              </a:rPr>
              <a:t>их было 102 человека, включая командира — лейтенанта </a:t>
            </a:r>
            <a:r>
              <a:rPr lang="ru-RU" sz="1400" dirty="0" err="1">
                <a:solidFill>
                  <a:schemeClr val="bg1"/>
                </a:solidFill>
              </a:rPr>
              <a:t>Гурена</a:t>
            </a:r>
            <a:r>
              <a:rPr lang="ru-RU" sz="1400" dirty="0">
                <a:solidFill>
                  <a:schemeClr val="bg1"/>
                </a:solidFill>
              </a:rPr>
              <a:t> </a:t>
            </a:r>
            <a:r>
              <a:rPr lang="ru-RU" sz="1400" dirty="0" err="1">
                <a:solidFill>
                  <a:schemeClr val="bg1"/>
                </a:solidFill>
              </a:rPr>
              <a:t>Григорьянца</a:t>
            </a:r>
            <a:r>
              <a:rPr lang="ru-RU" sz="1400" dirty="0">
                <a:solidFill>
                  <a:schemeClr val="bg1"/>
                </a:solidFill>
              </a:rPr>
              <a:t>.</a:t>
            </a:r>
            <a:br>
              <a:rPr lang="ru-RU" sz="1400" dirty="0">
                <a:solidFill>
                  <a:schemeClr val="bg1"/>
                </a:solidFill>
              </a:rPr>
            </a:br>
            <a:r>
              <a:rPr lang="ru-RU" sz="1400" dirty="0">
                <a:solidFill>
                  <a:schemeClr val="bg1"/>
                </a:solidFill>
              </a:rPr>
              <a:t>Вечером 27 сентября отряд лейтенанта </a:t>
            </a:r>
            <a:r>
              <a:rPr lang="ru-RU" sz="1400" dirty="0" err="1">
                <a:solidFill>
                  <a:schemeClr val="bg1"/>
                </a:solidFill>
              </a:rPr>
              <a:t>Григорьянца</a:t>
            </a:r>
            <a:r>
              <a:rPr lang="ru-RU" sz="1400" dirty="0">
                <a:solidFill>
                  <a:schemeClr val="bg1"/>
                </a:solidFill>
              </a:rPr>
              <a:t> начал свой путь к леднику Эльбруса. На Эльбрусе туман считается одной из главных опасностей. Пронзительно-синее небо через несколько минут </a:t>
            </a:r>
            <a:r>
              <a:rPr lang="ru-RU" sz="1400" dirty="0" err="1">
                <a:solidFill>
                  <a:schemeClr val="bg1"/>
                </a:solidFill>
              </a:rPr>
              <a:t>затягивавется</a:t>
            </a:r>
            <a:r>
              <a:rPr lang="ru-RU" sz="1400" dirty="0">
                <a:solidFill>
                  <a:schemeClr val="bg1"/>
                </a:solidFill>
              </a:rPr>
              <a:t> мглой. И каждый шаг — словно по минному полю. Можно сбиться с тропы и угодить в ледовую трещину. Рассеявшаяся мгла, которая могла облегчить наступление группы, обнаружила бойцов. Завязался бой.</a:t>
            </a:r>
            <a:br>
              <a:rPr lang="ru-RU" sz="1400" dirty="0">
                <a:solidFill>
                  <a:schemeClr val="bg1"/>
                </a:solidFill>
              </a:rPr>
            </a:br>
            <a:r>
              <a:rPr lang="ru-RU" sz="1400" dirty="0">
                <a:solidFill>
                  <a:schemeClr val="bg1"/>
                </a:solidFill>
              </a:rPr>
              <a:t>Из оперативной сводки №23 </a:t>
            </a:r>
            <a:r>
              <a:rPr lang="ru-RU" sz="1400" dirty="0" err="1">
                <a:solidFill>
                  <a:schemeClr val="bg1"/>
                </a:solidFill>
              </a:rPr>
              <a:t>штадива</a:t>
            </a:r>
            <a:r>
              <a:rPr lang="ru-RU" sz="1400" dirty="0">
                <a:solidFill>
                  <a:schemeClr val="bg1"/>
                </a:solidFill>
              </a:rPr>
              <a:t> 242:</a:t>
            </a:r>
            <a:br>
              <a:rPr lang="ru-RU" sz="1400" dirty="0">
                <a:solidFill>
                  <a:schemeClr val="bg1"/>
                </a:solidFill>
              </a:rPr>
            </a:br>
            <a:r>
              <a:rPr lang="ru-RU" sz="1400" dirty="0">
                <a:solidFill>
                  <a:schemeClr val="bg1"/>
                </a:solidFill>
              </a:rPr>
              <a:t>«Группа </a:t>
            </a:r>
            <a:r>
              <a:rPr lang="ru-RU" sz="1400" dirty="0" err="1">
                <a:solidFill>
                  <a:schemeClr val="bg1"/>
                </a:solidFill>
              </a:rPr>
              <a:t>Григорьянца</a:t>
            </a:r>
            <a:r>
              <a:rPr lang="ru-RU" sz="1400" dirty="0">
                <a:solidFill>
                  <a:schemeClr val="bg1"/>
                </a:solidFill>
              </a:rPr>
              <a:t> в количестве 102 человек на подступах к ПРИЮТ ОДИННАДЦАТИ была встречена ружейно-пулемётным и миномётным огнём противника, понесла большие потери, попала в окружение, из которого вышли 4 человека. </a:t>
            </a:r>
            <a:r>
              <a:rPr lang="ru-RU" sz="1400" dirty="0" err="1">
                <a:solidFill>
                  <a:schemeClr val="bg1"/>
                </a:solidFill>
              </a:rPr>
              <a:t>Григорьянц</a:t>
            </a:r>
            <a:r>
              <a:rPr lang="ru-RU" sz="1400" dirty="0">
                <a:solidFill>
                  <a:schemeClr val="bg1"/>
                </a:solidFill>
              </a:rPr>
              <a:t> ранен в обе ноги, остался на поле боя, судьба его неизвестна.»</a:t>
            </a:r>
            <a:endParaRPr lang="ru-RU" sz="1400" dirty="0">
              <a:solidFill>
                <a:schemeClr val="bg1"/>
              </a:solidFill>
              <a:highlight>
                <a:srgbClr val="000000"/>
              </a:highlight>
            </a:endParaRPr>
          </a:p>
        </p:txBody>
      </p:sp>
      <p:sp>
        <p:nvSpPr>
          <p:cNvPr id="3" name="TextBox 2">
            <a:extLst>
              <a:ext uri="{FF2B5EF4-FFF2-40B4-BE49-F238E27FC236}">
                <a16:creationId xmlns:a16="http://schemas.microsoft.com/office/drawing/2014/main" id="{1AE1304F-8033-4C82-8D1A-45E3791A2400}"/>
              </a:ext>
            </a:extLst>
          </p:cNvPr>
          <p:cNvSpPr txBox="1"/>
          <p:nvPr/>
        </p:nvSpPr>
        <p:spPr>
          <a:xfrm>
            <a:off x="8011985" y="5781815"/>
            <a:ext cx="3743214" cy="461665"/>
          </a:xfrm>
          <a:prstGeom prst="rect">
            <a:avLst/>
          </a:prstGeom>
          <a:noFill/>
        </p:spPr>
        <p:txBody>
          <a:bodyPr wrap="square" rtlCol="0">
            <a:spAutoFit/>
          </a:bodyPr>
          <a:lstStyle/>
          <a:p>
            <a:r>
              <a:rPr lang="ru-RU" sz="2400" dirty="0" err="1">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Гурен</a:t>
            </a:r>
            <a:r>
              <a:rPr lang="ru-RU" sz="2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 </a:t>
            </a:r>
            <a:r>
              <a:rPr lang="ru-RU" sz="2400" dirty="0" err="1">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Григорьянц</a:t>
            </a:r>
            <a:endParaRPr lang="ru-RU" sz="2400" kern="1200" dirty="0">
              <a:solidFill>
                <a:schemeClr val="tx1"/>
              </a:solidFill>
              <a:latin typeface="+mn-lt"/>
              <a:ea typeface="+mn-ea"/>
              <a:cs typeface="+mn-cs"/>
            </a:endParaRPr>
          </a:p>
        </p:txBody>
      </p:sp>
    </p:spTree>
    <p:extLst>
      <p:ext uri="{BB962C8B-B14F-4D97-AF65-F5344CB8AC3E}">
        <p14:creationId xmlns:p14="http://schemas.microsoft.com/office/powerpoint/2010/main" val="767636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Рисунок 4">
            <a:extLst>
              <a:ext uri="{FF2B5EF4-FFF2-40B4-BE49-F238E27FC236}">
                <a16:creationId xmlns:a16="http://schemas.microsoft.com/office/drawing/2014/main" id="{AEE2C592-CEB7-4D39-8210-D0A2A9254C1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428397" y="1453024"/>
            <a:ext cx="5191007" cy="4939463"/>
          </a:xfrm>
          <a:prstGeom prst="rect">
            <a:avLst/>
          </a:prstGeom>
          <a:noFill/>
          <a:ln>
            <a:noFill/>
          </a:ln>
        </p:spPr>
      </p:pic>
      <p:sp>
        <p:nvSpPr>
          <p:cNvPr id="8" name="TextBox 7">
            <a:extLst>
              <a:ext uri="{FF2B5EF4-FFF2-40B4-BE49-F238E27FC236}">
                <a16:creationId xmlns:a16="http://schemas.microsoft.com/office/drawing/2014/main" id="{5F4AC0D0-2AB6-47A4-9EDA-50570F483BA4}"/>
              </a:ext>
            </a:extLst>
          </p:cNvPr>
          <p:cNvSpPr txBox="1"/>
          <p:nvPr/>
        </p:nvSpPr>
        <p:spPr>
          <a:xfrm>
            <a:off x="5878287" y="778934"/>
            <a:ext cx="5885315" cy="461664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t>Основные бои в те дни шли за перевал </a:t>
            </a:r>
            <a:r>
              <a:rPr lang="ru-RU" sz="1400" dirty="0" err="1"/>
              <a:t>Чвивери</a:t>
            </a:r>
            <a:r>
              <a:rPr lang="ru-RU" sz="1400" dirty="0"/>
              <a:t>. Вечером 30 сентября </a:t>
            </a:r>
            <a:r>
              <a:rPr lang="ru-RU" sz="1400" dirty="0" err="1"/>
              <a:t>горнострелки</a:t>
            </a:r>
            <a:r>
              <a:rPr lang="ru-RU" sz="1400" dirty="0"/>
              <a:t> выбили с него егерей. Но через сутки немцы подтянули дополнительные силы и отбили перевал обратно.</a:t>
            </a:r>
            <a:br>
              <a:rPr lang="ru-RU" sz="1400" dirty="0"/>
            </a:br>
            <a:r>
              <a:rPr lang="ru-RU" sz="1400" dirty="0"/>
              <a:t>А подробности о схватке за «Приют 11» в дивизии узнали от вышедших к своим раненых.</a:t>
            </a:r>
            <a:br>
              <a:rPr lang="ru-RU" sz="1400" dirty="0"/>
            </a:br>
            <a:r>
              <a:rPr lang="ru-RU" sz="1400" dirty="0"/>
              <a:t>Из доклада начальника штаба 242 горнострелковой дивизии следует, что бойцы </a:t>
            </a:r>
            <a:r>
              <a:rPr lang="ru-RU" sz="1400" dirty="0" err="1"/>
              <a:t>Григорьянца</a:t>
            </a:r>
            <a:r>
              <a:rPr lang="ru-RU" sz="1400" dirty="0"/>
              <a:t>, несмотря на превосходство врага в численности и технике, продолжали продвигаться вперёд. Они не сдавались, даже когда в живых осталось около трети отряда.</a:t>
            </a:r>
            <a:br>
              <a:rPr lang="ru-RU" sz="1400" dirty="0"/>
            </a:br>
            <a:r>
              <a:rPr lang="ru-RU" sz="1400" dirty="0"/>
              <a:t>«Остатки бойцов залегли и вели бой до 14.00 28.09.42 г. Пользуясь превосходством в живой силе и большой насыщенности огня, противнику удалось окружить остатки отряда. Из отряда вышел только один раненый комиссар (политрук Елисеев) и три раненых бойца. Высланный на помощь отряд был встречен огнём противника на пути и не смог оказать помощи группе лейтенанта </a:t>
            </a:r>
            <a:r>
              <a:rPr lang="ru-RU" sz="1400" dirty="0" err="1"/>
              <a:t>Григорьянца</a:t>
            </a:r>
            <a:r>
              <a:rPr lang="ru-RU" sz="1400" dirty="0"/>
              <a:t>».</a:t>
            </a:r>
            <a:br>
              <a:rPr lang="ru-RU" sz="1400" dirty="0"/>
            </a:br>
            <a:r>
              <a:rPr lang="ru-RU" sz="1400" dirty="0"/>
              <a:t>Обычно пишут, что лейтенанта представили к награде посмертно. Но на самом деле представление к ордену Красной Звезды подписали ещё за две недели до его гибели. «Продолжает нести боевую разведку», «действует решительно и смело». Там, в этих строках, офицер ещё жив. А вот получить орден он уже не успел.</a:t>
            </a:r>
          </a:p>
        </p:txBody>
      </p:sp>
      <p:sp>
        <p:nvSpPr>
          <p:cNvPr id="10" name="TextBox 9">
            <a:extLst>
              <a:ext uri="{FF2B5EF4-FFF2-40B4-BE49-F238E27FC236}">
                <a16:creationId xmlns:a16="http://schemas.microsoft.com/office/drawing/2014/main" id="{0E33216F-0404-465A-87F7-297A20320AC7}"/>
              </a:ext>
            </a:extLst>
          </p:cNvPr>
          <p:cNvSpPr txBox="1"/>
          <p:nvPr/>
        </p:nvSpPr>
        <p:spPr>
          <a:xfrm>
            <a:off x="0" y="529694"/>
            <a:ext cx="6162674" cy="923330"/>
          </a:xfrm>
          <a:prstGeom prst="rect">
            <a:avLst/>
          </a:prstGeom>
          <a:noFill/>
        </p:spPr>
        <p:txBody>
          <a:bodyPr wrap="square">
            <a:spAutoFit/>
          </a:bodyPr>
          <a:lstStyle/>
          <a:p>
            <a:r>
              <a:rPr lang="ru-RU" dirty="0"/>
              <a:t>Немецкий егерь дивизии «Эдельвейс» у «Приюта 11»</a:t>
            </a:r>
            <a:br>
              <a:rPr lang="ru-RU" dirty="0"/>
            </a:br>
            <a:r>
              <a:rPr lang="ru-RU" dirty="0"/>
              <a:t/>
            </a:r>
            <a:br>
              <a:rPr lang="ru-RU" dirty="0"/>
            </a:br>
            <a:endParaRPr lang="ru-RU" dirty="0"/>
          </a:p>
        </p:txBody>
      </p:sp>
    </p:spTree>
    <p:extLst>
      <p:ext uri="{BB962C8B-B14F-4D97-AF65-F5344CB8AC3E}">
        <p14:creationId xmlns:p14="http://schemas.microsoft.com/office/powerpoint/2010/main" val="3830320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Рисунок 5">
            <a:extLst>
              <a:ext uri="{FF2B5EF4-FFF2-40B4-BE49-F238E27FC236}">
                <a16:creationId xmlns:a16="http://schemas.microsoft.com/office/drawing/2014/main" id="{2E6E39FE-795D-43E7-BBD9-FC30EACE2CC4}"/>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p:spPr>
      </p:pic>
      <p:sp>
        <p:nvSpPr>
          <p:cNvPr id="7" name="TextBox 6">
            <a:extLst>
              <a:ext uri="{FF2B5EF4-FFF2-40B4-BE49-F238E27FC236}">
                <a16:creationId xmlns:a16="http://schemas.microsoft.com/office/drawing/2014/main" id="{6D4626FA-B207-4F9D-85D0-7D18438BA43D}"/>
              </a:ext>
            </a:extLst>
          </p:cNvPr>
          <p:cNvSpPr txBox="1"/>
          <p:nvPr/>
        </p:nvSpPr>
        <p:spPr>
          <a:xfrm>
            <a:off x="6727370" y="474345"/>
            <a:ext cx="4953001" cy="612475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solidFill>
                  <a:schemeClr val="tx1"/>
                </a:solidFill>
              </a:rPr>
              <a:t>Долгое время единственным свидетельством о дальнейшей судьбе </a:t>
            </a:r>
            <a:r>
              <a:rPr lang="ru-RU" sz="1400" dirty="0" err="1">
                <a:solidFill>
                  <a:schemeClr val="tx1"/>
                </a:solidFill>
              </a:rPr>
              <a:t>Григорьянца</a:t>
            </a:r>
            <a:r>
              <a:rPr lang="ru-RU" sz="1400" dirty="0">
                <a:solidFill>
                  <a:schemeClr val="tx1"/>
                </a:solidFill>
              </a:rPr>
              <a:t> считался рассказ немецкого командира Эльбрусского участка обороны, майора </a:t>
            </a:r>
            <a:r>
              <a:rPr lang="ru-RU" sz="1400" dirty="0" err="1">
                <a:solidFill>
                  <a:schemeClr val="tx1"/>
                </a:solidFill>
              </a:rPr>
              <a:t>Ханса</a:t>
            </a:r>
            <a:r>
              <a:rPr lang="ru-RU" sz="1400" dirty="0">
                <a:solidFill>
                  <a:schemeClr val="tx1"/>
                </a:solidFill>
              </a:rPr>
              <a:t> Майера. В своих воспоминаниях он рассказал про бой с группой опытных альпинистов, которые три дня поднимались на Эльбрус по северному склону. Немец упомянул и о взятом в плен командире — раненом лейтенанте. И о якобы застрелившемся комиссаре.</a:t>
            </a:r>
            <a:br>
              <a:rPr lang="ru-RU" sz="1400" dirty="0">
                <a:solidFill>
                  <a:schemeClr val="tx1"/>
                </a:solidFill>
              </a:rPr>
            </a:br>
            <a:r>
              <a:rPr lang="ru-RU" sz="1400" dirty="0">
                <a:solidFill>
                  <a:schemeClr val="tx1"/>
                </a:solidFill>
              </a:rPr>
              <a:t>Считалось, что раненый офицер, о котором упоминал Майер — и есть лейтенант </a:t>
            </a:r>
            <a:r>
              <a:rPr lang="ru-RU" sz="1400" dirty="0" err="1">
                <a:solidFill>
                  <a:schemeClr val="tx1"/>
                </a:solidFill>
              </a:rPr>
              <a:t>Григорьянц</a:t>
            </a:r>
            <a:r>
              <a:rPr lang="ru-RU" sz="1400" dirty="0">
                <a:solidFill>
                  <a:schemeClr val="tx1"/>
                </a:solidFill>
              </a:rPr>
              <a:t>. Но, скорее всего, для немецкого командира в один бой слились атаки двух групп — </a:t>
            </a:r>
            <a:r>
              <a:rPr lang="ru-RU" sz="1400" dirty="0" err="1">
                <a:solidFill>
                  <a:schemeClr val="tx1"/>
                </a:solidFill>
              </a:rPr>
              <a:t>горнострелков</a:t>
            </a:r>
            <a:r>
              <a:rPr lang="ru-RU" sz="1400" dirty="0">
                <a:solidFill>
                  <a:schemeClr val="tx1"/>
                </a:solidFill>
              </a:rPr>
              <a:t> и отряда НКВД под командованием старшего лейтенанта Максимова. Ведь командир </a:t>
            </a:r>
            <a:r>
              <a:rPr lang="ru-RU" sz="1400" dirty="0" err="1">
                <a:solidFill>
                  <a:schemeClr val="tx1"/>
                </a:solidFill>
              </a:rPr>
              <a:t>горнострелков</a:t>
            </a:r>
            <a:r>
              <a:rPr lang="ru-RU" sz="1400" dirty="0">
                <a:solidFill>
                  <a:schemeClr val="tx1"/>
                </a:solidFill>
              </a:rPr>
              <a:t> так и остался на поле боя.</a:t>
            </a:r>
            <a:br>
              <a:rPr lang="ru-RU" sz="1400" dirty="0">
                <a:solidFill>
                  <a:schemeClr val="tx1"/>
                </a:solidFill>
              </a:rPr>
            </a:br>
            <a:r>
              <a:rPr lang="ru-RU" sz="1400" dirty="0">
                <a:solidFill>
                  <a:schemeClr val="tx1"/>
                </a:solidFill>
              </a:rPr>
              <a:t>В 2014 году подтаявший ледник Эльбруса отдал то, что хранил более 70 лет. Альпинистская </a:t>
            </a:r>
            <a:r>
              <a:rPr lang="ru-RU" sz="1400" dirty="0" err="1">
                <a:solidFill>
                  <a:schemeClr val="tx1"/>
                </a:solidFill>
              </a:rPr>
              <a:t>разведрота</a:t>
            </a:r>
            <a:r>
              <a:rPr lang="ru-RU" sz="1400" dirty="0">
                <a:solidFill>
                  <a:schemeClr val="tx1"/>
                </a:solidFill>
              </a:rPr>
              <a:t> спецназа 34-го разведывательного батальона Южного военного округа (ЮВО) и местные поисковики обнаружили тела погибших в 42-м бойцов.</a:t>
            </a:r>
            <a:br>
              <a:rPr lang="ru-RU" sz="1400" dirty="0">
                <a:solidFill>
                  <a:schemeClr val="tx1"/>
                </a:solidFill>
              </a:rPr>
            </a:br>
            <a:r>
              <a:rPr lang="ru-RU" sz="1400" dirty="0">
                <a:solidFill>
                  <a:schemeClr val="tx1"/>
                </a:solidFill>
              </a:rPr>
              <a:t/>
            </a:r>
            <a:br>
              <a:rPr lang="ru-RU" sz="1400" dirty="0">
                <a:solidFill>
                  <a:schemeClr val="tx1"/>
                </a:solidFill>
              </a:rPr>
            </a:br>
            <a:r>
              <a:rPr lang="ru-RU" sz="1400" dirty="0">
                <a:solidFill>
                  <a:schemeClr val="tx1"/>
                </a:solidFill>
              </a:rPr>
              <a:t>Документов при нём не было, но сохранились наколки на руках и предплечье, явно указывающие на криминальное прошлое. Покопавшись в архивах, поисковики выяснили: </a:t>
            </a:r>
            <a:r>
              <a:rPr lang="ru-RU" sz="1400" dirty="0" err="1">
                <a:solidFill>
                  <a:schemeClr val="tx1"/>
                </a:solidFill>
              </a:rPr>
              <a:t>Гурен</a:t>
            </a:r>
            <a:r>
              <a:rPr lang="ru-RU" sz="1400" dirty="0">
                <a:solidFill>
                  <a:schemeClr val="tx1"/>
                </a:solidFill>
              </a:rPr>
              <a:t> </a:t>
            </a:r>
            <a:r>
              <a:rPr lang="ru-RU" sz="1400" dirty="0" err="1">
                <a:solidFill>
                  <a:schemeClr val="tx1"/>
                </a:solidFill>
              </a:rPr>
              <a:t>Агаджанович</a:t>
            </a:r>
            <a:r>
              <a:rPr lang="ru-RU" sz="1400" dirty="0">
                <a:solidFill>
                  <a:schemeClr val="tx1"/>
                </a:solidFill>
              </a:rPr>
              <a:t> </a:t>
            </a:r>
            <a:r>
              <a:rPr lang="ru-RU" sz="1400" dirty="0" err="1">
                <a:solidFill>
                  <a:schemeClr val="tx1"/>
                </a:solidFill>
              </a:rPr>
              <a:t>Григорьянц</a:t>
            </a:r>
            <a:r>
              <a:rPr lang="ru-RU" sz="1400" dirty="0">
                <a:solidFill>
                  <a:schemeClr val="tx1"/>
                </a:solidFill>
              </a:rPr>
              <a:t> в конце 20-х провёл в тюрьме четыре года, после чего был освобождён со снятием судимости.</a:t>
            </a:r>
            <a:br>
              <a:rPr lang="ru-RU" sz="1400" dirty="0">
                <a:solidFill>
                  <a:schemeClr val="tx1"/>
                </a:solidFill>
              </a:rPr>
            </a:br>
            <a:endParaRPr lang="ru-RU" sz="1400" dirty="0">
              <a:solidFill>
                <a:schemeClr val="tx1"/>
              </a:solidFill>
            </a:endParaRPr>
          </a:p>
        </p:txBody>
      </p:sp>
    </p:spTree>
    <p:extLst>
      <p:ext uri="{BB962C8B-B14F-4D97-AF65-F5344CB8AC3E}">
        <p14:creationId xmlns:p14="http://schemas.microsoft.com/office/powerpoint/2010/main" val="1239001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Рисунок 4">
            <a:extLst>
              <a:ext uri="{FF2B5EF4-FFF2-40B4-BE49-F238E27FC236}">
                <a16:creationId xmlns:a16="http://schemas.microsoft.com/office/drawing/2014/main" id="{506FDB28-13E3-4C34-AFD5-22FB890EDFD7}"/>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0" y="0"/>
            <a:ext cx="9078685" cy="4914900"/>
          </a:xfrm>
          <a:prstGeom prst="rect">
            <a:avLst/>
          </a:prstGeom>
          <a:noFill/>
          <a:ln>
            <a:noFill/>
          </a:ln>
        </p:spPr>
      </p:pic>
      <p:sp>
        <p:nvSpPr>
          <p:cNvPr id="8" name="TextBox 7">
            <a:extLst>
              <a:ext uri="{FF2B5EF4-FFF2-40B4-BE49-F238E27FC236}">
                <a16:creationId xmlns:a16="http://schemas.microsoft.com/office/drawing/2014/main" id="{1F00F779-3DF3-4F0E-9AA1-BBB6FCF93E06}"/>
              </a:ext>
            </a:extLst>
          </p:cNvPr>
          <p:cNvSpPr txBox="1"/>
          <p:nvPr/>
        </p:nvSpPr>
        <p:spPr>
          <a:xfrm>
            <a:off x="5669642" y="4346165"/>
            <a:ext cx="6096000" cy="2246769"/>
          </a:xfrm>
          <a:prstGeom prst="rect">
            <a:avLst/>
          </a:prstGeom>
          <a:noFill/>
        </p:spPr>
        <p:txBody>
          <a:bodyPr wrap="square">
            <a:spAutoFit/>
          </a:bodyPr>
          <a:lstStyle/>
          <a:p>
            <a:endParaRPr lang="ru-RU" sz="1400" i="1"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endParaRPr lang="ru-RU" sz="1400" i="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endParaRPr lang="ru-RU" sz="1400" i="1"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endParaRPr lang="ru-RU" sz="1400" i="1" dirty="0">
              <a:solidFill>
                <a:schemeClr val="bg1"/>
              </a:solidFill>
              <a:highlight>
                <a:srgbClr val="000000"/>
              </a:highlight>
              <a:latin typeface="Calibri" panose="020F0502020204030204" pitchFamily="34" charset="0"/>
              <a:ea typeface="Calibri" panose="020F0502020204030204" pitchFamily="34" charset="0"/>
              <a:cs typeface="Times New Roman" panose="02020603050405020304" pitchFamily="18" charset="0"/>
            </a:endParaRPr>
          </a:p>
          <a:p>
            <a:r>
              <a:rPr lang="ru-RU" sz="1400" dirty="0">
                <a:solidFill>
                  <a:schemeClr val="bg1"/>
                </a:solidFill>
              </a:rPr>
              <a:t>Памятник защитникам </a:t>
            </a:r>
            <a:r>
              <a:rPr lang="ru-RU" sz="1400" dirty="0" err="1">
                <a:solidFill>
                  <a:schemeClr val="bg1"/>
                </a:solidFill>
              </a:rPr>
              <a:t>Приэльбрусья</a:t>
            </a:r>
            <a:r>
              <a:rPr lang="ru-RU" sz="1400" dirty="0">
                <a:solidFill>
                  <a:schemeClr val="bg1"/>
                </a:solidFill>
              </a:rPr>
              <a:t/>
            </a:r>
            <a:br>
              <a:rPr lang="ru-RU" sz="1400" dirty="0">
                <a:solidFill>
                  <a:schemeClr val="bg1"/>
                </a:solidFill>
              </a:rPr>
            </a:br>
            <a:r>
              <a:rPr lang="ru-RU" sz="1400" dirty="0">
                <a:solidFill>
                  <a:schemeClr val="bg1"/>
                </a:solidFill>
              </a:rPr>
              <a:t/>
            </a:r>
            <a:br>
              <a:rPr lang="ru-RU" sz="1400" dirty="0">
                <a:solidFill>
                  <a:schemeClr val="bg1"/>
                </a:solidFill>
              </a:rPr>
            </a:br>
            <a:r>
              <a:rPr lang="ru-RU" sz="1400" dirty="0">
                <a:solidFill>
                  <a:schemeClr val="bg1"/>
                </a:solidFill>
              </a:rPr>
              <a:t>Сомнений в том, что нашли именно его, не оставалось.</a:t>
            </a:r>
            <a:br>
              <a:rPr lang="ru-RU" sz="1400" dirty="0">
                <a:solidFill>
                  <a:schemeClr val="bg1"/>
                </a:solidFill>
              </a:rPr>
            </a:br>
            <a:r>
              <a:rPr lang="ru-RU" sz="1400" dirty="0">
                <a:solidFill>
                  <a:schemeClr val="bg1"/>
                </a:solidFill>
              </a:rPr>
              <a:t>Он вернулся из боя через 70 с лишним лет. И снова лёг рядом со своими бойцами — в братской могиле около памятника защитникам </a:t>
            </a:r>
            <a:r>
              <a:rPr lang="ru-RU" sz="1400" dirty="0" err="1">
                <a:solidFill>
                  <a:schemeClr val="bg1"/>
                </a:solidFill>
              </a:rPr>
              <a:t>Приэльбрусья</a:t>
            </a:r>
            <a:r>
              <a:rPr lang="ru-RU" sz="1400" dirty="0">
                <a:solidFill>
                  <a:schemeClr val="bg1"/>
                </a:solidFill>
              </a:rPr>
              <a:t> в посёлке </a:t>
            </a:r>
            <a:r>
              <a:rPr lang="ru-RU" sz="1400" dirty="0" err="1">
                <a:solidFill>
                  <a:schemeClr val="bg1"/>
                </a:solidFill>
              </a:rPr>
              <a:t>Терскол</a:t>
            </a:r>
            <a:r>
              <a:rPr lang="ru-RU" sz="1400" dirty="0">
                <a:solidFill>
                  <a:schemeClr val="bg1"/>
                </a:solidFill>
              </a:rPr>
              <a:t>.</a:t>
            </a:r>
          </a:p>
        </p:txBody>
      </p:sp>
    </p:spTree>
    <p:extLst>
      <p:ext uri="{BB962C8B-B14F-4D97-AF65-F5344CB8AC3E}">
        <p14:creationId xmlns:p14="http://schemas.microsoft.com/office/powerpoint/2010/main" val="1445077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extBox 16">
            <a:hlinkClick r:id="rId3" action="ppaction://hlinksldjump"/>
            <a:extLst>
              <a:ext uri="{FF2B5EF4-FFF2-40B4-BE49-F238E27FC236}">
                <a16:creationId xmlns:a16="http://schemas.microsoft.com/office/drawing/2014/main" id="{A0E539FE-4D63-40A0-8EFA-DAE2E07C02F8}"/>
              </a:ext>
            </a:extLst>
          </p:cNvPr>
          <p:cNvSpPr txBox="1"/>
          <p:nvPr/>
        </p:nvSpPr>
        <p:spPr>
          <a:xfrm>
            <a:off x="0" y="3244334"/>
            <a:ext cx="12192000" cy="1015663"/>
          </a:xfrm>
          <a:prstGeom prst="rect">
            <a:avLst/>
          </a:prstGeom>
          <a:solidFill>
            <a:schemeClr val="tx1"/>
          </a:solidFill>
        </p:spPr>
        <p:txBody>
          <a:bodyPr wrap="square">
            <a:spAutoFit/>
          </a:bodyPr>
          <a:lstStyle/>
          <a:p>
            <a:pPr algn="ctr"/>
            <a:r>
              <a:rPr lang="ru-RU" sz="6000" dirty="0">
                <a:solidFill>
                  <a:schemeClr val="bg1"/>
                </a:solidFill>
                <a:highlight>
                  <a:srgbClr val="000000"/>
                </a:highlight>
                <a:latin typeface="USSR STENCIL" panose="02000503060000020004" pitchFamily="2" charset="-52"/>
              </a:rPr>
              <a:t>Конец немецкого наступления</a:t>
            </a:r>
          </a:p>
        </p:txBody>
      </p:sp>
    </p:spTree>
    <p:extLst>
      <p:ext uri="{BB962C8B-B14F-4D97-AF65-F5344CB8AC3E}">
        <p14:creationId xmlns:p14="http://schemas.microsoft.com/office/powerpoint/2010/main" val="27146927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E5C7D3EA-600E-48E9-9E7A-DE30B63C0DBE}"/>
              </a:ext>
            </a:extLst>
          </p:cNvPr>
          <p:cNvSpPr txBox="1"/>
          <p:nvPr/>
        </p:nvSpPr>
        <p:spPr>
          <a:xfrm>
            <a:off x="2318657" y="1625106"/>
            <a:ext cx="6988628" cy="3302764"/>
          </a:xfrm>
          <a:prstGeom prst="rect">
            <a:avLst/>
          </a:prstGeom>
          <a:noFill/>
        </p:spPr>
        <p:txBody>
          <a:bodyPr wrap="square">
            <a:spAutoFit/>
          </a:bodyPr>
          <a:lstStyle/>
          <a:p>
            <a:pPr algn="just">
              <a:lnSpc>
                <a:spcPct val="107000"/>
              </a:lnSpc>
              <a:spcAft>
                <a:spcPts val="800"/>
              </a:spcAft>
            </a:pPr>
            <a:r>
              <a:rPr lang="ru-RU" sz="1400" dirty="0">
                <a:solidFill>
                  <a:schemeClr val="bg1"/>
                </a:solidFill>
              </a:rPr>
              <a:t>Новое наступление советских войск началось 4 октября. Не выдержав мощного удара наших частей, фашисты отошли на северные склоны Главного Кавказского хребта. Первые километры территории Карачая и </a:t>
            </a:r>
            <a:r>
              <a:rPr lang="ru-RU" sz="1400" dirty="0" err="1">
                <a:solidFill>
                  <a:schemeClr val="bg1"/>
                </a:solidFill>
              </a:rPr>
              <a:t>Черкесии</a:t>
            </a:r>
            <a:r>
              <a:rPr lang="ru-RU" sz="1400" dirty="0">
                <a:solidFill>
                  <a:schemeClr val="bg1"/>
                </a:solidFill>
              </a:rPr>
              <a:t> были освобождены. Немцы на Кавказе никогда не чувствовали себя в безопасности. Своему верховному штабу командование фашистской группировки армии «А» сообщало: «Мы потеряли около 5000 солдат и офицеров, сотни машин. Нам придется держать большие гарнизоны в каждом ущелье, бросать крупные силы для охраны дорог и троп…». Осенью 1942 года наступление германских войск на перевалах Главного Кавказского хребта было остановлено. В январе 1943 года фашисты были отброшены с перевалов. Оказался сорванным план немецкого командования по овладению Главным Кавказским хребтом и проникновения в Закавказье. Поражение немцев на перевалах позволило советскому Верховному Главнокомандованию выиграть время, накопить резервы и усилить ими Закавказский фронт.</a:t>
            </a:r>
          </a:p>
        </p:txBody>
      </p:sp>
    </p:spTree>
    <p:extLst>
      <p:ext uri="{BB962C8B-B14F-4D97-AF65-F5344CB8AC3E}">
        <p14:creationId xmlns:p14="http://schemas.microsoft.com/office/powerpoint/2010/main" val="25768070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extBox 14">
            <a:hlinkClick r:id="rId3" action="ppaction://hlinksldjump"/>
            <a:extLst>
              <a:ext uri="{FF2B5EF4-FFF2-40B4-BE49-F238E27FC236}">
                <a16:creationId xmlns:a16="http://schemas.microsoft.com/office/drawing/2014/main" id="{0226F3D1-2750-44C5-B545-72C8F90CDBD7}"/>
              </a:ext>
            </a:extLst>
          </p:cNvPr>
          <p:cNvSpPr txBox="1"/>
          <p:nvPr/>
        </p:nvSpPr>
        <p:spPr>
          <a:xfrm>
            <a:off x="1" y="2921169"/>
            <a:ext cx="12192000" cy="1938992"/>
          </a:xfrm>
          <a:prstGeom prst="rect">
            <a:avLst/>
          </a:prstGeom>
          <a:solidFill>
            <a:schemeClr val="tx1"/>
          </a:solidFill>
        </p:spPr>
        <p:txBody>
          <a:bodyPr wrap="square">
            <a:spAutoFit/>
          </a:bodyPr>
          <a:lstStyle/>
          <a:p>
            <a:pPr algn="ctr"/>
            <a:r>
              <a:rPr lang="ru-RU" sz="6000" dirty="0" smtClean="0">
                <a:solidFill>
                  <a:schemeClr val="bg1"/>
                </a:solidFill>
                <a:highlight>
                  <a:srgbClr val="000000"/>
                </a:highlight>
                <a:latin typeface="USSR STENCIL" panose="02000503060000020004" pitchFamily="2" charset="-52"/>
              </a:rPr>
              <a:t>События на склонах Кавказского хребта</a:t>
            </a:r>
            <a:endParaRPr lang="ru-RU" sz="6000" dirty="0">
              <a:solidFill>
                <a:schemeClr val="bg1"/>
              </a:solidFill>
              <a:highlight>
                <a:srgbClr val="000000"/>
              </a:highlight>
              <a:latin typeface="USSR STENCIL" panose="02000503060000020004" pitchFamily="2" charset="-52"/>
            </a:endParaRPr>
          </a:p>
        </p:txBody>
      </p:sp>
    </p:spTree>
    <p:extLst>
      <p:ext uri="{BB962C8B-B14F-4D97-AF65-F5344CB8AC3E}">
        <p14:creationId xmlns:p14="http://schemas.microsoft.com/office/powerpoint/2010/main" val="3335664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Рисунок 4"/>
          <p:cNvPicPr/>
          <p:nvPr/>
        </p:nvPicPr>
        <p:blipFill>
          <a:blip r:embed="rId2"/>
          <a:srcRect l="7889" r="5411"/>
          <a:stretch/>
        </p:blipFill>
        <p:spPr>
          <a:xfrm>
            <a:off x="0" y="0"/>
            <a:ext cx="12191760" cy="6857640"/>
          </a:xfrm>
          <a:prstGeom prst="rect">
            <a:avLst/>
          </a:prstGeom>
          <a:ln>
            <a:noFill/>
          </a:ln>
        </p:spPr>
      </p:pic>
      <p:pic>
        <p:nvPicPr>
          <p:cNvPr id="148" name="Рисунок 13"/>
          <p:cNvPicPr/>
          <p:nvPr/>
        </p:nvPicPr>
        <p:blipFill>
          <a:blip r:embed="rId3"/>
          <a:stretch/>
        </p:blipFill>
        <p:spPr>
          <a:xfrm>
            <a:off x="441864" y="2295144"/>
            <a:ext cx="5346288" cy="3592800"/>
          </a:xfrm>
          <a:prstGeom prst="rect">
            <a:avLst/>
          </a:prstGeom>
          <a:ln>
            <a:noFill/>
          </a:ln>
        </p:spPr>
      </p:pic>
      <p:pic>
        <p:nvPicPr>
          <p:cNvPr id="2" name="Рисунок 1"/>
          <p:cNvPicPr>
            <a:picLocks noChangeAspect="1"/>
          </p:cNvPicPr>
          <p:nvPr/>
        </p:nvPicPr>
        <p:blipFill>
          <a:blip r:embed="rId4"/>
          <a:stretch>
            <a:fillRect/>
          </a:stretch>
        </p:blipFill>
        <p:spPr>
          <a:xfrm>
            <a:off x="6400800" y="379623"/>
            <a:ext cx="5398248" cy="3602795"/>
          </a:xfrm>
          <a:prstGeom prst="rect">
            <a:avLst/>
          </a:prstGeom>
        </p:spPr>
      </p:pic>
    </p:spTree>
    <p:extLst>
      <p:ext uri="{BB962C8B-B14F-4D97-AF65-F5344CB8AC3E}">
        <p14:creationId xmlns:p14="http://schemas.microsoft.com/office/powerpoint/2010/main" val="3991794338"/>
      </p:ext>
    </p:extLst>
  </p:cSld>
  <p:clrMapOvr>
    <a:masterClrMapping/>
  </p:clrMapOvr>
  <p:transition spd="slow" advTm="150000">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Рисунок 9">
            <a:extLst>
              <a:ext uri="{FF2B5EF4-FFF2-40B4-BE49-F238E27FC236}">
                <a16:creationId xmlns:a16="http://schemas.microsoft.com/office/drawing/2014/main" id="{2E9B91A2-6587-488C-A6BF-CBEDD2B9D23F}"/>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1086665" y="415239"/>
            <a:ext cx="5068344" cy="3150921"/>
          </a:xfrm>
          <a:prstGeom prst="rect">
            <a:avLst/>
          </a:prstGeom>
          <a:noFill/>
          <a:ln>
            <a:noFill/>
          </a:ln>
        </p:spPr>
      </p:pic>
      <p:pic>
        <p:nvPicPr>
          <p:cNvPr id="19" name="Рисунок 18">
            <a:extLst>
              <a:ext uri="{FF2B5EF4-FFF2-40B4-BE49-F238E27FC236}">
                <a16:creationId xmlns:a16="http://schemas.microsoft.com/office/drawing/2014/main" id="{C7560010-DB75-4747-B174-158A99234154}"/>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526077" y="2487741"/>
            <a:ext cx="5294856" cy="4011030"/>
          </a:xfrm>
          <a:prstGeom prst="rect">
            <a:avLst/>
          </a:prstGeom>
          <a:noFill/>
          <a:ln>
            <a:noFill/>
          </a:ln>
        </p:spPr>
      </p:pic>
      <p:sp>
        <p:nvSpPr>
          <p:cNvPr id="20" name="TextBox 19">
            <a:extLst>
              <a:ext uri="{FF2B5EF4-FFF2-40B4-BE49-F238E27FC236}">
                <a16:creationId xmlns:a16="http://schemas.microsoft.com/office/drawing/2014/main" id="{79864B3F-84E1-40B0-B64B-677A81E4CEEB}"/>
              </a:ext>
            </a:extLst>
          </p:cNvPr>
          <p:cNvSpPr txBox="1"/>
          <p:nvPr/>
        </p:nvSpPr>
        <p:spPr>
          <a:xfrm>
            <a:off x="6364083" y="307571"/>
            <a:ext cx="5618843" cy="1458669"/>
          </a:xfrm>
          <a:prstGeom prst="rect">
            <a:avLst/>
          </a:prstGeom>
          <a:noFill/>
        </p:spPr>
        <p:txBody>
          <a:bodyPr wrap="square">
            <a:spAutoFit/>
          </a:bodyPr>
          <a:lstStyle/>
          <a:p>
            <a:pPr algn="just">
              <a:lnSpc>
                <a:spcPct val="107000"/>
              </a:lnSpc>
              <a:spcAft>
                <a:spcPts val="800"/>
              </a:spcAft>
            </a:pPr>
            <a:r>
              <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 </a:t>
            </a:r>
            <a:r>
              <a:rPr lang="ru-RU" sz="1400" dirty="0" smtClean="0">
                <a:solidFill>
                  <a:schemeClr val="bg1"/>
                </a:solidFill>
              </a:rPr>
              <a:t>На </a:t>
            </a:r>
            <a:r>
              <a:rPr lang="ru-RU" sz="1400" dirty="0">
                <a:solidFill>
                  <a:schemeClr val="bg1"/>
                </a:solidFill>
              </a:rPr>
              <a:t>долю советских солдат и командиров, оборонявших Главный Кавказский хребет, выпали тяжелейшие испытания. При крайней нехватке оружия, не имея баз снабжения, испытывая нехватку боеприпасов, им предстояло сдержать намного превосходящие силы противника, не пропустить врага к заветной бакинской нефти, в Закавказье. </a:t>
            </a:r>
          </a:p>
        </p:txBody>
      </p:sp>
      <p:sp>
        <p:nvSpPr>
          <p:cNvPr id="21" name="TextBox 20">
            <a:extLst>
              <a:ext uri="{FF2B5EF4-FFF2-40B4-BE49-F238E27FC236}">
                <a16:creationId xmlns:a16="http://schemas.microsoft.com/office/drawing/2014/main" id="{D9D01A81-A910-4C15-8E44-3F72327955C3}"/>
              </a:ext>
            </a:extLst>
          </p:cNvPr>
          <p:cNvSpPr txBox="1"/>
          <p:nvPr/>
        </p:nvSpPr>
        <p:spPr>
          <a:xfrm>
            <a:off x="1086665" y="4118055"/>
            <a:ext cx="5082677" cy="2380716"/>
          </a:xfrm>
          <a:prstGeom prst="rect">
            <a:avLst/>
          </a:prstGeom>
          <a:noFill/>
        </p:spPr>
        <p:txBody>
          <a:bodyPr wrap="square">
            <a:spAutoFit/>
          </a:bodyPr>
          <a:lstStyle/>
          <a:p>
            <a:pPr algn="just">
              <a:lnSpc>
                <a:spcPct val="107000"/>
              </a:lnSpc>
              <a:spcAft>
                <a:spcPts val="800"/>
              </a:spcAft>
            </a:pPr>
            <a:r>
              <a:rPr lang="ru-RU" sz="1400" dirty="0">
                <a:solidFill>
                  <a:schemeClr val="bg1"/>
                </a:solidFill>
              </a:rPr>
              <a:t>Немецкое командование взятие Главного Кавказского хребта и переход в Закавказье возложило на 49-й горнострелковый корпус. Особые надежды гитлеровское командование возлагало на 1-ую горнострелковую дивизию «Эдельвейс». Хорошую подготовку и опыт боевых действий имела 4-ая горнострелковая дивизия. Она в основном состояла из тирольцев, для которых родной стихией были горы. Специальным горным снаряжением были укомплектованы все соединения корпуса.</a:t>
            </a:r>
          </a:p>
        </p:txBody>
      </p:sp>
    </p:spTree>
    <p:extLst>
      <p:ext uri="{BB962C8B-B14F-4D97-AF65-F5344CB8AC3E}">
        <p14:creationId xmlns:p14="http://schemas.microsoft.com/office/powerpoint/2010/main" val="335307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Рисунок 7">
            <a:extLst>
              <a:ext uri="{FF2B5EF4-FFF2-40B4-BE49-F238E27FC236}">
                <a16:creationId xmlns:a16="http://schemas.microsoft.com/office/drawing/2014/main" id="{6B9CAFAF-A20D-452B-8505-251D53E7A18D}"/>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0"/>
            <a:ext cx="3834245" cy="4410889"/>
          </a:xfrm>
          <a:prstGeom prst="rect">
            <a:avLst/>
          </a:prstGeom>
          <a:noFill/>
          <a:ln>
            <a:noFill/>
          </a:ln>
        </p:spPr>
      </p:pic>
      <p:pic>
        <p:nvPicPr>
          <p:cNvPr id="12" name="Рисунок 11">
            <a:extLst>
              <a:ext uri="{FF2B5EF4-FFF2-40B4-BE49-F238E27FC236}">
                <a16:creationId xmlns:a16="http://schemas.microsoft.com/office/drawing/2014/main" id="{48699CAE-2593-4749-9196-E8125CD79F6F}"/>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4031673" y="0"/>
            <a:ext cx="8160327" cy="6858000"/>
          </a:xfrm>
          <a:prstGeom prst="rect">
            <a:avLst/>
          </a:prstGeom>
          <a:noFill/>
        </p:spPr>
      </p:pic>
      <p:sp>
        <p:nvSpPr>
          <p:cNvPr id="13" name="TextBox 12">
            <a:extLst>
              <a:ext uri="{FF2B5EF4-FFF2-40B4-BE49-F238E27FC236}">
                <a16:creationId xmlns:a16="http://schemas.microsoft.com/office/drawing/2014/main" id="{473A41F3-4029-4264-A9D2-6C85530ED716}"/>
              </a:ext>
            </a:extLst>
          </p:cNvPr>
          <p:cNvSpPr txBox="1"/>
          <p:nvPr/>
        </p:nvSpPr>
        <p:spPr>
          <a:xfrm>
            <a:off x="0" y="4762501"/>
            <a:ext cx="3834245" cy="1919693"/>
          </a:xfrm>
          <a:prstGeom prst="rect">
            <a:avLst/>
          </a:prstGeom>
          <a:noFill/>
        </p:spPr>
        <p:txBody>
          <a:bodyPr wrap="square">
            <a:spAutoFit/>
          </a:bodyPr>
          <a:lstStyle/>
          <a:p>
            <a:pPr algn="just">
              <a:lnSpc>
                <a:spcPct val="107000"/>
              </a:lnSpc>
              <a:spcAft>
                <a:spcPts val="800"/>
              </a:spcAft>
            </a:pPr>
            <a:r>
              <a:rPr lang="ru-RU" sz="1400" dirty="0">
                <a:solidFill>
                  <a:schemeClr val="bg1"/>
                </a:solidFill>
              </a:rPr>
              <a:t>Кроме того, для действий на горных перевалах в распоряжении армий «А» имелись две румынские горнострелковые дивизии. Вслед за войсками в резерве группы шел корпус особого назначения «Ф». Немцы в середине августа устремились к перевалам центральной части Кавказского хребта</a:t>
            </a:r>
          </a:p>
        </p:txBody>
      </p:sp>
    </p:spTree>
    <p:extLst>
      <p:ext uri="{BB962C8B-B14F-4D97-AF65-F5344CB8AC3E}">
        <p14:creationId xmlns:p14="http://schemas.microsoft.com/office/powerpoint/2010/main" val="1456966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extBox 15">
            <a:hlinkClick r:id="rId3" action="ppaction://hlinksldjump"/>
            <a:extLst>
              <a:ext uri="{FF2B5EF4-FFF2-40B4-BE49-F238E27FC236}">
                <a16:creationId xmlns:a16="http://schemas.microsoft.com/office/drawing/2014/main" id="{E00BFA0F-0A38-44D8-A23B-81B0328655A6}"/>
              </a:ext>
            </a:extLst>
          </p:cNvPr>
          <p:cNvSpPr txBox="1"/>
          <p:nvPr/>
        </p:nvSpPr>
        <p:spPr>
          <a:xfrm>
            <a:off x="0" y="2459504"/>
            <a:ext cx="12192000" cy="1938992"/>
          </a:xfrm>
          <a:prstGeom prst="rect">
            <a:avLst/>
          </a:prstGeom>
          <a:solidFill>
            <a:schemeClr val="tx1"/>
          </a:solidFill>
        </p:spPr>
        <p:txBody>
          <a:bodyPr wrap="square">
            <a:spAutoFit/>
          </a:bodyPr>
          <a:lstStyle/>
          <a:p>
            <a:pPr algn="ctr"/>
            <a:r>
              <a:rPr lang="ru-RU" sz="6000" dirty="0" err="1">
                <a:solidFill>
                  <a:schemeClr val="bg1"/>
                </a:solidFill>
                <a:highlight>
                  <a:srgbClr val="000000"/>
                </a:highlight>
                <a:latin typeface="USSR STENCIL" panose="02000503060000020004" pitchFamily="2" charset="-52"/>
              </a:rPr>
              <a:t>Санчарский</a:t>
            </a:r>
            <a:r>
              <a:rPr lang="ru-RU" sz="6000" dirty="0">
                <a:solidFill>
                  <a:schemeClr val="bg1"/>
                </a:solidFill>
                <a:highlight>
                  <a:srgbClr val="000000"/>
                </a:highlight>
                <a:latin typeface="USSR STENCIL" panose="02000503060000020004" pitchFamily="2" charset="-52"/>
              </a:rPr>
              <a:t> и </a:t>
            </a:r>
            <a:r>
              <a:rPr lang="ru-RU" sz="6000" dirty="0" err="1">
                <a:solidFill>
                  <a:schemeClr val="bg1"/>
                </a:solidFill>
                <a:highlight>
                  <a:srgbClr val="000000"/>
                </a:highlight>
                <a:latin typeface="USSR STENCIL" panose="02000503060000020004" pitchFamily="2" charset="-52"/>
              </a:rPr>
              <a:t>Умпырский</a:t>
            </a:r>
            <a:r>
              <a:rPr lang="ru-RU" sz="6000" dirty="0">
                <a:solidFill>
                  <a:schemeClr val="bg1"/>
                </a:solidFill>
                <a:highlight>
                  <a:srgbClr val="000000"/>
                </a:highlight>
                <a:latin typeface="USSR STENCIL" panose="02000503060000020004" pitchFamily="2" charset="-52"/>
              </a:rPr>
              <a:t> перевалы</a:t>
            </a:r>
          </a:p>
        </p:txBody>
      </p:sp>
    </p:spTree>
    <p:extLst>
      <p:ext uri="{BB962C8B-B14F-4D97-AF65-F5344CB8AC3E}">
        <p14:creationId xmlns:p14="http://schemas.microsoft.com/office/powerpoint/2010/main" val="1558229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TextBox 17">
            <a:extLst>
              <a:ext uri="{FF2B5EF4-FFF2-40B4-BE49-F238E27FC236}">
                <a16:creationId xmlns:a16="http://schemas.microsoft.com/office/drawing/2014/main" id="{1863AE05-627B-4390-ACAC-388545F85B9D}"/>
              </a:ext>
            </a:extLst>
          </p:cNvPr>
          <p:cNvSpPr txBox="1"/>
          <p:nvPr/>
        </p:nvSpPr>
        <p:spPr>
          <a:xfrm>
            <a:off x="155575" y="100953"/>
            <a:ext cx="11789814" cy="5533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lnSpc>
                <a:spcPct val="107000"/>
              </a:lnSpc>
              <a:spcAft>
                <a:spcPts val="800"/>
              </a:spcAft>
            </a:pPr>
            <a:r>
              <a:rPr lang="ru-RU" sz="1400" dirty="0"/>
              <a:t>Ожесточенные бои за перевалы велись еще на одном направлении – </a:t>
            </a:r>
            <a:r>
              <a:rPr lang="ru-RU" sz="1400" dirty="0" err="1"/>
              <a:t>Санчарском</a:t>
            </a:r>
            <a:r>
              <a:rPr lang="ru-RU" sz="1400" dirty="0"/>
              <a:t>. С временным успехом началось наступление немцев на </a:t>
            </a:r>
            <a:r>
              <a:rPr lang="ru-RU" sz="1400" dirty="0" err="1"/>
              <a:t>Санчарский</a:t>
            </a:r>
            <a:r>
              <a:rPr lang="ru-RU" sz="1400" dirty="0"/>
              <a:t> перевал. Им удалось овладеть южными склонами перевала. </a:t>
            </a:r>
          </a:p>
        </p:txBody>
      </p:sp>
      <p:sp>
        <p:nvSpPr>
          <p:cNvPr id="19" name="TextBox 18">
            <a:extLst>
              <a:ext uri="{FF2B5EF4-FFF2-40B4-BE49-F238E27FC236}">
                <a16:creationId xmlns:a16="http://schemas.microsoft.com/office/drawing/2014/main" id="{6688536F-8CEF-4DAA-9874-9215FA6FE742}"/>
              </a:ext>
            </a:extLst>
          </p:cNvPr>
          <p:cNvSpPr txBox="1"/>
          <p:nvPr/>
        </p:nvSpPr>
        <p:spPr>
          <a:xfrm>
            <a:off x="8163098" y="2814921"/>
            <a:ext cx="3698760" cy="147540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solidFill>
                  <a:schemeClr val="bg1"/>
                </a:solidFill>
              </a:rPr>
              <a:t>8 августа фашисты захватили небольшой аэродром в местечке </a:t>
            </a:r>
            <a:r>
              <a:rPr lang="ru-RU" sz="1400" dirty="0" err="1">
                <a:solidFill>
                  <a:schemeClr val="bg1"/>
                </a:solidFill>
              </a:rPr>
              <a:t>Псху</a:t>
            </a:r>
            <a:r>
              <a:rPr lang="ru-RU" sz="1400" dirty="0">
                <a:solidFill>
                  <a:schemeClr val="bg1"/>
                </a:solidFill>
              </a:rPr>
              <a:t> и попытались его использовать для переброски по воздуху подкреплений. Для отпора врага в этом районе наше командование создало </a:t>
            </a:r>
            <a:r>
              <a:rPr lang="ru-RU" sz="1400" dirty="0" err="1">
                <a:solidFill>
                  <a:schemeClr val="bg1"/>
                </a:solidFill>
              </a:rPr>
              <a:t>Санчарскую</a:t>
            </a:r>
            <a:r>
              <a:rPr lang="ru-RU" sz="1400" dirty="0">
                <a:solidFill>
                  <a:schemeClr val="bg1"/>
                </a:solidFill>
              </a:rPr>
              <a:t> группу войск. </a:t>
            </a:r>
          </a:p>
        </p:txBody>
      </p:sp>
      <p:sp>
        <p:nvSpPr>
          <p:cNvPr id="21" name="TextBox 20">
            <a:extLst>
              <a:ext uri="{FF2B5EF4-FFF2-40B4-BE49-F238E27FC236}">
                <a16:creationId xmlns:a16="http://schemas.microsoft.com/office/drawing/2014/main" id="{9FCD98BE-0FA9-4897-ADCE-1C0BA61A6302}"/>
              </a:ext>
            </a:extLst>
          </p:cNvPr>
          <p:cNvSpPr txBox="1"/>
          <p:nvPr/>
        </p:nvSpPr>
        <p:spPr>
          <a:xfrm>
            <a:off x="264109" y="5737564"/>
            <a:ext cx="11448524" cy="78386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solidFill>
                  <a:schemeClr val="bg1"/>
                </a:solidFill>
              </a:rPr>
              <a:t>Части </a:t>
            </a:r>
            <a:r>
              <a:rPr lang="ru-RU" sz="1400" dirty="0" err="1">
                <a:solidFill>
                  <a:schemeClr val="bg1"/>
                </a:solidFill>
              </a:rPr>
              <a:t>Санчарской</a:t>
            </a:r>
            <a:r>
              <a:rPr lang="ru-RU" sz="1400" dirty="0">
                <a:solidFill>
                  <a:schemeClr val="bg1"/>
                </a:solidFill>
              </a:rPr>
              <a:t> группы 16 сентября перешли в наступление и к 20 октября овладели группой </a:t>
            </a:r>
            <a:r>
              <a:rPr lang="ru-RU" sz="1400" dirty="0" err="1">
                <a:solidFill>
                  <a:schemeClr val="bg1"/>
                </a:solidFill>
              </a:rPr>
              <a:t>Санчарских</a:t>
            </a:r>
            <a:r>
              <a:rPr lang="ru-RU" sz="1400" dirty="0">
                <a:solidFill>
                  <a:schemeClr val="bg1"/>
                </a:solidFill>
              </a:rPr>
              <a:t> перевалов. Остатки вражеской группировки </a:t>
            </a:r>
            <a:r>
              <a:rPr lang="ru-RU" sz="1400" dirty="0" err="1">
                <a:solidFill>
                  <a:schemeClr val="bg1"/>
                </a:solidFill>
              </a:rPr>
              <a:t>отшли</a:t>
            </a:r>
            <a:r>
              <a:rPr lang="ru-RU" sz="1400" dirty="0">
                <a:solidFill>
                  <a:schemeClr val="bg1"/>
                </a:solidFill>
              </a:rPr>
              <a:t> на северные скаты Главного Кавказского хребта. С приходом зимы активные военные действия на этом направлении прекратились. </a:t>
            </a:r>
            <a:r>
              <a:rPr lang="ru-RU" sz="1400" dirty="0" err="1">
                <a:solidFill>
                  <a:schemeClr val="bg1"/>
                </a:solidFill>
              </a:rPr>
              <a:t>Умпырский</a:t>
            </a:r>
            <a:r>
              <a:rPr lang="ru-RU" sz="1400" dirty="0">
                <a:solidFill>
                  <a:schemeClr val="bg1"/>
                </a:solidFill>
              </a:rPr>
              <a:t> и соседние перевалы фашисты атаковали в конце августа двумя батальонами «тирольцев».</a:t>
            </a:r>
          </a:p>
        </p:txBody>
      </p:sp>
      <p:pic>
        <p:nvPicPr>
          <p:cNvPr id="2" name="Рисунок 1"/>
          <p:cNvPicPr>
            <a:picLocks noChangeAspect="1"/>
          </p:cNvPicPr>
          <p:nvPr/>
        </p:nvPicPr>
        <p:blipFill>
          <a:blip r:embed="rId3"/>
          <a:stretch>
            <a:fillRect/>
          </a:stretch>
        </p:blipFill>
        <p:spPr>
          <a:xfrm>
            <a:off x="1105594" y="1190179"/>
            <a:ext cx="6264700" cy="4011516"/>
          </a:xfrm>
          <a:prstGeom prst="rect">
            <a:avLst/>
          </a:prstGeom>
        </p:spPr>
      </p:pic>
    </p:spTree>
    <p:extLst>
      <p:ext uri="{BB962C8B-B14F-4D97-AF65-F5344CB8AC3E}">
        <p14:creationId xmlns:p14="http://schemas.microsoft.com/office/powerpoint/2010/main" val="4251802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Рисунок 7">
            <a:extLst>
              <a:ext uri="{FF2B5EF4-FFF2-40B4-BE49-F238E27FC236}">
                <a16:creationId xmlns:a16="http://schemas.microsoft.com/office/drawing/2014/main" id="{166FAE95-D054-439C-B932-8DCAD3AC02C4}"/>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737734" y="529937"/>
            <a:ext cx="6295920" cy="5673436"/>
          </a:xfrm>
          <a:prstGeom prst="rect">
            <a:avLst/>
          </a:prstGeom>
          <a:noFill/>
          <a:ln>
            <a:noFill/>
          </a:ln>
        </p:spPr>
      </p:pic>
      <p:sp>
        <p:nvSpPr>
          <p:cNvPr id="11" name="TextBox 10">
            <a:extLst>
              <a:ext uri="{FF2B5EF4-FFF2-40B4-BE49-F238E27FC236}">
                <a16:creationId xmlns:a16="http://schemas.microsoft.com/office/drawing/2014/main" id="{6D70EC41-5359-475D-A77D-78EF10984683}"/>
              </a:ext>
            </a:extLst>
          </p:cNvPr>
          <p:cNvSpPr txBox="1"/>
          <p:nvPr/>
        </p:nvSpPr>
        <p:spPr>
          <a:xfrm>
            <a:off x="7512627" y="1982746"/>
            <a:ext cx="4200400" cy="2150204"/>
          </a:xfrm>
          <a:prstGeom prst="rect">
            <a:avLst/>
          </a:prstGeom>
          <a:noFill/>
        </p:spPr>
        <p:txBody>
          <a:bodyPr wrap="square">
            <a:spAutoFit/>
          </a:bodyPr>
          <a:lstStyle/>
          <a:p>
            <a:pPr algn="just">
              <a:lnSpc>
                <a:spcPct val="107000"/>
              </a:lnSpc>
              <a:spcAft>
                <a:spcPts val="800"/>
              </a:spcAft>
            </a:pPr>
            <a:r>
              <a:rPr lang="ru-RU" sz="1400" dirty="0">
                <a:solidFill>
                  <a:schemeClr val="bg1"/>
                </a:solidFill>
              </a:rPr>
              <a:t>Оборону на перевалах держали две роты 174-го полка 20-ой горнострелковой дивизии. Ценой огромных потерь немцам удалось захватить </a:t>
            </a:r>
            <a:r>
              <a:rPr lang="ru-RU" sz="1400" dirty="0" err="1">
                <a:solidFill>
                  <a:schemeClr val="bg1"/>
                </a:solidFill>
              </a:rPr>
              <a:t>Умпырский</a:t>
            </a:r>
            <a:r>
              <a:rPr lang="ru-RU" sz="1400" dirty="0">
                <a:solidFill>
                  <a:schemeClr val="bg1"/>
                </a:solidFill>
              </a:rPr>
              <a:t> перевал, но остальные перевалы оказались неприступными. Получив подкрепление, советские горные стрелки отбросили противника от перевалов. За эти бои 174-й горнострелковый батальон был награжден орденом Красного Знамени.</a:t>
            </a:r>
          </a:p>
        </p:txBody>
      </p:sp>
    </p:spTree>
    <p:extLst>
      <p:ext uri="{BB962C8B-B14F-4D97-AF65-F5344CB8AC3E}">
        <p14:creationId xmlns:p14="http://schemas.microsoft.com/office/powerpoint/2010/main" val="113232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extBox 13">
            <a:hlinkClick r:id="rId3" action="ppaction://hlinksldjump"/>
            <a:extLst>
              <a:ext uri="{FF2B5EF4-FFF2-40B4-BE49-F238E27FC236}">
                <a16:creationId xmlns:a16="http://schemas.microsoft.com/office/drawing/2014/main" id="{906053AD-3848-400E-A094-9B2176721A63}"/>
              </a:ext>
            </a:extLst>
          </p:cNvPr>
          <p:cNvSpPr txBox="1"/>
          <p:nvPr/>
        </p:nvSpPr>
        <p:spPr>
          <a:xfrm>
            <a:off x="0" y="2921169"/>
            <a:ext cx="12192000" cy="1015663"/>
          </a:xfrm>
          <a:prstGeom prst="rect">
            <a:avLst/>
          </a:prstGeom>
          <a:solidFill>
            <a:schemeClr val="tx1"/>
          </a:solidFill>
        </p:spPr>
        <p:txBody>
          <a:bodyPr wrap="square">
            <a:spAutoFit/>
          </a:bodyPr>
          <a:lstStyle/>
          <a:p>
            <a:pPr algn="ctr"/>
            <a:r>
              <a:rPr lang="ru-RU" sz="6000" dirty="0">
                <a:solidFill>
                  <a:schemeClr val="bg1"/>
                </a:solidFill>
                <a:highlight>
                  <a:srgbClr val="000000"/>
                </a:highlight>
                <a:latin typeface="USSR STENCIL" panose="02000503060000020004" pitchFamily="2" charset="-52"/>
              </a:rPr>
              <a:t>Свастика над Эльбрусом</a:t>
            </a:r>
          </a:p>
        </p:txBody>
      </p:sp>
    </p:spTree>
    <p:extLst>
      <p:ext uri="{BB962C8B-B14F-4D97-AF65-F5344CB8AC3E}">
        <p14:creationId xmlns:p14="http://schemas.microsoft.com/office/powerpoint/2010/main" val="3839735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Рисунок 9">
            <a:extLst>
              <a:ext uri="{FF2B5EF4-FFF2-40B4-BE49-F238E27FC236}">
                <a16:creationId xmlns:a16="http://schemas.microsoft.com/office/drawing/2014/main" id="{D57E76C2-DCD6-4250-A29F-B6A37F2B98BE}"/>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5527055" y="-1"/>
            <a:ext cx="6639792" cy="4031673"/>
          </a:xfrm>
          <a:prstGeom prst="rect">
            <a:avLst/>
          </a:prstGeom>
          <a:noFill/>
          <a:ln>
            <a:noFill/>
          </a:ln>
        </p:spPr>
      </p:pic>
      <p:sp>
        <p:nvSpPr>
          <p:cNvPr id="18" name="TextBox 17">
            <a:extLst>
              <a:ext uri="{FF2B5EF4-FFF2-40B4-BE49-F238E27FC236}">
                <a16:creationId xmlns:a16="http://schemas.microsoft.com/office/drawing/2014/main" id="{4FAE631B-4575-4378-9F80-7E2FB3CCBBF3}"/>
              </a:ext>
            </a:extLst>
          </p:cNvPr>
          <p:cNvSpPr txBox="1"/>
          <p:nvPr/>
        </p:nvSpPr>
        <p:spPr>
          <a:xfrm>
            <a:off x="185924" y="159082"/>
            <a:ext cx="4596080" cy="1689180"/>
          </a:xfrm>
          <a:prstGeom prst="rect">
            <a:avLst/>
          </a:prstGeom>
          <a:noFill/>
        </p:spPr>
        <p:txBody>
          <a:bodyPr wrap="square">
            <a:spAutoFit/>
          </a:bodyPr>
          <a:lstStyle/>
          <a:p>
            <a:pPr algn="just">
              <a:lnSpc>
                <a:spcPct val="107000"/>
              </a:lnSpc>
              <a:spcAft>
                <a:spcPts val="800"/>
              </a:spcAft>
            </a:pPr>
            <a:r>
              <a:rPr lang="ru-RU" sz="1400" dirty="0">
                <a:solidFill>
                  <a:schemeClr val="bg1"/>
                </a:solidFill>
              </a:rPr>
              <a:t>Особые надежды немцы возлагали в разгроме советских войск на Эльбрусском направлении. Наступление немцев в этом направлении началось успешно. Советская сторона оказалась не готова к такому удару. Была сформирована 46-я армия, но она испытывала очень большие проблемы с поставками.</a:t>
            </a:r>
          </a:p>
        </p:txBody>
      </p:sp>
      <p:sp>
        <p:nvSpPr>
          <p:cNvPr id="19" name="TextBox 18">
            <a:extLst>
              <a:ext uri="{FF2B5EF4-FFF2-40B4-BE49-F238E27FC236}">
                <a16:creationId xmlns:a16="http://schemas.microsoft.com/office/drawing/2014/main" id="{0E099783-7556-4B83-8C02-B0AA053A953E}"/>
              </a:ext>
            </a:extLst>
          </p:cNvPr>
          <p:cNvSpPr txBox="1"/>
          <p:nvPr/>
        </p:nvSpPr>
        <p:spPr>
          <a:xfrm>
            <a:off x="6391275" y="4185163"/>
            <a:ext cx="4947804" cy="1105367"/>
          </a:xfrm>
          <a:prstGeom prst="rect">
            <a:avLst/>
          </a:prstGeom>
          <a:noFill/>
        </p:spPr>
        <p:txBody>
          <a:bodyPr wrap="square">
            <a:spAutoFit/>
          </a:bodyPr>
          <a:lstStyle/>
          <a:p>
            <a:pPr algn="just">
              <a:lnSpc>
                <a:spcPct val="107000"/>
              </a:lnSpc>
              <a:spcAft>
                <a:spcPts val="800"/>
              </a:spcAft>
            </a:pPr>
            <a:r>
              <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ru-RU" sz="1400" dirty="0">
                <a:solidFill>
                  <a:schemeClr val="bg1"/>
                </a:solidFill>
              </a:rPr>
              <a:t>К середине августа отборные части дивизии "Эдельвейс" оттеснили советские войска и подошли к </a:t>
            </a:r>
            <a:r>
              <a:rPr lang="ru-RU" sz="1400" dirty="0" err="1">
                <a:solidFill>
                  <a:schemeClr val="bg1"/>
                </a:solidFill>
              </a:rPr>
              <a:t>Клухорскому</a:t>
            </a:r>
            <a:r>
              <a:rPr lang="ru-RU" sz="1400" dirty="0">
                <a:solidFill>
                  <a:schemeClr val="bg1"/>
                </a:solidFill>
              </a:rPr>
              <a:t> и </a:t>
            </a:r>
            <a:r>
              <a:rPr lang="ru-RU" sz="1400" dirty="0" err="1">
                <a:solidFill>
                  <a:schemeClr val="bg1"/>
                </a:solidFill>
              </a:rPr>
              <a:t>Марухскому</a:t>
            </a:r>
            <a:r>
              <a:rPr lang="ru-RU" sz="1400" dirty="0">
                <a:solidFill>
                  <a:schemeClr val="bg1"/>
                </a:solidFill>
              </a:rPr>
              <a:t> перевалам. Путь к Эльбрусу был открыт.</a:t>
            </a:r>
            <a:endParaRPr lang="ru-RU" sz="1400" dirty="0">
              <a:solidFill>
                <a:schemeClr val="bg1"/>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Рисунок 19">
            <a:extLst>
              <a:ext uri="{FF2B5EF4-FFF2-40B4-BE49-F238E27FC236}">
                <a16:creationId xmlns:a16="http://schemas.microsoft.com/office/drawing/2014/main" id="{A7B3B510-2E3E-4A84-9E08-829594694F95}"/>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1" y="2286000"/>
            <a:ext cx="5538355" cy="4572000"/>
          </a:xfrm>
          <a:prstGeom prst="rect">
            <a:avLst/>
          </a:prstGeom>
          <a:noFill/>
          <a:ln>
            <a:noFill/>
          </a:ln>
        </p:spPr>
      </p:pic>
      <p:sp>
        <p:nvSpPr>
          <p:cNvPr id="21" name="TextBox 20">
            <a:extLst>
              <a:ext uri="{FF2B5EF4-FFF2-40B4-BE49-F238E27FC236}">
                <a16:creationId xmlns:a16="http://schemas.microsoft.com/office/drawing/2014/main" id="{B412F6D6-9E26-4D7C-808A-1E50FF5DDE8B}"/>
              </a:ext>
            </a:extLst>
          </p:cNvPr>
          <p:cNvSpPr txBox="1"/>
          <p:nvPr/>
        </p:nvSpPr>
        <p:spPr>
          <a:xfrm>
            <a:off x="5815445" y="5521574"/>
            <a:ext cx="6099463"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18 августа 1942 года части дивизии вермахта «Эдельвейс» вышли на южные склоны Эльбруса и захватили перевалы </a:t>
            </a:r>
            <a:r>
              <a:rPr lang="ru-RU" sz="1400" dirty="0" err="1"/>
              <a:t>Хотю</a:t>
            </a:r>
            <a:r>
              <a:rPr lang="ru-RU" sz="1400" dirty="0"/>
              <a:t>-Тау и </a:t>
            </a:r>
            <a:r>
              <a:rPr lang="ru-RU" sz="1400" dirty="0" err="1"/>
              <a:t>Чипер</a:t>
            </a:r>
            <a:r>
              <a:rPr lang="ru-RU" sz="1400" dirty="0"/>
              <a:t>-Азау, а также овладели турбазой “Кругозор” и “Приютом одиннадцати”. Перевал </a:t>
            </a:r>
            <a:r>
              <a:rPr lang="ru-RU" sz="1400" dirty="0" err="1"/>
              <a:t>Хотю</a:t>
            </a:r>
            <a:r>
              <a:rPr lang="ru-RU" sz="1400" dirty="0"/>
              <a:t>-Тау немцы тут же переименовали в перевал генерала Конрада</a:t>
            </a:r>
          </a:p>
        </p:txBody>
      </p:sp>
    </p:spTree>
    <p:extLst>
      <p:ext uri="{BB962C8B-B14F-4D97-AF65-F5344CB8AC3E}">
        <p14:creationId xmlns:p14="http://schemas.microsoft.com/office/powerpoint/2010/main" val="512953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BE1C96BE-824B-40A1-BC38-4DC92425D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Рисунок 7">
            <a:extLst>
              <a:ext uri="{FF2B5EF4-FFF2-40B4-BE49-F238E27FC236}">
                <a16:creationId xmlns:a16="http://schemas.microsoft.com/office/drawing/2014/main" id="{C0D3CB0B-CB0B-4453-9924-0E5822242D23}"/>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0" y="0"/>
            <a:ext cx="6155046" cy="4322618"/>
          </a:xfrm>
          <a:prstGeom prst="rect">
            <a:avLst/>
          </a:prstGeom>
          <a:noFill/>
          <a:ln>
            <a:noFill/>
          </a:ln>
        </p:spPr>
      </p:pic>
      <p:sp>
        <p:nvSpPr>
          <p:cNvPr id="11" name="TextBox 10">
            <a:extLst>
              <a:ext uri="{FF2B5EF4-FFF2-40B4-BE49-F238E27FC236}">
                <a16:creationId xmlns:a16="http://schemas.microsoft.com/office/drawing/2014/main" id="{042DB554-3349-4BBF-9480-C9C234E56D46}"/>
              </a:ext>
            </a:extLst>
          </p:cNvPr>
          <p:cNvSpPr txBox="1"/>
          <p:nvPr/>
        </p:nvSpPr>
        <p:spPr>
          <a:xfrm>
            <a:off x="6837217" y="154265"/>
            <a:ext cx="5202547" cy="122815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07000"/>
              </a:lnSpc>
              <a:spcAft>
                <a:spcPts val="800"/>
              </a:spcAft>
            </a:pPr>
            <a:r>
              <a:rPr lang="ru-RU" sz="1400" dirty="0"/>
              <a:t>Для подъёма на Эльбрус немцы подготовили несколько альпийских рот, в каждой из которых находились операторы армейской кинохроники. Кадры ожидались замечательные - весь Кавказ у ног третьего рейха - и конечно их непременно хотели показать фюреру</a:t>
            </a:r>
          </a:p>
        </p:txBody>
      </p:sp>
      <p:pic>
        <p:nvPicPr>
          <p:cNvPr id="12" name="Рисунок 11">
            <a:extLst>
              <a:ext uri="{FF2B5EF4-FFF2-40B4-BE49-F238E27FC236}">
                <a16:creationId xmlns:a16="http://schemas.microsoft.com/office/drawing/2014/main" id="{1E212BDC-FDD6-472E-8349-FAABC1C662F4}"/>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6155046" y="1922318"/>
            <a:ext cx="6036954" cy="4935682"/>
          </a:xfrm>
          <a:prstGeom prst="rect">
            <a:avLst/>
          </a:prstGeom>
          <a:noFill/>
          <a:ln>
            <a:noFill/>
          </a:ln>
        </p:spPr>
      </p:pic>
      <p:sp>
        <p:nvSpPr>
          <p:cNvPr id="13" name="TextBox 12">
            <a:extLst>
              <a:ext uri="{FF2B5EF4-FFF2-40B4-BE49-F238E27FC236}">
                <a16:creationId xmlns:a16="http://schemas.microsoft.com/office/drawing/2014/main" id="{1AEEC7ED-E381-481F-9919-136A06F56EB1}"/>
              </a:ext>
            </a:extLst>
          </p:cNvPr>
          <p:cNvSpPr txBox="1"/>
          <p:nvPr/>
        </p:nvSpPr>
        <p:spPr>
          <a:xfrm>
            <a:off x="403225" y="4651022"/>
            <a:ext cx="4868686" cy="160043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ru-RU" sz="1400" dirty="0"/>
              <a:t>Командир горнострелкового корпуса генерал Конрад согласился на покорение Эльбруса дивизией «Эдельвейс», хотя никакого военного значения «эта акция не имела», но одновременно он понимал, что «мир почтительно замрёт, услышав, что немецкие войска установили имперский флаг на высочайшей из вершин Кавказа». </a:t>
            </a:r>
          </a:p>
        </p:txBody>
      </p:sp>
    </p:spTree>
    <p:extLst>
      <p:ext uri="{BB962C8B-B14F-4D97-AF65-F5344CB8AC3E}">
        <p14:creationId xmlns:p14="http://schemas.microsoft.com/office/powerpoint/2010/main" val="4133278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10000">
        <p15:prstTrans prst="pageCurlDouble"/>
      </p:transition>
    </mc:Choice>
    <mc:Fallback xmlns="" xmlns:m="http://schemas.openxmlformats.org/officeDocument/2006/math" xmlns:w="http://schemas.openxmlformats.org/wordprocessingml/2006/main" xmlns:wp="http://schemas.openxmlformats.org/drawingml/2006/wordprocessingDrawing" xmlns:a14="http://schemas.microsoft.com/office/drawing/2010/main" xmlns:p14="http://schemas.microsoft.com/office/powerpoint/2010/main" xmlns:p159="http://schemas.microsoft.com/office/powerpoint/2015/09/main">
      <p:transition spd="slow" advClick="0" advTm="210000">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Рисунок 11"/>
          <p:cNvPicPr/>
          <p:nvPr/>
        </p:nvPicPr>
        <p:blipFill>
          <a:blip r:embed="rId2"/>
          <a:stretch/>
        </p:blipFill>
        <p:spPr>
          <a:xfrm>
            <a:off x="0" y="0"/>
            <a:ext cx="12191760" cy="6857640"/>
          </a:xfrm>
          <a:prstGeom prst="rect">
            <a:avLst/>
          </a:prstGeom>
          <a:ln>
            <a:noFill/>
          </a:ln>
        </p:spPr>
      </p:pic>
      <p:pic>
        <p:nvPicPr>
          <p:cNvPr id="55" name="Рисунок 8"/>
          <p:cNvPicPr/>
          <p:nvPr/>
        </p:nvPicPr>
        <p:blipFill>
          <a:blip r:embed="rId3"/>
          <a:stretch/>
        </p:blipFill>
        <p:spPr>
          <a:xfrm>
            <a:off x="2309433" y="82691"/>
            <a:ext cx="7572893" cy="4427958"/>
          </a:xfrm>
          <a:prstGeom prst="rect">
            <a:avLst/>
          </a:prstGeom>
          <a:ln>
            <a:noFill/>
          </a:ln>
        </p:spPr>
      </p:pic>
      <p:sp>
        <p:nvSpPr>
          <p:cNvPr id="56" name="CustomShape 1"/>
          <p:cNvSpPr/>
          <p:nvPr/>
        </p:nvSpPr>
        <p:spPr>
          <a:xfrm>
            <a:off x="353960" y="4991345"/>
            <a:ext cx="11759381" cy="10142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ctr">
              <a:lnSpc>
                <a:spcPct val="100000"/>
              </a:lnSpc>
            </a:pPr>
            <a:r>
              <a:rPr lang="en-US" sz="6000" b="0" strike="noStrike" spc="-1" dirty="0" err="1">
                <a:solidFill>
                  <a:srgbClr val="FF0000"/>
                </a:solidFill>
                <a:latin typeface="USSR STENCIL"/>
              </a:rPr>
              <a:t>Красный</a:t>
            </a:r>
            <a:r>
              <a:rPr lang="en-US" sz="6000" b="0" strike="noStrike" spc="-1" dirty="0">
                <a:solidFill>
                  <a:srgbClr val="FF0000"/>
                </a:solidFill>
                <a:latin typeface="USSR STENCIL"/>
              </a:rPr>
              <a:t> </a:t>
            </a:r>
            <a:r>
              <a:rPr lang="en-US" sz="6000" b="0" strike="noStrike" spc="-1" dirty="0" err="1">
                <a:solidFill>
                  <a:srgbClr val="FF0000"/>
                </a:solidFill>
                <a:latin typeface="USSR STENCIL"/>
              </a:rPr>
              <a:t>флаг</a:t>
            </a:r>
            <a:r>
              <a:rPr lang="en-US" sz="6000" b="0" strike="noStrike" spc="-1" dirty="0">
                <a:solidFill>
                  <a:srgbClr val="FF0000"/>
                </a:solidFill>
                <a:latin typeface="USSR STENCIL"/>
              </a:rPr>
              <a:t> </a:t>
            </a:r>
            <a:r>
              <a:rPr lang="en-US" sz="6000" b="0" strike="noStrike" spc="-1" dirty="0" err="1">
                <a:solidFill>
                  <a:srgbClr val="FF0000"/>
                </a:solidFill>
                <a:latin typeface="USSR STENCIL"/>
              </a:rPr>
              <a:t>над</a:t>
            </a:r>
            <a:r>
              <a:rPr lang="en-US" sz="6000" b="0" strike="noStrike" spc="-1" dirty="0">
                <a:solidFill>
                  <a:srgbClr val="FF0000"/>
                </a:solidFill>
                <a:latin typeface="USSR STENCIL"/>
              </a:rPr>
              <a:t> </a:t>
            </a:r>
            <a:r>
              <a:rPr lang="en-US" sz="6000" b="0" strike="noStrike" spc="-1" dirty="0" err="1">
                <a:solidFill>
                  <a:srgbClr val="FF0000"/>
                </a:solidFill>
                <a:latin typeface="USSR STENCIL"/>
              </a:rPr>
              <a:t>Эльбрусом</a:t>
            </a:r>
            <a:endParaRPr lang="en-US" sz="6000" b="0" strike="noStrike" spc="-1" dirty="0">
              <a:solidFill>
                <a:srgbClr val="FF0000"/>
              </a:solidFill>
              <a:latin typeface="Arial"/>
            </a:endParaRPr>
          </a:p>
        </p:txBody>
      </p:sp>
    </p:spTree>
    <p:extLst>
      <p:ext uri="{BB962C8B-B14F-4D97-AF65-F5344CB8AC3E}">
        <p14:creationId xmlns:p14="http://schemas.microsoft.com/office/powerpoint/2010/main" val="3666369279"/>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Рисунок 9"/>
          <p:cNvPicPr/>
          <p:nvPr/>
        </p:nvPicPr>
        <p:blipFill>
          <a:blip r:embed="rId2"/>
          <a:stretch/>
        </p:blipFill>
        <p:spPr>
          <a:xfrm>
            <a:off x="241200" y="346680"/>
            <a:ext cx="530640" cy="530640"/>
          </a:xfrm>
          <a:prstGeom prst="rect">
            <a:avLst/>
          </a:prstGeom>
          <a:ln>
            <a:noFill/>
          </a:ln>
        </p:spPr>
      </p:pic>
      <p:pic>
        <p:nvPicPr>
          <p:cNvPr id="63" name="Рисунок 8"/>
          <p:cNvPicPr/>
          <p:nvPr/>
        </p:nvPicPr>
        <p:blipFill>
          <a:blip r:embed="rId3"/>
          <a:stretch/>
        </p:blipFill>
        <p:spPr>
          <a:xfrm>
            <a:off x="0" y="360"/>
            <a:ext cx="12191760" cy="6857640"/>
          </a:xfrm>
          <a:prstGeom prst="rect">
            <a:avLst/>
          </a:prstGeom>
          <a:ln>
            <a:noFill/>
          </a:ln>
        </p:spPr>
      </p:pic>
      <p:sp>
        <p:nvSpPr>
          <p:cNvPr id="2" name="Прямоугольник 1"/>
          <p:cNvSpPr/>
          <p:nvPr/>
        </p:nvSpPr>
        <p:spPr>
          <a:xfrm>
            <a:off x="-286921" y="1682558"/>
            <a:ext cx="6832118" cy="1904212"/>
          </a:xfrm>
          <a:prstGeom prst="rect">
            <a:avLst/>
          </a:prstGeom>
          <a:solidFill>
            <a:schemeClr val="bg2">
              <a:lumMod val="10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CustomShape 1"/>
          <p:cNvSpPr/>
          <p:nvPr/>
        </p:nvSpPr>
        <p:spPr>
          <a:xfrm>
            <a:off x="74344" y="2127350"/>
            <a:ext cx="6109587" cy="7708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шли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Эльбрусском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начале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г. с </a:t>
            </a:r>
            <a:r>
              <a:rPr lang="en-US" sz="1400" b="0" strike="noStrike" spc="-1" dirty="0" err="1">
                <a:solidFill>
                  <a:srgbClr val="FFFFFF"/>
                </a:solidFill>
                <a:latin typeface="Calibri"/>
                <a:ea typeface="Calibri"/>
              </a:rPr>
              <a:t>перевалов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en-US" sz="1400" b="0" strike="noStrike" spc="-1" dirty="0">
                <a:solidFill>
                  <a:srgbClr val="FFFFFF"/>
                </a:solidFill>
                <a:latin typeface="Calibri"/>
                <a:ea typeface="Calibri"/>
              </a:rPr>
              <a:t> и с </a:t>
            </a:r>
            <a:r>
              <a:rPr lang="en-US" sz="1400" b="0" strike="noStrike" spc="-1" dirty="0" err="1">
                <a:solidFill>
                  <a:srgbClr val="FFFFFF"/>
                </a:solidFill>
                <a:latin typeface="Calibri"/>
                <a:ea typeface="Calibri"/>
              </a:rPr>
              <a:t>Эльбруса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связи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угрозой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3" name="Прямоугольник 2"/>
          <p:cNvSpPr/>
          <p:nvPr/>
        </p:nvSpPr>
        <p:spPr>
          <a:xfrm>
            <a:off x="4818171" y="5175442"/>
            <a:ext cx="6275538" cy="2136808"/>
          </a:xfrm>
          <a:prstGeom prst="rect">
            <a:avLst/>
          </a:prstGeom>
          <a:solidFill>
            <a:schemeClr val="bg2">
              <a:lumMod val="10000"/>
              <a:alpha val="7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CustomShape 2"/>
          <p:cNvSpPr/>
          <p:nvPr/>
        </p:nvSpPr>
        <p:spPr>
          <a:xfrm>
            <a:off x="5075866" y="5557828"/>
            <a:ext cx="6156360" cy="1231832"/>
          </a:xfrm>
          <a:prstGeom prst="rect">
            <a:avLst/>
          </a:prstGeom>
          <a:noFill/>
          <a:ln>
            <a:noFill/>
          </a:ln>
          <a:effectLst>
            <a:softEdge rad="317500"/>
          </a:effectLst>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2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заместитель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генерал-майор</a:t>
            </a:r>
            <a:r>
              <a:rPr lang="en-US" sz="1400" b="0" strike="noStrike" spc="-1" dirty="0">
                <a:solidFill>
                  <a:srgbClr val="FFFFFF"/>
                </a:solidFill>
                <a:latin typeface="Calibri"/>
                <a:ea typeface="Calibri"/>
              </a:rPr>
              <a:t> И.А. </a:t>
            </a:r>
            <a:r>
              <a:rPr lang="en-US" sz="1400" b="0" strike="noStrike" spc="-1" dirty="0" err="1">
                <a:solidFill>
                  <a:srgbClr val="FFFFFF"/>
                </a:solidFill>
                <a:latin typeface="Calibri"/>
                <a:ea typeface="Calibri"/>
              </a:rPr>
              <a:t>Петров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направил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Штаб</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предписание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снять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вершины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Эльбруса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штандарты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августе</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установить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государственные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флаги</a:t>
            </a:r>
            <a:r>
              <a:rPr lang="en-US" sz="1400" b="0" strike="noStrike" spc="-1" dirty="0">
                <a:solidFill>
                  <a:srgbClr val="FFFFFF"/>
                </a:solidFill>
                <a:latin typeface="Calibri"/>
                <a:ea typeface="Calibri"/>
              </a:rPr>
              <a:t> СССР.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4"/>
          <p:cNvPicPr/>
          <p:nvPr/>
        </p:nvPicPr>
        <p:blipFill>
          <a:blip r:embed="rId3"/>
          <a:stretch/>
        </p:blipFill>
        <p:spPr>
          <a:xfrm>
            <a:off x="0" y="0"/>
            <a:ext cx="12191760" cy="6857640"/>
          </a:xfrm>
          <a:prstGeom prst="rect">
            <a:avLst/>
          </a:prstGeom>
          <a:solidFill>
            <a:schemeClr val="tx1"/>
          </a:solidFill>
          <a:ln>
            <a:noFill/>
          </a:ln>
        </p:spPr>
      </p:pic>
      <p:sp>
        <p:nvSpPr>
          <p:cNvPr id="48" name="CustomShape 1"/>
          <p:cNvSpPr/>
          <p:nvPr/>
        </p:nvSpPr>
        <p:spPr>
          <a:xfrm>
            <a:off x="0" y="2790540"/>
            <a:ext cx="12192000" cy="1937538"/>
          </a:xfrm>
          <a:prstGeom prst="rect">
            <a:avLst/>
          </a:prstGeom>
          <a:solidFill>
            <a:schemeClr val="tx1"/>
          </a:solid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Армавиро-майкопская</a:t>
            </a:r>
            <a:endParaRPr lang="ru-RU" sz="6000" b="0" strike="noStrike" spc="-1" dirty="0">
              <a:solidFill>
                <a:srgbClr val="FFFFFF"/>
              </a:solidFill>
              <a:latin typeface="USSR STENCIL"/>
            </a:endParaRPr>
          </a:p>
          <a:p>
            <a:pPr algn="ctr">
              <a:lnSpc>
                <a:spcPct val="100000"/>
              </a:lnSpc>
            </a:pPr>
            <a:r>
              <a:rPr lang="ru-RU" sz="6000" b="0" strike="noStrike" spc="-1" dirty="0">
                <a:solidFill>
                  <a:srgbClr val="FFFFFF"/>
                </a:solidFill>
                <a:latin typeface="USSR STENCIL"/>
              </a:rPr>
              <a:t> операция</a:t>
            </a:r>
            <a:endParaRPr lang="en-US" sz="6000" b="0" strike="noStrike" spc="-1" dirty="0">
              <a:latin typeface="Arial"/>
            </a:endParaRPr>
          </a:p>
        </p:txBody>
      </p:sp>
    </p:spTree>
    <p:extLst>
      <p:ext uri="{BB962C8B-B14F-4D97-AF65-F5344CB8AC3E}">
        <p14:creationId xmlns:p14="http://schemas.microsoft.com/office/powerpoint/2010/main" val="3192184914"/>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Рисунок 9"/>
          <p:cNvPicPr/>
          <p:nvPr/>
        </p:nvPicPr>
        <p:blipFill>
          <a:blip r:embed="rId2"/>
          <a:stretch/>
        </p:blipFill>
        <p:spPr>
          <a:xfrm>
            <a:off x="241200" y="346680"/>
            <a:ext cx="530640" cy="530640"/>
          </a:xfrm>
          <a:prstGeom prst="rect">
            <a:avLst/>
          </a:prstGeom>
          <a:ln>
            <a:noFill/>
          </a:ln>
        </p:spPr>
      </p:pic>
      <p:pic>
        <p:nvPicPr>
          <p:cNvPr id="69" name="Рисунок 8"/>
          <p:cNvPicPr/>
          <p:nvPr/>
        </p:nvPicPr>
        <p:blipFill>
          <a:blip r:embed="rId3"/>
          <a:stretch/>
        </p:blipFill>
        <p:spPr>
          <a:xfrm>
            <a:off x="0" y="0"/>
            <a:ext cx="12191760" cy="6857640"/>
          </a:xfrm>
          <a:prstGeom prst="rect">
            <a:avLst/>
          </a:prstGeom>
          <a:ln>
            <a:noFill/>
          </a:ln>
        </p:spPr>
      </p:pic>
      <p:pic>
        <p:nvPicPr>
          <p:cNvPr id="70" name="Рисунок 5"/>
          <p:cNvPicPr/>
          <p:nvPr/>
        </p:nvPicPr>
        <p:blipFill>
          <a:blip r:embed="rId4"/>
          <a:stretch/>
        </p:blipFill>
        <p:spPr>
          <a:xfrm>
            <a:off x="-12744" y="0"/>
            <a:ext cx="3254707" cy="4721629"/>
          </a:xfrm>
          <a:prstGeom prst="rect">
            <a:avLst/>
          </a:prstGeom>
          <a:ln>
            <a:noFill/>
          </a:ln>
        </p:spPr>
      </p:pic>
      <p:sp>
        <p:nvSpPr>
          <p:cNvPr id="2" name="Прямоугольник 1"/>
          <p:cNvSpPr/>
          <p:nvPr/>
        </p:nvSpPr>
        <p:spPr>
          <a:xfrm>
            <a:off x="5130266" y="3253338"/>
            <a:ext cx="6583680" cy="3041584"/>
          </a:xfrm>
          <a:prstGeom prst="rect">
            <a:avLst/>
          </a:prstGeom>
          <a:solidFill>
            <a:schemeClr val="bg2">
              <a:lumMod val="10000"/>
              <a:alpha val="75000"/>
            </a:schemeClr>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CustomShape 1"/>
          <p:cNvSpPr/>
          <p:nvPr/>
        </p:nvSpPr>
        <p:spPr>
          <a:xfrm>
            <a:off x="5508000" y="3482280"/>
            <a:ext cx="6094080" cy="146234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Тюленева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альпинистов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6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руководители</a:t>
            </a:r>
            <a:r>
              <a:rPr lang="en-US" sz="1400" b="0" strike="noStrike" spc="-1" dirty="0">
                <a:solidFill>
                  <a:srgbClr val="FFFFFF"/>
                </a:solidFill>
                <a:latin typeface="Calibri"/>
                <a:ea typeface="Calibri"/>
              </a:rPr>
              <a:t> − Н.А. </a:t>
            </a:r>
            <a:r>
              <a:rPr lang="en-US" sz="1400" b="0" strike="noStrike" spc="-1" dirty="0" err="1">
                <a:solidFill>
                  <a:srgbClr val="FFFFFF"/>
                </a:solidFill>
                <a:latin typeface="Calibri"/>
                <a:ea typeface="Calibri"/>
              </a:rPr>
              <a:t>Гусак</a:t>
            </a:r>
            <a:r>
              <a:rPr lang="en-US" sz="1400" b="0" strike="noStrike" spc="-1" dirty="0">
                <a:solidFill>
                  <a:srgbClr val="FFFFFF"/>
                </a:solidFill>
                <a:latin typeface="Calibri"/>
                <a:ea typeface="Calibri"/>
              </a:rPr>
              <a:t>, Е.А. </a:t>
            </a:r>
            <a:r>
              <a:rPr lang="en-US" sz="1400" b="0" strike="noStrike" spc="-1" dirty="0" err="1">
                <a:solidFill>
                  <a:srgbClr val="FFFFFF"/>
                </a:solidFill>
                <a:latin typeface="Calibri"/>
                <a:ea typeface="Calibri"/>
              </a:rPr>
              <a:t>Белицкий</a:t>
            </a:r>
            <a:r>
              <a:rPr lang="en-US" sz="1400" b="0" strike="noStrike" spc="-1" dirty="0">
                <a:solidFill>
                  <a:srgbClr val="FFFFFF"/>
                </a:solidFill>
                <a:latin typeface="Calibri"/>
                <a:ea typeface="Calibri"/>
              </a:rPr>
              <a:t>) 13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совершили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восхождение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западную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вершину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Эльбрус</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количестве</a:t>
            </a:r>
            <a:r>
              <a:rPr lang="en-US" sz="1400" b="0" strike="noStrike" spc="-1" dirty="0">
                <a:solidFill>
                  <a:srgbClr val="FFFFFF"/>
                </a:solidFill>
                <a:latin typeface="Calibri"/>
                <a:ea typeface="Calibri"/>
              </a:rPr>
              <a:t> 14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руководитель</a:t>
            </a:r>
            <a:r>
              <a:rPr lang="en-US" sz="1400" b="0" strike="noStrike" spc="-1" dirty="0">
                <a:solidFill>
                  <a:srgbClr val="FFFFFF"/>
                </a:solidFill>
                <a:latin typeface="Calibri"/>
                <a:ea typeface="Calibri"/>
              </a:rPr>
              <a:t> − А.М. </a:t>
            </a:r>
            <a:r>
              <a:rPr lang="en-US" sz="1400" b="0" strike="noStrike" spc="-1" dirty="0" err="1">
                <a:solidFill>
                  <a:srgbClr val="FFFFFF"/>
                </a:solidFill>
                <a:latin typeface="Calibri"/>
                <a:ea typeface="Calibri"/>
              </a:rPr>
              <a:t>Гусев</a:t>
            </a:r>
            <a:r>
              <a:rPr lang="en-US" sz="1400" b="0" strike="noStrike" spc="-1" dirty="0">
                <a:solidFill>
                  <a:srgbClr val="FFFFFF"/>
                </a:solidFill>
                <a:latin typeface="Calibri"/>
                <a:ea typeface="Calibri"/>
              </a:rPr>
              <a:t>), 17 </a:t>
            </a:r>
            <a:r>
              <a:rPr lang="en-US" sz="1400" b="0" strike="noStrike" spc="-1" dirty="0" err="1">
                <a:solidFill>
                  <a:srgbClr val="FFFFFF"/>
                </a:solidFill>
                <a:latin typeface="Calibri"/>
                <a:ea typeface="Calibri"/>
              </a:rPr>
              <a:t>февраля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восточную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вершину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сбросили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оттуда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штандарты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торжественно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водрузили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флаги</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Рисунок 11"/>
          <p:cNvPicPr/>
          <p:nvPr/>
        </p:nvPicPr>
        <p:blipFill>
          <a:blip r:embed="rId2"/>
          <a:stretch/>
        </p:blipFill>
        <p:spPr>
          <a:xfrm>
            <a:off x="0" y="0"/>
            <a:ext cx="12191760" cy="6857640"/>
          </a:xfrm>
          <a:prstGeom prst="rect">
            <a:avLst/>
          </a:prstGeom>
          <a:ln>
            <a:noFill/>
          </a:ln>
        </p:spPr>
      </p:pic>
      <p:pic>
        <p:nvPicPr>
          <p:cNvPr id="57" name="Рисунок 13"/>
          <p:cNvPicPr/>
          <p:nvPr/>
        </p:nvPicPr>
        <p:blipFill>
          <a:blip r:embed="rId3"/>
          <a:stretch/>
        </p:blipFill>
        <p:spPr>
          <a:xfrm>
            <a:off x="2544845" y="177362"/>
            <a:ext cx="7102070" cy="4833074"/>
          </a:xfrm>
          <a:prstGeom prst="rect">
            <a:avLst/>
          </a:prstGeom>
          <a:ln>
            <a:noFill/>
          </a:ln>
        </p:spPr>
      </p:pic>
      <p:sp>
        <p:nvSpPr>
          <p:cNvPr id="60" name="CustomShape 3"/>
          <p:cNvSpPr/>
          <p:nvPr/>
        </p:nvSpPr>
        <p:spPr>
          <a:xfrm>
            <a:off x="0" y="4862466"/>
            <a:ext cx="12477135" cy="193753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ctr">
              <a:lnSpc>
                <a:spcPct val="100000"/>
              </a:lnSpc>
            </a:pPr>
            <a:r>
              <a:rPr lang="en-US" sz="6000" b="0" strike="noStrike" spc="-1" dirty="0" err="1">
                <a:solidFill>
                  <a:srgbClr val="FF0000"/>
                </a:solidFill>
                <a:latin typeface="USSR STENCIL" panose="02000503060000020004" pitchFamily="2" charset="-52"/>
              </a:rPr>
              <a:t>Освобождение</a:t>
            </a:r>
            <a:r>
              <a:rPr lang="en-US" sz="6000" b="0" strike="noStrike" spc="-1" dirty="0">
                <a:solidFill>
                  <a:srgbClr val="FF0000"/>
                </a:solidFill>
                <a:latin typeface="USSR STENCIL" panose="02000503060000020004" pitchFamily="2" charset="-52"/>
              </a:rPr>
              <a:t> </a:t>
            </a:r>
          </a:p>
          <a:p>
            <a:pPr algn="ctr">
              <a:lnSpc>
                <a:spcPct val="100000"/>
              </a:lnSpc>
            </a:pPr>
            <a:r>
              <a:rPr lang="en-US" sz="6000" b="0" strike="noStrike" spc="-1" dirty="0" err="1">
                <a:solidFill>
                  <a:srgbClr val="FF0000"/>
                </a:solidFill>
                <a:latin typeface="USSR STENCIL" panose="02000503060000020004" pitchFamily="2" charset="-52"/>
              </a:rPr>
              <a:t>Кабардино-Балкарии</a:t>
            </a:r>
            <a:endParaRPr lang="en-US" sz="6000" b="0" strike="noStrike" spc="-1" dirty="0">
              <a:solidFill>
                <a:srgbClr val="FF0000"/>
              </a:solidFill>
              <a:latin typeface="USSR STENCIL" panose="02000503060000020004" pitchFamily="2" charset="-52"/>
            </a:endParaRPr>
          </a:p>
        </p:txBody>
      </p:sp>
    </p:spTree>
    <p:extLst>
      <p:ext uri="{BB962C8B-B14F-4D97-AF65-F5344CB8AC3E}">
        <p14:creationId xmlns:p14="http://schemas.microsoft.com/office/powerpoint/2010/main" val="3583116933"/>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Рисунок 9"/>
          <p:cNvPicPr/>
          <p:nvPr/>
        </p:nvPicPr>
        <p:blipFill>
          <a:blip r:embed="rId2"/>
          <a:stretch/>
        </p:blipFill>
        <p:spPr>
          <a:xfrm>
            <a:off x="241200" y="346680"/>
            <a:ext cx="530640" cy="530640"/>
          </a:xfrm>
          <a:prstGeom prst="rect">
            <a:avLst/>
          </a:prstGeom>
          <a:ln>
            <a:noFill/>
          </a:ln>
        </p:spPr>
      </p:pic>
      <p:pic>
        <p:nvPicPr>
          <p:cNvPr id="84" name="Рисунок 13"/>
          <p:cNvPicPr/>
          <p:nvPr/>
        </p:nvPicPr>
        <p:blipFill>
          <a:blip r:embed="rId3"/>
          <a:srcRect b="17505"/>
          <a:stretch/>
        </p:blipFill>
        <p:spPr>
          <a:xfrm>
            <a:off x="0" y="0"/>
            <a:ext cx="12215160" cy="6857640"/>
          </a:xfrm>
          <a:prstGeom prst="rect">
            <a:avLst/>
          </a:prstGeom>
          <a:ln>
            <a:noFill/>
          </a:ln>
        </p:spPr>
      </p:pic>
      <p:sp>
        <p:nvSpPr>
          <p:cNvPr id="85" name="CustomShape 1"/>
          <p:cNvSpPr/>
          <p:nvPr/>
        </p:nvSpPr>
        <p:spPr>
          <a:xfrm>
            <a:off x="-23160" y="0"/>
            <a:ext cx="12215160" cy="6857640"/>
          </a:xfrm>
          <a:prstGeom prst="rect">
            <a:avLst/>
          </a:prstGeom>
          <a:gradFill rotWithShape="0">
            <a:gsLst>
              <a:gs pos="0">
                <a:schemeClr val="tx1">
                  <a:alpha val="44000"/>
                </a:schemeClr>
              </a:gs>
              <a:gs pos="100000">
                <a:schemeClr val="tx1">
                  <a:alpha val="51000"/>
                </a:schemeClr>
              </a:gs>
            </a:gsLst>
            <a:lin ang="7800000"/>
          </a:gradFill>
          <a:ln/>
        </p:spPr>
        <p:style>
          <a:lnRef idx="2">
            <a:schemeClr val="accent1">
              <a:shade val="50000"/>
            </a:schemeClr>
          </a:lnRef>
          <a:fillRef idx="1">
            <a:schemeClr val="accent1"/>
          </a:fillRef>
          <a:effectRef idx="0">
            <a:schemeClr val="accent1"/>
          </a:effectRef>
          <a:fontRef idx="minor"/>
        </p:style>
      </p:sp>
      <p:sp>
        <p:nvSpPr>
          <p:cNvPr id="86" name="CustomShape 2"/>
          <p:cNvSpPr/>
          <p:nvPr/>
        </p:nvSpPr>
        <p:spPr>
          <a:xfrm>
            <a:off x="68826" y="622440"/>
            <a:ext cx="5211097" cy="445899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1" strike="noStrike" spc="-1" dirty="0">
                <a:solidFill>
                  <a:srgbClr val="FFFFFF"/>
                </a:solidFill>
                <a:latin typeface="Calibri"/>
                <a:ea typeface="Calibri"/>
              </a:rPr>
              <a:t>1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a:t>
            </a:r>
            <a:r>
              <a:rPr lang="en-US" sz="1400" b="1" strike="noStrike" spc="-1" dirty="0" err="1">
                <a:solidFill>
                  <a:srgbClr val="FFFFFF"/>
                </a:solidFill>
                <a:latin typeface="Calibri"/>
                <a:ea typeface="Calibri"/>
              </a:rPr>
              <a:t>года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войска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Северной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группировки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Закавказского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округа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начали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стремительное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наступление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Нальчикском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направлении</a:t>
            </a:r>
            <a:r>
              <a:rPr lang="en-US" sz="1400" b="1" strike="noStrike" spc="-1" dirty="0">
                <a:solidFill>
                  <a:srgbClr val="FFFFFF"/>
                </a:solidFill>
                <a:latin typeface="Calibri"/>
                <a:ea typeface="Calibri"/>
              </a:rPr>
              <a:t>. 2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a:t>
            </a:r>
            <a:r>
              <a:rPr lang="en-US" sz="1400" b="1" strike="noStrike" spc="-1" dirty="0" err="1">
                <a:solidFill>
                  <a:srgbClr val="FFFFFF"/>
                </a:solidFill>
                <a:latin typeface="Calibri"/>
                <a:ea typeface="Calibri"/>
              </a:rPr>
              <a:t>года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части</a:t>
            </a:r>
            <a:r>
              <a:rPr lang="en-US" sz="1400" b="1" strike="noStrike" spc="-1" dirty="0">
                <a:solidFill>
                  <a:srgbClr val="FFFFFF"/>
                </a:solidFill>
                <a:latin typeface="Calibri"/>
                <a:ea typeface="Calibri"/>
              </a:rPr>
              <a:t> 9-й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заняли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Эльхотово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овладели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Новым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Урухом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Старым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Урухом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Ерокко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Лескеном</a:t>
            </a:r>
            <a:r>
              <a:rPr lang="en-US" sz="1400" b="1" strike="noStrike" spc="-1" dirty="0">
                <a:solidFill>
                  <a:srgbClr val="FFFFFF"/>
                </a:solidFill>
                <a:latin typeface="Calibri"/>
                <a:ea typeface="Calibri"/>
              </a:rPr>
              <a:t> II, </a:t>
            </a:r>
            <a:r>
              <a:rPr lang="en-US" sz="1400" b="1" strike="noStrike" spc="-1" dirty="0" err="1">
                <a:solidFill>
                  <a:srgbClr val="FFFFFF"/>
                </a:solidFill>
                <a:latin typeface="Calibri"/>
                <a:ea typeface="Calibri"/>
              </a:rPr>
              <a:t>Зарагижем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Герпегежем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Вагацкой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Затем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вышли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рубежи</a:t>
            </a:r>
            <a:r>
              <a:rPr lang="en-US" sz="1400" b="1" strike="noStrike" spc="-1" dirty="0">
                <a:solidFill>
                  <a:srgbClr val="FFFFFF"/>
                </a:solidFill>
                <a:latin typeface="Calibri"/>
                <a:ea typeface="Calibri"/>
              </a:rPr>
              <a:t>: 295-я </a:t>
            </a:r>
            <a:r>
              <a:rPr lang="en-US" sz="1400" b="1" strike="noStrike" spc="-1" dirty="0" err="1">
                <a:solidFill>
                  <a:srgbClr val="FFFFFF"/>
                </a:solidFill>
                <a:latin typeface="Calibri"/>
                <a:ea typeface="Calibri"/>
              </a:rPr>
              <a:t>стрелковая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дивизия</a:t>
            </a:r>
            <a:r>
              <a:rPr lang="en-US" sz="1400" b="1" strike="noStrike" spc="-1" dirty="0">
                <a:solidFill>
                  <a:srgbClr val="FFFFFF"/>
                </a:solidFill>
                <a:latin typeface="Calibri"/>
                <a:ea typeface="Calibri"/>
              </a:rPr>
              <a:t> – </a:t>
            </a:r>
            <a:r>
              <a:rPr lang="en-US" sz="1400" b="1" strike="noStrike" spc="-1" dirty="0" err="1">
                <a:solidFill>
                  <a:srgbClr val="FFFFFF"/>
                </a:solidFill>
                <a:latin typeface="Calibri"/>
                <a:ea typeface="Calibri"/>
              </a:rPr>
              <a:t>Псыгансу</a:t>
            </a:r>
            <a:r>
              <a:rPr lang="en-US" sz="1400" b="1" strike="noStrike" spc="-1" dirty="0">
                <a:solidFill>
                  <a:srgbClr val="FFFFFF"/>
                </a:solidFill>
                <a:latin typeface="Calibri"/>
                <a:ea typeface="Calibri"/>
              </a:rPr>
              <a:t>, 2-я </a:t>
            </a:r>
            <a:r>
              <a:rPr lang="en-US" sz="1400" b="1" strike="noStrike" spc="-1" dirty="0" err="1">
                <a:solidFill>
                  <a:srgbClr val="FFFFFF"/>
                </a:solidFill>
                <a:latin typeface="Calibri"/>
                <a:ea typeface="Calibri"/>
              </a:rPr>
              <a:t>гвардейская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стрелковая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дивизия</a:t>
            </a:r>
            <a:r>
              <a:rPr lang="en-US" sz="1400" b="1" strike="noStrike" spc="-1" dirty="0">
                <a:solidFill>
                  <a:srgbClr val="FFFFFF"/>
                </a:solidFill>
                <a:latin typeface="Calibri"/>
                <a:ea typeface="Calibri"/>
              </a:rPr>
              <a:t> – </a:t>
            </a:r>
            <a:r>
              <a:rPr lang="en-US" sz="1400" b="1" strike="noStrike" spc="-1" dirty="0" err="1">
                <a:solidFill>
                  <a:srgbClr val="FFFFFF"/>
                </a:solidFill>
                <a:latin typeface="Calibri"/>
                <a:ea typeface="Calibri"/>
              </a:rPr>
              <a:t>Аушигер</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Герпегеж</a:t>
            </a:r>
            <a:r>
              <a:rPr lang="en-US" sz="1400" b="1" strike="noStrike" spc="-1" dirty="0">
                <a:solidFill>
                  <a:srgbClr val="FFFFFF"/>
                </a:solidFill>
                <a:latin typeface="Calibri"/>
                <a:ea typeface="Calibri"/>
              </a:rPr>
              <a:t>, 351-я </a:t>
            </a:r>
            <a:r>
              <a:rPr lang="en-US" sz="1400" b="1" strike="noStrike" spc="-1" dirty="0" err="1">
                <a:solidFill>
                  <a:srgbClr val="FFFFFF"/>
                </a:solidFill>
                <a:latin typeface="Calibri"/>
                <a:ea typeface="Calibri"/>
              </a:rPr>
              <a:t>стрелковая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дивизия</a:t>
            </a:r>
            <a:r>
              <a:rPr lang="en-US" sz="1400" b="1" strike="noStrike" spc="-1" dirty="0">
                <a:solidFill>
                  <a:srgbClr val="FFFFFF"/>
                </a:solidFill>
                <a:latin typeface="Calibri"/>
                <a:ea typeface="Calibri"/>
              </a:rPr>
              <a:t> – </a:t>
            </a:r>
            <a:r>
              <a:rPr lang="en-US" sz="1400" b="1" strike="noStrike" spc="-1" dirty="0" err="1">
                <a:solidFill>
                  <a:srgbClr val="FFFFFF"/>
                </a:solidFill>
                <a:latin typeface="Calibri"/>
                <a:ea typeface="Calibri"/>
              </a:rPr>
              <a:t>Толдзгун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Лескен</a:t>
            </a:r>
            <a:r>
              <a:rPr lang="en-US" sz="1400" b="1" strike="noStrike" spc="-1" dirty="0">
                <a:solidFill>
                  <a:srgbClr val="FFFFFF"/>
                </a:solidFill>
                <a:latin typeface="Calibri"/>
                <a:ea typeface="Calibri"/>
              </a:rPr>
              <a:t>. 3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г. </a:t>
            </a:r>
            <a:r>
              <a:rPr lang="en-US" sz="1400" b="1" strike="noStrike" spc="-1" dirty="0" err="1">
                <a:solidFill>
                  <a:srgbClr val="FFFFFF"/>
                </a:solidFill>
                <a:latin typeface="Calibri"/>
                <a:ea typeface="Calibri"/>
              </a:rPr>
              <a:t>ожесточенные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разгорелись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подступах</a:t>
            </a:r>
            <a:r>
              <a:rPr lang="en-US" sz="1400" b="1" strike="noStrike" spc="-1" dirty="0">
                <a:solidFill>
                  <a:srgbClr val="FFFFFF"/>
                </a:solidFill>
                <a:latin typeface="Calibri"/>
                <a:ea typeface="Calibri"/>
              </a:rPr>
              <a:t> к </a:t>
            </a:r>
            <a:r>
              <a:rPr lang="en-US" sz="1400" b="1" strike="noStrike" spc="-1" dirty="0" err="1">
                <a:solidFill>
                  <a:srgbClr val="FFFFFF"/>
                </a:solidFill>
                <a:latin typeface="Calibri"/>
                <a:ea typeface="Calibri"/>
              </a:rPr>
              <a:t>Докшукино</a:t>
            </a:r>
            <a:r>
              <a:rPr lang="en-US" sz="1400" b="1" strike="noStrike" spc="-1" dirty="0">
                <a:solidFill>
                  <a:srgbClr val="FFFFFF"/>
                </a:solidFill>
                <a:latin typeface="Calibri"/>
                <a:ea typeface="Calibri"/>
              </a:rPr>
              <a:t> (г. </a:t>
            </a:r>
            <a:r>
              <a:rPr lang="en-US" sz="1400" b="1" strike="noStrike" spc="-1" dirty="0" err="1">
                <a:solidFill>
                  <a:srgbClr val="FFFFFF"/>
                </a:solidFill>
                <a:latin typeface="Calibri"/>
                <a:ea typeface="Calibri"/>
              </a:rPr>
              <a:t>Нарткала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где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время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оккупации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сооружены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оборонительные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полосы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вдоль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железнодорожной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станции</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железнодорожного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полотна</a:t>
            </a:r>
            <a:r>
              <a:rPr lang="en-US" sz="1400" b="1" strike="noStrike" spc="-1" dirty="0">
                <a:solidFill>
                  <a:srgbClr val="FFFFFF"/>
                </a:solidFill>
                <a:latin typeface="Calibri"/>
                <a:ea typeface="Calibri"/>
              </a:rPr>
              <a:t>. 4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г. </a:t>
            </a:r>
            <a:r>
              <a:rPr lang="en-US" sz="1400" b="1" strike="noStrike" spc="-1" dirty="0" err="1">
                <a:solidFill>
                  <a:srgbClr val="FFFFFF"/>
                </a:solidFill>
                <a:latin typeface="Calibri"/>
                <a:ea typeface="Calibri"/>
              </a:rPr>
              <a:t>Докшукино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освобождено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подразделениями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Красной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Противник</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продолжил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отход</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северном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направлении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прикрываясь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сильными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арьергардами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рубеже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Аргудана</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Нальчика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пути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отхода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германские</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румынские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части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минировали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дороги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подрывали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мосты</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переправы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пытаясь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задержать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наступление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советских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войск</a:t>
            </a:r>
            <a:r>
              <a:rPr lang="en-US" sz="1400" b="1" strike="noStrike" spc="-1" dirty="0">
                <a:solidFill>
                  <a:srgbClr val="FFFFFF"/>
                </a:solidFill>
                <a:latin typeface="Calibri"/>
                <a:ea typeface="Calibri"/>
              </a:rPr>
              <a:t>. 3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г. </a:t>
            </a:r>
            <a:r>
              <a:rPr lang="en-US" sz="1400" b="1" strike="noStrike" spc="-1" dirty="0" err="1">
                <a:solidFill>
                  <a:srgbClr val="FFFFFF"/>
                </a:solidFill>
                <a:latin typeface="Calibri"/>
                <a:ea typeface="Calibri"/>
              </a:rPr>
              <a:t>были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освобождены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селения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Аушигер</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Долинск</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Хасанья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Аргудан</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Псыгансу</a:t>
            </a:r>
            <a:r>
              <a:rPr lang="en-US" sz="1400" b="1" strike="noStrike" spc="-1" dirty="0">
                <a:solidFill>
                  <a:srgbClr val="FFFFFF"/>
                </a:solidFill>
                <a:latin typeface="Calibri"/>
                <a:ea typeface="Calibri"/>
              </a:rPr>
              <a:t>. </a:t>
            </a:r>
            <a:endParaRPr lang="en-US" sz="1400" b="0" strike="noStrike" spc="-1" dirty="0">
              <a:latin typeface="Arial"/>
            </a:endParaRPr>
          </a:p>
        </p:txBody>
      </p:sp>
      <p:pic>
        <p:nvPicPr>
          <p:cNvPr id="87" name="Рисунок 18"/>
          <p:cNvPicPr/>
          <p:nvPr/>
        </p:nvPicPr>
        <p:blipFill>
          <a:blip r:embed="rId4"/>
          <a:stretch/>
        </p:blipFill>
        <p:spPr>
          <a:xfrm>
            <a:off x="5348749" y="0"/>
            <a:ext cx="6843251" cy="685764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Рисунок 9"/>
          <p:cNvPicPr/>
          <p:nvPr/>
        </p:nvPicPr>
        <p:blipFill>
          <a:blip r:embed="rId2"/>
          <a:stretch/>
        </p:blipFill>
        <p:spPr>
          <a:xfrm>
            <a:off x="241200" y="346680"/>
            <a:ext cx="530640" cy="530640"/>
          </a:xfrm>
          <a:prstGeom prst="rect">
            <a:avLst/>
          </a:prstGeom>
          <a:ln>
            <a:noFill/>
          </a:ln>
        </p:spPr>
      </p:pic>
      <p:pic>
        <p:nvPicPr>
          <p:cNvPr id="91" name="Рисунок 13"/>
          <p:cNvPicPr/>
          <p:nvPr/>
        </p:nvPicPr>
        <p:blipFill>
          <a:blip r:embed="rId3"/>
          <a:srcRect b="17505"/>
          <a:stretch/>
        </p:blipFill>
        <p:spPr>
          <a:xfrm>
            <a:off x="0" y="0"/>
            <a:ext cx="12215160" cy="6857640"/>
          </a:xfrm>
          <a:prstGeom prst="rect">
            <a:avLst/>
          </a:prstGeom>
          <a:ln>
            <a:noFill/>
          </a:ln>
        </p:spPr>
      </p:pic>
      <p:sp>
        <p:nvSpPr>
          <p:cNvPr id="92" name="CustomShape 1"/>
          <p:cNvSpPr/>
          <p:nvPr/>
        </p:nvSpPr>
        <p:spPr>
          <a:xfrm>
            <a:off x="68826" y="360"/>
            <a:ext cx="12215160" cy="6857640"/>
          </a:xfrm>
          <a:prstGeom prst="rect">
            <a:avLst/>
          </a:prstGeom>
          <a:gradFill rotWithShape="0">
            <a:gsLst>
              <a:gs pos="0">
                <a:schemeClr val="tx1">
                  <a:alpha val="44000"/>
                </a:schemeClr>
              </a:gs>
              <a:gs pos="100000">
                <a:schemeClr val="tx1">
                  <a:alpha val="51000"/>
                </a:schemeClr>
              </a:gs>
            </a:gsLst>
            <a:lin ang="7800000"/>
          </a:gradFill>
          <a:ln/>
        </p:spPr>
        <p:style>
          <a:lnRef idx="2">
            <a:schemeClr val="accent1">
              <a:shade val="50000"/>
            </a:schemeClr>
          </a:lnRef>
          <a:fillRef idx="1">
            <a:schemeClr val="accent1"/>
          </a:fillRef>
          <a:effectRef idx="0">
            <a:schemeClr val="accent1"/>
          </a:effectRef>
          <a:fontRef idx="minor"/>
        </p:style>
      </p:sp>
      <p:sp>
        <p:nvSpPr>
          <p:cNvPr id="93" name="CustomShape 2"/>
          <p:cNvSpPr/>
          <p:nvPr/>
        </p:nvSpPr>
        <p:spPr>
          <a:xfrm>
            <a:off x="241200" y="173851"/>
            <a:ext cx="5421060" cy="4701115"/>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dirty="0"/>
              <a:t>В </a:t>
            </a:r>
            <a:r>
              <a:rPr lang="en-US" sz="1400" dirty="0" err="1"/>
              <a:t>это</a:t>
            </a:r>
            <a:r>
              <a:rPr lang="en-US" sz="1400" dirty="0"/>
              <a:t> </a:t>
            </a:r>
            <a:r>
              <a:rPr lang="en-US" sz="1400" dirty="0" err="1"/>
              <a:t>же</a:t>
            </a:r>
            <a:r>
              <a:rPr lang="en-US" sz="1400" dirty="0"/>
              <a:t> </a:t>
            </a:r>
            <a:r>
              <a:rPr lang="en-US" sz="1400" dirty="0" err="1"/>
              <a:t>время</a:t>
            </a:r>
            <a:r>
              <a:rPr lang="en-US" sz="1400" dirty="0"/>
              <a:t> </a:t>
            </a:r>
            <a:r>
              <a:rPr lang="en-US" sz="1400" dirty="0" err="1"/>
              <a:t>генерал-майор</a:t>
            </a:r>
            <a:r>
              <a:rPr lang="en-US" sz="1400" dirty="0"/>
              <a:t> Ф. </a:t>
            </a:r>
            <a:r>
              <a:rPr lang="en-US" sz="1400" dirty="0" err="1"/>
              <a:t>Захаров</a:t>
            </a:r>
            <a:r>
              <a:rPr lang="en-US" sz="1400" dirty="0"/>
              <a:t>, </a:t>
            </a:r>
            <a:r>
              <a:rPr lang="en-US" sz="1400" dirty="0" err="1"/>
              <a:t>командовавший</a:t>
            </a:r>
            <a:r>
              <a:rPr lang="en-US" sz="1400" dirty="0"/>
              <a:t> 2-й </a:t>
            </a:r>
            <a:r>
              <a:rPr lang="en-US" sz="1400" dirty="0" err="1"/>
              <a:t>гвардейской</a:t>
            </a:r>
            <a:r>
              <a:rPr lang="en-US" sz="1400" dirty="0"/>
              <a:t> </a:t>
            </a:r>
            <a:r>
              <a:rPr lang="en-US" sz="1400" dirty="0" err="1"/>
              <a:t>стрелковой</a:t>
            </a:r>
            <a:r>
              <a:rPr lang="en-US" sz="1400" dirty="0"/>
              <a:t> </a:t>
            </a:r>
            <a:r>
              <a:rPr lang="en-US" sz="1400" dirty="0" err="1"/>
              <a:t>дивизией</a:t>
            </a:r>
            <a:r>
              <a:rPr lang="en-US" sz="1400" dirty="0"/>
              <a:t>, </a:t>
            </a:r>
            <a:r>
              <a:rPr lang="en-US" sz="1400" dirty="0" err="1"/>
              <a:t>ввел</a:t>
            </a:r>
            <a:r>
              <a:rPr lang="en-US" sz="1400" dirty="0"/>
              <a:t> в </a:t>
            </a:r>
            <a:r>
              <a:rPr lang="en-US" sz="1400" dirty="0" err="1"/>
              <a:t>бой</a:t>
            </a:r>
            <a:r>
              <a:rPr lang="en-US" sz="1400" dirty="0"/>
              <a:t> 395-й </a:t>
            </a:r>
            <a:r>
              <a:rPr lang="en-US" sz="1400" dirty="0" err="1"/>
              <a:t>гвардейский</a:t>
            </a:r>
            <a:r>
              <a:rPr lang="en-US" sz="1400" dirty="0"/>
              <a:t> </a:t>
            </a:r>
            <a:r>
              <a:rPr lang="en-US" sz="1400" dirty="0" err="1"/>
              <a:t>стрелковый</a:t>
            </a:r>
            <a:r>
              <a:rPr lang="en-US" sz="1400" dirty="0"/>
              <a:t> </a:t>
            </a:r>
            <a:r>
              <a:rPr lang="en-US" sz="1400" dirty="0" err="1"/>
              <a:t>полк</a:t>
            </a:r>
            <a:r>
              <a:rPr lang="en-US" sz="1400" dirty="0"/>
              <a:t>, </a:t>
            </a:r>
            <a:r>
              <a:rPr lang="en-US" sz="1400" dirty="0" err="1"/>
              <a:t>который</a:t>
            </a:r>
            <a:r>
              <a:rPr lang="en-US" sz="1400" dirty="0"/>
              <a:t> к </a:t>
            </a:r>
            <a:r>
              <a:rPr lang="en-US" sz="1400" dirty="0" err="1"/>
              <a:t>вечеру</a:t>
            </a:r>
            <a:r>
              <a:rPr lang="en-US" sz="1400" dirty="0"/>
              <a:t> </a:t>
            </a:r>
            <a:r>
              <a:rPr lang="en-US" sz="1400" dirty="0" err="1"/>
              <a:t>овладел</a:t>
            </a:r>
            <a:r>
              <a:rPr lang="en-US" sz="1400" dirty="0"/>
              <a:t> </a:t>
            </a:r>
            <a:r>
              <a:rPr lang="en-US" sz="1400" dirty="0" err="1"/>
              <a:t>мясокомбинатом</a:t>
            </a:r>
            <a:r>
              <a:rPr lang="en-US" sz="1400" dirty="0"/>
              <a:t> и </a:t>
            </a:r>
            <a:r>
              <a:rPr lang="en-US" sz="1400" dirty="0" err="1"/>
              <a:t>сражался</a:t>
            </a:r>
            <a:r>
              <a:rPr lang="en-US" sz="1400" dirty="0"/>
              <a:t> </a:t>
            </a:r>
            <a:r>
              <a:rPr lang="en-US" sz="1400" dirty="0" err="1"/>
              <a:t>на</a:t>
            </a:r>
            <a:r>
              <a:rPr lang="en-US" sz="1400" dirty="0"/>
              <a:t> </a:t>
            </a:r>
            <a:r>
              <a:rPr lang="en-US" sz="1400" dirty="0" err="1"/>
              <a:t>северной</a:t>
            </a:r>
            <a:r>
              <a:rPr lang="en-US" sz="1400" dirty="0"/>
              <a:t> </a:t>
            </a:r>
            <a:r>
              <a:rPr lang="en-US" sz="1400" dirty="0" err="1"/>
              <a:t>окраине</a:t>
            </a:r>
            <a:r>
              <a:rPr lang="en-US" sz="1400" dirty="0"/>
              <a:t> и </a:t>
            </a:r>
            <a:r>
              <a:rPr lang="en-US" sz="1400" dirty="0" err="1"/>
              <a:t>площади</a:t>
            </a:r>
            <a:r>
              <a:rPr lang="en-US" sz="1400" dirty="0"/>
              <a:t>, </a:t>
            </a:r>
            <a:r>
              <a:rPr lang="en-US" sz="1400" dirty="0" err="1"/>
              <a:t>где</a:t>
            </a:r>
            <a:r>
              <a:rPr lang="en-US" sz="1400" dirty="0"/>
              <a:t> </a:t>
            </a:r>
            <a:r>
              <a:rPr lang="en-US" sz="1400" dirty="0" err="1"/>
              <a:t>располагался</a:t>
            </a:r>
            <a:r>
              <a:rPr lang="en-US" sz="1400" dirty="0"/>
              <a:t> </a:t>
            </a:r>
            <a:r>
              <a:rPr lang="en-US" sz="1400" dirty="0" err="1"/>
              <a:t>базар</a:t>
            </a:r>
            <a:r>
              <a:rPr lang="en-US" sz="1400" dirty="0"/>
              <a:t> в </a:t>
            </a:r>
            <a:r>
              <a:rPr lang="en-US" sz="1400" dirty="0" err="1"/>
              <a:t>Нальчике</a:t>
            </a:r>
            <a:r>
              <a:rPr lang="en-US" sz="1400" dirty="0"/>
              <a:t>. В </a:t>
            </a:r>
            <a:r>
              <a:rPr lang="en-US" sz="1400" dirty="0" err="1"/>
              <a:t>сражении</a:t>
            </a:r>
            <a:r>
              <a:rPr lang="en-US" sz="1400" dirty="0"/>
              <a:t> </a:t>
            </a:r>
            <a:r>
              <a:rPr lang="en-US" sz="1400" dirty="0" err="1"/>
              <a:t>за</a:t>
            </a:r>
            <a:r>
              <a:rPr lang="en-US" sz="1400" dirty="0"/>
              <a:t> </a:t>
            </a:r>
            <a:r>
              <a:rPr lang="en-US" sz="1400" dirty="0" err="1"/>
              <a:t>Нальчик</a:t>
            </a:r>
            <a:r>
              <a:rPr lang="en-US" sz="1400" dirty="0"/>
              <a:t> </a:t>
            </a:r>
            <a:r>
              <a:rPr lang="en-US" sz="1400" dirty="0" err="1"/>
              <a:t>особо</a:t>
            </a:r>
            <a:r>
              <a:rPr lang="en-US" sz="1400" dirty="0"/>
              <a:t> </a:t>
            </a:r>
            <a:r>
              <a:rPr lang="en-US" sz="1400" dirty="0" err="1"/>
              <a:t>отличился</a:t>
            </a:r>
            <a:r>
              <a:rPr lang="en-US" sz="1400" dirty="0"/>
              <a:t> 3-й </a:t>
            </a:r>
            <a:r>
              <a:rPr lang="en-US" sz="1400" dirty="0" err="1"/>
              <a:t>батальон</a:t>
            </a:r>
            <a:r>
              <a:rPr lang="en-US" sz="1400" dirty="0"/>
              <a:t> 395-го </a:t>
            </a:r>
            <a:r>
              <a:rPr lang="en-US" sz="1400" dirty="0" err="1"/>
              <a:t>стрелкового</a:t>
            </a:r>
            <a:r>
              <a:rPr lang="en-US" sz="1400" dirty="0"/>
              <a:t> </a:t>
            </a:r>
            <a:r>
              <a:rPr lang="en-US" sz="1400" dirty="0" err="1"/>
              <a:t>полка</a:t>
            </a:r>
            <a:r>
              <a:rPr lang="en-US" sz="1400" dirty="0"/>
              <a:t>, </a:t>
            </a:r>
            <a:r>
              <a:rPr lang="en-US" sz="1400" dirty="0" err="1"/>
              <a:t>командир</a:t>
            </a:r>
            <a:r>
              <a:rPr lang="en-US" sz="1400" dirty="0"/>
              <a:t> </a:t>
            </a:r>
            <a:r>
              <a:rPr lang="en-US" sz="1400" dirty="0" err="1"/>
              <a:t>которого</a:t>
            </a:r>
            <a:r>
              <a:rPr lang="en-US" sz="1400" dirty="0"/>
              <a:t> </a:t>
            </a:r>
            <a:r>
              <a:rPr lang="en-US" sz="1400" dirty="0" err="1"/>
              <a:t>гвардии</a:t>
            </a:r>
            <a:r>
              <a:rPr lang="en-US" sz="1400" dirty="0"/>
              <a:t> </a:t>
            </a:r>
            <a:r>
              <a:rPr lang="en-US" sz="1400" dirty="0" err="1"/>
              <a:t>капитан</a:t>
            </a:r>
            <a:r>
              <a:rPr lang="en-US" sz="1400" dirty="0"/>
              <a:t> Ф. </a:t>
            </a:r>
            <a:r>
              <a:rPr lang="en-US" sz="1400" dirty="0" err="1"/>
              <a:t>Пакин</a:t>
            </a:r>
            <a:r>
              <a:rPr lang="en-US" sz="1400" dirty="0"/>
              <a:t> </a:t>
            </a:r>
            <a:r>
              <a:rPr lang="en-US" sz="1400" dirty="0" err="1"/>
              <a:t>первым</a:t>
            </a:r>
            <a:r>
              <a:rPr lang="en-US" sz="1400" dirty="0"/>
              <a:t> </a:t>
            </a:r>
            <a:r>
              <a:rPr lang="en-US" sz="1400" dirty="0" err="1"/>
              <a:t>прорвался</a:t>
            </a:r>
            <a:r>
              <a:rPr lang="en-US" sz="1400" dirty="0"/>
              <a:t> в </a:t>
            </a:r>
            <a:r>
              <a:rPr lang="en-US" sz="1400" dirty="0" err="1"/>
              <a:t>центр</a:t>
            </a:r>
            <a:r>
              <a:rPr lang="en-US" sz="1400" dirty="0"/>
              <a:t> </a:t>
            </a:r>
            <a:r>
              <a:rPr lang="en-US" sz="1400" dirty="0" err="1"/>
              <a:t>города</a:t>
            </a:r>
            <a:r>
              <a:rPr lang="en-US" sz="1400" dirty="0"/>
              <a:t> и </a:t>
            </a:r>
            <a:r>
              <a:rPr lang="en-US" sz="1400" dirty="0" err="1"/>
              <a:t>очистил</a:t>
            </a:r>
            <a:r>
              <a:rPr lang="en-US" sz="1400" dirty="0"/>
              <a:t> </a:t>
            </a:r>
            <a:r>
              <a:rPr lang="en-US" sz="1400" dirty="0" err="1"/>
              <a:t>её</a:t>
            </a:r>
            <a:r>
              <a:rPr lang="en-US" sz="1400" dirty="0"/>
              <a:t> </a:t>
            </a:r>
            <a:r>
              <a:rPr lang="en-US" sz="1400" dirty="0" err="1"/>
              <a:t>от</a:t>
            </a:r>
            <a:r>
              <a:rPr lang="en-US" sz="1400" dirty="0"/>
              <a:t> </a:t>
            </a:r>
            <a:r>
              <a:rPr lang="en-US" sz="1400" dirty="0" err="1"/>
              <a:t>противника</a:t>
            </a:r>
            <a:r>
              <a:rPr lang="en-US" sz="1400" dirty="0"/>
              <a:t>, </a:t>
            </a:r>
            <a:r>
              <a:rPr lang="en-US" sz="1400" dirty="0" err="1"/>
              <a:t>зайдя</a:t>
            </a:r>
            <a:r>
              <a:rPr lang="en-US" sz="1400" dirty="0"/>
              <a:t> </a:t>
            </a:r>
            <a:r>
              <a:rPr lang="en-US" sz="1400" dirty="0" err="1"/>
              <a:t>ему</a:t>
            </a:r>
            <a:r>
              <a:rPr lang="en-US" sz="1400" dirty="0"/>
              <a:t> в </a:t>
            </a:r>
            <a:r>
              <a:rPr lang="en-US" sz="1400" dirty="0" err="1"/>
              <a:t>тыл</a:t>
            </a:r>
            <a:r>
              <a:rPr lang="en-US" sz="1400" dirty="0"/>
              <a:t>. </a:t>
            </a:r>
            <a:r>
              <a:rPr lang="en-US" sz="1400" dirty="0" err="1"/>
              <a:t>Ожесточенное</a:t>
            </a:r>
            <a:r>
              <a:rPr lang="en-US" sz="1400" dirty="0"/>
              <a:t> </a:t>
            </a:r>
            <a:r>
              <a:rPr lang="en-US" sz="1400" dirty="0" err="1"/>
              <a:t>сопротивление</a:t>
            </a:r>
            <a:r>
              <a:rPr lang="en-US" sz="1400" dirty="0"/>
              <a:t> </a:t>
            </a:r>
            <a:r>
              <a:rPr lang="en-US" sz="1400" dirty="0" err="1"/>
              <a:t>германские</a:t>
            </a:r>
            <a:r>
              <a:rPr lang="en-US" sz="1400" dirty="0"/>
              <a:t> </a:t>
            </a:r>
            <a:r>
              <a:rPr lang="en-US" sz="1400" dirty="0" err="1"/>
              <a:t>войска</a:t>
            </a:r>
            <a:r>
              <a:rPr lang="en-US" sz="1400" dirty="0"/>
              <a:t> </a:t>
            </a:r>
            <a:r>
              <a:rPr lang="en-US" sz="1400" dirty="0" err="1"/>
              <a:t>оказали</a:t>
            </a:r>
            <a:r>
              <a:rPr lang="en-US" sz="1400" dirty="0"/>
              <a:t> у </a:t>
            </a:r>
            <a:r>
              <a:rPr lang="en-US" sz="1400" dirty="0" err="1"/>
              <a:t>нефтебазы</a:t>
            </a:r>
            <a:r>
              <a:rPr lang="en-US" sz="1400" dirty="0"/>
              <a:t> и </a:t>
            </a:r>
            <a:r>
              <a:rPr lang="en-US" sz="1400" dirty="0" err="1"/>
              <a:t>Промгородка</a:t>
            </a:r>
            <a:r>
              <a:rPr lang="en-US" sz="1400" dirty="0"/>
              <a:t>. </a:t>
            </a:r>
            <a:r>
              <a:rPr lang="en-US" sz="1400" dirty="0" err="1"/>
              <a:t>Штурм</a:t>
            </a:r>
            <a:r>
              <a:rPr lang="en-US" sz="1400" dirty="0"/>
              <a:t> </a:t>
            </a:r>
            <a:r>
              <a:rPr lang="en-US" sz="1400" dirty="0" err="1"/>
              <a:t>красноармейцев</a:t>
            </a:r>
            <a:r>
              <a:rPr lang="en-US" sz="1400" dirty="0"/>
              <a:t> </a:t>
            </a:r>
            <a:r>
              <a:rPr lang="en-US" sz="1400" dirty="0" err="1"/>
              <a:t>захлёбывался</a:t>
            </a:r>
            <a:r>
              <a:rPr lang="en-US" sz="1400" dirty="0"/>
              <a:t>, в </a:t>
            </a:r>
            <a:r>
              <a:rPr lang="en-US" sz="1400" dirty="0" err="1"/>
              <a:t>тоже</a:t>
            </a:r>
            <a:r>
              <a:rPr lang="en-US" sz="1400" dirty="0"/>
              <a:t> </a:t>
            </a:r>
            <a:r>
              <a:rPr lang="en-US" sz="1400" dirty="0" err="1"/>
              <a:t>время</a:t>
            </a:r>
            <a:r>
              <a:rPr lang="en-US" sz="1400" dirty="0"/>
              <a:t> </a:t>
            </a:r>
            <a:r>
              <a:rPr lang="en-US" sz="1400" dirty="0" err="1"/>
              <a:t>горючего</a:t>
            </a:r>
            <a:r>
              <a:rPr lang="en-US" sz="1400" dirty="0"/>
              <a:t> </a:t>
            </a:r>
            <a:r>
              <a:rPr lang="en-US" sz="1400" dirty="0" err="1"/>
              <a:t>практически</a:t>
            </a:r>
            <a:r>
              <a:rPr lang="en-US" sz="1400" dirty="0"/>
              <a:t> </a:t>
            </a:r>
            <a:r>
              <a:rPr lang="en-US" sz="1400" dirty="0" err="1"/>
              <a:t>не</a:t>
            </a:r>
            <a:r>
              <a:rPr lang="en-US" sz="1400" dirty="0"/>
              <a:t> </a:t>
            </a:r>
            <a:r>
              <a:rPr lang="en-US" sz="1400" dirty="0" err="1"/>
              <a:t>оставалось</a:t>
            </a:r>
            <a:r>
              <a:rPr lang="en-US" sz="1400" dirty="0"/>
              <a:t>. </a:t>
            </a:r>
            <a:r>
              <a:rPr lang="en-US" sz="1400" dirty="0" err="1"/>
              <a:t>Благодаря</a:t>
            </a:r>
            <a:r>
              <a:rPr lang="en-US" sz="1400" dirty="0"/>
              <a:t> </a:t>
            </a:r>
            <a:r>
              <a:rPr lang="en-US" sz="1400" dirty="0" err="1"/>
              <a:t>горожанам</a:t>
            </a:r>
            <a:r>
              <a:rPr lang="en-US" sz="1400" dirty="0"/>
              <a:t>, </a:t>
            </a:r>
            <a:r>
              <a:rPr lang="en-US" sz="1400" dirty="0" err="1"/>
              <a:t>активно</a:t>
            </a:r>
            <a:r>
              <a:rPr lang="en-US" sz="1400" dirty="0"/>
              <a:t> </a:t>
            </a:r>
            <a:r>
              <a:rPr lang="en-US" sz="1400" dirty="0" err="1"/>
              <a:t>помогавшим</a:t>
            </a:r>
            <a:r>
              <a:rPr lang="en-US" sz="1400" dirty="0"/>
              <a:t> </a:t>
            </a:r>
            <a:r>
              <a:rPr lang="en-US" sz="1400" dirty="0" err="1"/>
              <a:t>советским</a:t>
            </a:r>
            <a:r>
              <a:rPr lang="en-US" sz="1400" dirty="0"/>
              <a:t> </a:t>
            </a:r>
            <a:r>
              <a:rPr lang="en-US" sz="1400" dirty="0" err="1"/>
              <a:t>войс</a:t>
            </a:r>
            <a:r>
              <a:rPr lang="en-US" sz="1400" dirty="0"/>
              <a:t> </a:t>
            </a:r>
            <a:r>
              <a:rPr lang="en-US" sz="1400" dirty="0" err="1"/>
              <a:t>кам</a:t>
            </a:r>
            <a:r>
              <a:rPr lang="en-US" sz="1400" dirty="0"/>
              <a:t>, к </a:t>
            </a:r>
            <a:r>
              <a:rPr lang="en-US" sz="1400" dirty="0" err="1"/>
              <a:t>вечеру</a:t>
            </a:r>
            <a:r>
              <a:rPr lang="en-US" sz="1400" dirty="0"/>
              <a:t> 5 </a:t>
            </a:r>
            <a:r>
              <a:rPr lang="en-US" sz="1400" dirty="0" err="1"/>
              <a:t>января</a:t>
            </a:r>
            <a:r>
              <a:rPr lang="en-US" sz="1400" dirty="0"/>
              <a:t> </a:t>
            </a:r>
            <a:r>
              <a:rPr lang="en-US" sz="1400" dirty="0" err="1"/>
              <a:t>удалось</a:t>
            </a:r>
            <a:r>
              <a:rPr lang="en-US" sz="1400" dirty="0"/>
              <a:t> </a:t>
            </a:r>
            <a:r>
              <a:rPr lang="en-US" sz="1400" dirty="0" err="1"/>
              <a:t>освободить</a:t>
            </a:r>
            <a:r>
              <a:rPr lang="en-US" sz="1400" dirty="0"/>
              <a:t> </a:t>
            </a:r>
            <a:r>
              <a:rPr lang="en-US" sz="1400" dirty="0" err="1"/>
              <a:t>города</a:t>
            </a:r>
            <a:r>
              <a:rPr lang="en-US" sz="1400" dirty="0"/>
              <a:t>. В </a:t>
            </a:r>
            <a:r>
              <a:rPr lang="en-US" sz="1400" dirty="0" err="1"/>
              <a:t>память</a:t>
            </a:r>
            <a:r>
              <a:rPr lang="en-US" sz="1400" dirty="0"/>
              <a:t> </a:t>
            </a:r>
            <a:r>
              <a:rPr lang="en-US" sz="1400" dirty="0" err="1"/>
              <a:t>об</a:t>
            </a:r>
            <a:r>
              <a:rPr lang="en-US" sz="1400" dirty="0"/>
              <a:t> </a:t>
            </a:r>
            <a:r>
              <a:rPr lang="en-US" sz="1400" dirty="0" err="1"/>
              <a:t>этих</a:t>
            </a:r>
            <a:r>
              <a:rPr lang="en-US" sz="1400" dirty="0"/>
              <a:t> </a:t>
            </a:r>
            <a:r>
              <a:rPr lang="en-US" sz="1400" dirty="0" err="1"/>
              <a:t>событиях</a:t>
            </a:r>
            <a:r>
              <a:rPr lang="en-US" sz="1400" dirty="0"/>
              <a:t> </a:t>
            </a:r>
            <a:r>
              <a:rPr lang="en-US" sz="1400" dirty="0" err="1"/>
              <a:t>на</a:t>
            </a:r>
            <a:r>
              <a:rPr lang="en-US" sz="1400" dirty="0"/>
              <a:t> </a:t>
            </a:r>
            <a:r>
              <a:rPr lang="en-US" sz="1400" dirty="0" err="1"/>
              <a:t>месте</a:t>
            </a:r>
            <a:r>
              <a:rPr lang="en-US" sz="1400" dirty="0"/>
              <a:t> </a:t>
            </a:r>
            <a:r>
              <a:rPr lang="en-US" sz="1400" dirty="0" err="1"/>
              <a:t>тяжелых</a:t>
            </a:r>
            <a:r>
              <a:rPr lang="en-US" sz="1400" dirty="0"/>
              <a:t> </a:t>
            </a:r>
            <a:r>
              <a:rPr lang="en-US" sz="1400" dirty="0" err="1"/>
              <a:t>боев</a:t>
            </a:r>
            <a:r>
              <a:rPr lang="en-US" sz="1400" dirty="0"/>
              <a:t> </a:t>
            </a:r>
            <a:r>
              <a:rPr lang="en-US" sz="1400" dirty="0" err="1"/>
              <a:t>установлен</a:t>
            </a:r>
            <a:r>
              <a:rPr lang="en-US" sz="1400" dirty="0"/>
              <a:t> </a:t>
            </a:r>
            <a:r>
              <a:rPr lang="en-US" sz="1400" dirty="0" err="1"/>
              <a:t>памятник</a:t>
            </a:r>
            <a:r>
              <a:rPr lang="en-US" sz="1400" dirty="0"/>
              <a:t> </a:t>
            </a:r>
            <a:r>
              <a:rPr lang="en-US" sz="1400" dirty="0" err="1"/>
              <a:t>танку</a:t>
            </a:r>
            <a:r>
              <a:rPr lang="en-US" sz="1400" dirty="0"/>
              <a:t> Т-34. В </a:t>
            </a:r>
            <a:r>
              <a:rPr lang="en-US" sz="1400" dirty="0" err="1"/>
              <a:t>боях</a:t>
            </a:r>
            <a:r>
              <a:rPr lang="en-US" sz="1400" dirty="0"/>
              <a:t> </a:t>
            </a:r>
            <a:r>
              <a:rPr lang="en-US" sz="1400" dirty="0" err="1"/>
              <a:t>за</a:t>
            </a:r>
            <a:r>
              <a:rPr lang="en-US" sz="1400" dirty="0"/>
              <a:t> </a:t>
            </a:r>
            <a:r>
              <a:rPr lang="en-US" sz="1400" dirty="0" err="1"/>
              <a:t>Нальчик</a:t>
            </a:r>
            <a:r>
              <a:rPr lang="en-US" sz="1400" dirty="0"/>
              <a:t> </a:t>
            </a:r>
            <a:r>
              <a:rPr lang="en-US" sz="1400" dirty="0" err="1"/>
              <a:t>принимали</a:t>
            </a:r>
            <a:r>
              <a:rPr lang="en-US" sz="1400" dirty="0"/>
              <a:t> </a:t>
            </a:r>
            <a:r>
              <a:rPr lang="en-US" sz="1400" dirty="0" err="1"/>
              <a:t>участие</a:t>
            </a:r>
            <a:r>
              <a:rPr lang="en-US" sz="1400" dirty="0"/>
              <a:t> </a:t>
            </a:r>
            <a:r>
              <a:rPr lang="en-US" sz="1400" dirty="0" err="1"/>
              <a:t>партизаны</a:t>
            </a:r>
            <a:r>
              <a:rPr lang="en-US" sz="1400" dirty="0"/>
              <a:t> </a:t>
            </a:r>
            <a:r>
              <a:rPr lang="en-US" sz="1400" dirty="0" err="1"/>
              <a:t>Кабардино-Балкарии</a:t>
            </a:r>
            <a:r>
              <a:rPr lang="en-US" sz="1400" dirty="0"/>
              <a:t>. 5 </a:t>
            </a:r>
            <a:r>
              <a:rPr lang="en-US" sz="1400" dirty="0" err="1"/>
              <a:t>января</a:t>
            </a:r>
            <a:r>
              <a:rPr lang="en-US" sz="1400" dirty="0"/>
              <a:t> 1943 г. в </a:t>
            </a:r>
            <a:r>
              <a:rPr lang="en-US" sz="1400" dirty="0" err="1"/>
              <a:t>противотанковом</a:t>
            </a:r>
            <a:r>
              <a:rPr lang="en-US" sz="1400" dirty="0"/>
              <a:t> </a:t>
            </a:r>
            <a:r>
              <a:rPr lang="en-US" sz="1400" dirty="0" err="1"/>
              <a:t>рву</a:t>
            </a:r>
            <a:r>
              <a:rPr lang="en-US" sz="1400" dirty="0"/>
              <a:t> </a:t>
            </a:r>
            <a:r>
              <a:rPr lang="en-US" sz="1400" dirty="0" err="1"/>
              <a:t>на</a:t>
            </a:r>
            <a:r>
              <a:rPr lang="en-US" sz="1400" dirty="0"/>
              <a:t> </a:t>
            </a:r>
            <a:r>
              <a:rPr lang="en-US" sz="1400" dirty="0" err="1"/>
              <a:t>окраине</a:t>
            </a:r>
            <a:r>
              <a:rPr lang="en-US" sz="1400" dirty="0"/>
              <a:t> </a:t>
            </a:r>
            <a:r>
              <a:rPr lang="en-US" sz="1400" dirty="0" err="1"/>
              <a:t>Нальчика</a:t>
            </a:r>
            <a:r>
              <a:rPr lang="en-US" sz="1400" dirty="0"/>
              <a:t> </a:t>
            </a:r>
            <a:r>
              <a:rPr lang="en-US" sz="1400" dirty="0" err="1"/>
              <a:t>было</a:t>
            </a:r>
            <a:r>
              <a:rPr lang="en-US" sz="1400" dirty="0"/>
              <a:t> </a:t>
            </a:r>
            <a:r>
              <a:rPr lang="en-US" sz="1400" dirty="0" err="1"/>
              <a:t>обнаружено</a:t>
            </a:r>
            <a:r>
              <a:rPr lang="en-US" sz="1400" dirty="0"/>
              <a:t> 600 </a:t>
            </a:r>
            <a:r>
              <a:rPr lang="en-US" sz="1400" dirty="0" err="1"/>
              <a:t>трупов</a:t>
            </a:r>
            <a:r>
              <a:rPr lang="en-US" sz="1400" dirty="0"/>
              <a:t> </a:t>
            </a:r>
            <a:r>
              <a:rPr lang="en-US" sz="1400" dirty="0" err="1"/>
              <a:t>изуродованных</a:t>
            </a:r>
            <a:r>
              <a:rPr lang="en-US" sz="1400" dirty="0"/>
              <a:t> и </a:t>
            </a:r>
            <a:r>
              <a:rPr lang="en-US" sz="1400" dirty="0" err="1"/>
              <a:t>замученных</a:t>
            </a:r>
            <a:r>
              <a:rPr lang="en-US" sz="1400" dirty="0"/>
              <a:t> </a:t>
            </a:r>
            <a:r>
              <a:rPr lang="en-US" sz="1400" dirty="0" err="1"/>
              <a:t>мужчин</a:t>
            </a:r>
            <a:r>
              <a:rPr lang="en-US" sz="1400" dirty="0"/>
              <a:t>, </a:t>
            </a:r>
            <a:r>
              <a:rPr lang="en-US" sz="1400" dirty="0" err="1"/>
              <a:t>женщин</a:t>
            </a:r>
            <a:r>
              <a:rPr lang="en-US" sz="1400" dirty="0"/>
              <a:t> и </a:t>
            </a:r>
            <a:r>
              <a:rPr lang="en-US" sz="1400" dirty="0" err="1"/>
              <a:t>детей</a:t>
            </a:r>
            <a:r>
              <a:rPr lang="en-US" sz="1400" dirty="0"/>
              <a:t>. </a:t>
            </a:r>
            <a:r>
              <a:rPr lang="en-US" sz="1400" dirty="0" err="1"/>
              <a:t>Всего</a:t>
            </a:r>
            <a:r>
              <a:rPr lang="en-US" sz="1400" dirty="0"/>
              <a:t> </a:t>
            </a:r>
            <a:r>
              <a:rPr lang="en-US" sz="1400" dirty="0" err="1"/>
              <a:t>за</a:t>
            </a:r>
            <a:r>
              <a:rPr lang="en-US" sz="1400" dirty="0"/>
              <a:t> </a:t>
            </a:r>
            <a:r>
              <a:rPr lang="en-US" sz="1400" dirty="0" err="1"/>
              <a:t>время</a:t>
            </a:r>
            <a:r>
              <a:rPr lang="en-US" sz="1400" dirty="0"/>
              <a:t> </a:t>
            </a:r>
            <a:r>
              <a:rPr lang="en-US" sz="1400" dirty="0" err="1"/>
              <a:t>нахождения</a:t>
            </a:r>
            <a:r>
              <a:rPr lang="en-US" sz="1400" dirty="0"/>
              <a:t> </a:t>
            </a:r>
            <a:r>
              <a:rPr lang="en-US" sz="1400" dirty="0" err="1"/>
              <a:t>Кабардино-Балкарии</a:t>
            </a:r>
            <a:r>
              <a:rPr lang="en-US" sz="1400" dirty="0"/>
              <a:t> в </a:t>
            </a:r>
            <a:r>
              <a:rPr lang="en-US" sz="1400" dirty="0" err="1"/>
              <a:t>оккупации</a:t>
            </a:r>
            <a:r>
              <a:rPr lang="en-US" sz="1400" dirty="0"/>
              <a:t> </a:t>
            </a:r>
            <a:r>
              <a:rPr lang="en-US" sz="1400" dirty="0" err="1"/>
              <a:t>было</a:t>
            </a:r>
            <a:r>
              <a:rPr lang="en-US" sz="1400" dirty="0"/>
              <a:t> </a:t>
            </a:r>
            <a:r>
              <a:rPr lang="en-US" sz="1400" dirty="0" err="1"/>
              <a:t>убито</a:t>
            </a:r>
            <a:r>
              <a:rPr lang="en-US" sz="1400" dirty="0"/>
              <a:t> 4141 </a:t>
            </a:r>
            <a:r>
              <a:rPr lang="en-US" sz="1400" dirty="0" err="1"/>
              <a:t>человека</a:t>
            </a:r>
            <a:r>
              <a:rPr lang="en-US" sz="1400" dirty="0"/>
              <a:t>. </a:t>
            </a: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Рисунок 9"/>
          <p:cNvPicPr/>
          <p:nvPr/>
        </p:nvPicPr>
        <p:blipFill>
          <a:blip r:embed="rId2"/>
          <a:stretch/>
        </p:blipFill>
        <p:spPr>
          <a:xfrm>
            <a:off x="241200" y="346680"/>
            <a:ext cx="530640" cy="530640"/>
          </a:xfrm>
          <a:prstGeom prst="rect">
            <a:avLst/>
          </a:prstGeom>
          <a:ln>
            <a:noFill/>
          </a:ln>
        </p:spPr>
      </p:pic>
      <p:pic>
        <p:nvPicPr>
          <p:cNvPr id="97" name="Рисунок 13"/>
          <p:cNvPicPr/>
          <p:nvPr/>
        </p:nvPicPr>
        <p:blipFill>
          <a:blip r:embed="rId3"/>
          <a:srcRect b="17505"/>
          <a:stretch/>
        </p:blipFill>
        <p:spPr>
          <a:xfrm>
            <a:off x="0" y="0"/>
            <a:ext cx="12215160" cy="6857640"/>
          </a:xfrm>
          <a:prstGeom prst="rect">
            <a:avLst/>
          </a:prstGeom>
          <a:ln>
            <a:noFill/>
          </a:ln>
        </p:spPr>
      </p:pic>
      <p:sp>
        <p:nvSpPr>
          <p:cNvPr id="98" name="CustomShape 1"/>
          <p:cNvSpPr/>
          <p:nvPr/>
        </p:nvSpPr>
        <p:spPr>
          <a:xfrm>
            <a:off x="0" y="0"/>
            <a:ext cx="12215160" cy="6857640"/>
          </a:xfrm>
          <a:prstGeom prst="rect">
            <a:avLst/>
          </a:prstGeom>
          <a:gradFill rotWithShape="0">
            <a:gsLst>
              <a:gs pos="0">
                <a:schemeClr val="tx1">
                  <a:alpha val="44000"/>
                </a:schemeClr>
              </a:gs>
              <a:gs pos="100000">
                <a:schemeClr val="tx1">
                  <a:alpha val="51000"/>
                </a:schemeClr>
              </a:gs>
            </a:gsLst>
            <a:lin ang="7800000"/>
          </a:gradFill>
          <a:ln/>
        </p:spPr>
        <p:style>
          <a:lnRef idx="2">
            <a:schemeClr val="accent1">
              <a:shade val="50000"/>
            </a:schemeClr>
          </a:lnRef>
          <a:fillRef idx="1">
            <a:schemeClr val="accent1"/>
          </a:fillRef>
          <a:effectRef idx="0">
            <a:schemeClr val="accent1"/>
          </a:effectRef>
          <a:fontRef idx="minor"/>
        </p:style>
      </p:sp>
      <p:pic>
        <p:nvPicPr>
          <p:cNvPr id="99" name="Рисунок 5"/>
          <p:cNvPicPr/>
          <p:nvPr/>
        </p:nvPicPr>
        <p:blipFill>
          <a:blip r:embed="rId4"/>
          <a:stretch/>
        </p:blipFill>
        <p:spPr>
          <a:xfrm>
            <a:off x="-73224" y="0"/>
            <a:ext cx="7831985" cy="6857640"/>
          </a:xfrm>
          <a:prstGeom prst="rect">
            <a:avLst/>
          </a:prstGeom>
          <a:ln>
            <a:noFill/>
          </a:ln>
        </p:spPr>
      </p:pic>
      <p:sp>
        <p:nvSpPr>
          <p:cNvPr id="100" name="CustomShape 2"/>
          <p:cNvSpPr/>
          <p:nvPr/>
        </p:nvSpPr>
        <p:spPr>
          <a:xfrm>
            <a:off x="8023122" y="346680"/>
            <a:ext cx="3927677" cy="5150534"/>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1" strike="noStrike" spc="-1" dirty="0" err="1" smtClean="0">
                <a:solidFill>
                  <a:schemeClr val="tx1"/>
                </a:solidFill>
                <a:latin typeface="Calibri"/>
                <a:ea typeface="Calibri"/>
              </a:rPr>
              <a:t>Во</a:t>
            </a:r>
            <a:r>
              <a:rPr lang="en-US" sz="1400" b="1" strike="noStrike" spc="-1" dirty="0" smtClean="0">
                <a:solidFill>
                  <a:schemeClr val="tx1"/>
                </a:solidFill>
                <a:latin typeface="Calibri"/>
                <a:ea typeface="Calibri"/>
              </a:rPr>
              <a:t> </a:t>
            </a:r>
            <a:r>
              <a:rPr lang="en-US" sz="1400" b="1" strike="noStrike" spc="-1" dirty="0" err="1">
                <a:solidFill>
                  <a:schemeClr val="tx1"/>
                </a:solidFill>
                <a:latin typeface="Calibri"/>
                <a:ea typeface="Calibri"/>
              </a:rPr>
              <a:t>время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освобождения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Прохладного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советские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войска</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уничтожили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более</a:t>
            </a:r>
            <a:r>
              <a:rPr lang="en-US" sz="1400" b="1" strike="noStrike" spc="-1" dirty="0">
                <a:solidFill>
                  <a:schemeClr val="tx1"/>
                </a:solidFill>
                <a:latin typeface="Calibri"/>
                <a:ea typeface="Calibri"/>
              </a:rPr>
              <a:t> 150 </a:t>
            </a:r>
            <a:r>
              <a:rPr lang="en-US" sz="1400" b="1" strike="noStrike" spc="-1" dirty="0" err="1">
                <a:solidFill>
                  <a:schemeClr val="tx1"/>
                </a:solidFill>
                <a:latin typeface="Calibri"/>
                <a:ea typeface="Calibri"/>
              </a:rPr>
              <a:t>немцев</a:t>
            </a:r>
            <a:r>
              <a:rPr lang="en-US" sz="1400" b="1" strike="noStrike" spc="-1" dirty="0">
                <a:solidFill>
                  <a:schemeClr val="tx1"/>
                </a:solidFill>
                <a:latin typeface="Calibri"/>
                <a:ea typeface="Calibri"/>
              </a:rPr>
              <a:t>, 25 </a:t>
            </a:r>
            <a:r>
              <a:rPr lang="en-US" sz="1400" b="1" strike="noStrike" spc="-1" dirty="0" err="1">
                <a:solidFill>
                  <a:schemeClr val="tx1"/>
                </a:solidFill>
                <a:latin typeface="Calibri"/>
                <a:ea typeface="Calibri"/>
              </a:rPr>
              <a:t>танков</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бронемашин</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захватили</a:t>
            </a:r>
            <a:r>
              <a:rPr lang="en-US" sz="1400" b="1" strike="noStrike" spc="-1" dirty="0">
                <a:solidFill>
                  <a:schemeClr val="tx1"/>
                </a:solidFill>
                <a:latin typeface="Calibri"/>
                <a:ea typeface="Calibri"/>
              </a:rPr>
              <a:t> 27 </a:t>
            </a:r>
            <a:r>
              <a:rPr lang="en-US" sz="1400" b="1" strike="noStrike" spc="-1" dirty="0" err="1">
                <a:solidFill>
                  <a:schemeClr val="tx1"/>
                </a:solidFill>
                <a:latin typeface="Calibri"/>
                <a:ea typeface="Calibri"/>
              </a:rPr>
              <a:t>орудий</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другой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техники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Отступая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части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германских</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войск</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используя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минные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поля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оборонительные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сооружения</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проволочные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заграждения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пытались</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задержать</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наступление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Красной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Армии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на</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рубеже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рек</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Малка</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Кума</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организовать</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контрудар</a:t>
            </a:r>
            <a:r>
              <a:rPr lang="en-US" sz="1400" b="1" strike="noStrike" spc="-1" dirty="0">
                <a:solidFill>
                  <a:schemeClr val="tx1"/>
                </a:solidFill>
                <a:latin typeface="Calibri"/>
                <a:ea typeface="Calibri"/>
              </a:rPr>
              <a:t>. В </a:t>
            </a:r>
            <a:r>
              <a:rPr lang="en-US" sz="1400" b="1" strike="noStrike" spc="-1" dirty="0" err="1">
                <a:solidFill>
                  <a:schemeClr val="tx1"/>
                </a:solidFill>
                <a:latin typeface="Calibri"/>
                <a:ea typeface="Calibri"/>
              </a:rPr>
              <a:t>ночь</a:t>
            </a:r>
            <a:r>
              <a:rPr lang="en-US" sz="1400" b="1" strike="noStrike" spc="-1" dirty="0">
                <a:solidFill>
                  <a:schemeClr val="tx1"/>
                </a:solidFill>
                <a:latin typeface="Calibri"/>
                <a:ea typeface="Calibri"/>
              </a:rPr>
              <a:t> с 6-го </a:t>
            </a:r>
            <a:r>
              <a:rPr lang="en-US" sz="1400" b="1" strike="noStrike" spc="-1" dirty="0" err="1">
                <a:solidFill>
                  <a:schemeClr val="tx1"/>
                </a:solidFill>
                <a:latin typeface="Calibri"/>
                <a:ea typeface="Calibri"/>
              </a:rPr>
              <a:t>на</a:t>
            </a:r>
            <a:r>
              <a:rPr lang="en-US" sz="1400" b="1" strike="noStrike" spc="-1" dirty="0">
                <a:solidFill>
                  <a:schemeClr val="tx1"/>
                </a:solidFill>
                <a:latin typeface="Calibri"/>
                <a:ea typeface="Calibri"/>
              </a:rPr>
              <a:t> 7 </a:t>
            </a:r>
            <a:r>
              <a:rPr lang="en-US" sz="1400" b="1" strike="noStrike" spc="-1" dirty="0" err="1">
                <a:solidFill>
                  <a:schemeClr val="tx1"/>
                </a:solidFill>
                <a:latin typeface="Calibri"/>
                <a:ea typeface="Calibri"/>
              </a:rPr>
              <a:t>января</a:t>
            </a:r>
            <a:r>
              <a:rPr lang="en-US" sz="1400" b="1" strike="noStrike" spc="-1" dirty="0">
                <a:solidFill>
                  <a:schemeClr val="tx1"/>
                </a:solidFill>
                <a:latin typeface="Calibri"/>
                <a:ea typeface="Calibri"/>
              </a:rPr>
              <a:t> 1943 г. </a:t>
            </a:r>
            <a:r>
              <a:rPr lang="en-US" sz="1400" b="1" strike="noStrike" spc="-1" dirty="0" err="1">
                <a:solidFill>
                  <a:schemeClr val="tx1"/>
                </a:solidFill>
                <a:latin typeface="Calibri"/>
                <a:ea typeface="Calibri"/>
              </a:rPr>
              <a:t>районе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Куба-Табы</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Кубы</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Марьинской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шли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ожесточенные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бои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Результатом</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которых</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стало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освобождение</a:t>
            </a:r>
            <a:r>
              <a:rPr lang="en-US" sz="1400" b="1" strike="noStrike" spc="-1" dirty="0">
                <a:solidFill>
                  <a:schemeClr val="tx1"/>
                </a:solidFill>
                <a:latin typeface="Calibri"/>
                <a:ea typeface="Calibri"/>
              </a:rPr>
              <a:t> 8 </a:t>
            </a:r>
            <a:r>
              <a:rPr lang="en-US" sz="1400" b="1" strike="noStrike" spc="-1" dirty="0" err="1">
                <a:solidFill>
                  <a:schemeClr val="tx1"/>
                </a:solidFill>
                <a:latin typeface="Calibri"/>
                <a:ea typeface="Calibri"/>
              </a:rPr>
              <a:t>января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селения</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Малка</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солдатами</a:t>
            </a:r>
            <a:r>
              <a:rPr lang="en-US" sz="1400" b="1" strike="noStrike" spc="-1" dirty="0">
                <a:solidFill>
                  <a:schemeClr val="tx1"/>
                </a:solidFill>
                <a:latin typeface="Calibri"/>
                <a:ea typeface="Calibri"/>
              </a:rPr>
              <a:t> 351-й </a:t>
            </a:r>
            <a:r>
              <a:rPr lang="en-US" sz="1400" b="1" strike="noStrike" spc="-1" dirty="0" err="1">
                <a:solidFill>
                  <a:schemeClr val="tx1"/>
                </a:solidFill>
                <a:latin typeface="Calibri"/>
                <a:ea typeface="Calibri"/>
              </a:rPr>
              <a:t>стрелковой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дивизии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генерала</a:t>
            </a:r>
            <a:r>
              <a:rPr lang="en-US" sz="1400" b="1" strike="noStrike" spc="-1" dirty="0">
                <a:solidFill>
                  <a:schemeClr val="tx1"/>
                </a:solidFill>
                <a:latin typeface="Calibri"/>
                <a:ea typeface="Calibri"/>
              </a:rPr>
              <a:t> В. </a:t>
            </a:r>
            <a:r>
              <a:rPr lang="en-US" sz="1400" b="1" strike="noStrike" spc="-1" dirty="0" err="1">
                <a:solidFill>
                  <a:schemeClr val="tx1"/>
                </a:solidFill>
                <a:latin typeface="Calibri"/>
                <a:ea typeface="Calibri"/>
              </a:rPr>
              <a:t>Сергацкова</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Атака</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частей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Красной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Армии</a:t>
            </a:r>
            <a:r>
              <a:rPr lang="en-US" sz="1400" b="1" strike="noStrike" spc="-1" dirty="0">
                <a:solidFill>
                  <a:schemeClr val="tx1"/>
                </a:solidFill>
                <a:latin typeface="Calibri"/>
                <a:ea typeface="Calibri"/>
              </a:rPr>
              <a:t> в </a:t>
            </a:r>
            <a:r>
              <a:rPr lang="en-US" sz="1400" b="1" strike="noStrike" spc="-1" dirty="0" err="1">
                <a:solidFill>
                  <a:schemeClr val="tx1"/>
                </a:solidFill>
                <a:latin typeface="Calibri"/>
                <a:ea typeface="Calibri"/>
              </a:rPr>
              <a:t>ночь</a:t>
            </a:r>
            <a:r>
              <a:rPr lang="en-US" sz="1400" b="1" strike="noStrike" spc="-1" dirty="0">
                <a:solidFill>
                  <a:schemeClr val="tx1"/>
                </a:solidFill>
                <a:latin typeface="Calibri"/>
                <a:ea typeface="Calibri"/>
              </a:rPr>
              <a:t> с 9-го </a:t>
            </a:r>
            <a:r>
              <a:rPr lang="en-US" sz="1400" b="1" strike="noStrike" spc="-1" dirty="0" err="1">
                <a:solidFill>
                  <a:schemeClr val="tx1"/>
                </a:solidFill>
                <a:latin typeface="Calibri"/>
                <a:ea typeface="Calibri"/>
              </a:rPr>
              <a:t>на</a:t>
            </a:r>
            <a:r>
              <a:rPr lang="en-US" sz="1400" b="1" strike="noStrike" spc="-1" dirty="0">
                <a:solidFill>
                  <a:schemeClr val="tx1"/>
                </a:solidFill>
                <a:latin typeface="Calibri"/>
                <a:ea typeface="Calibri"/>
              </a:rPr>
              <a:t> 10 </a:t>
            </a:r>
            <a:r>
              <a:rPr lang="en-US" sz="1400" b="1" strike="noStrike" spc="-1" dirty="0" err="1">
                <a:solidFill>
                  <a:schemeClr val="tx1"/>
                </a:solidFill>
                <a:latin typeface="Calibri"/>
                <a:ea typeface="Calibri"/>
              </a:rPr>
              <a:t>января</a:t>
            </a:r>
            <a:r>
              <a:rPr lang="en-US" sz="1400" b="1" strike="noStrike" spc="-1" dirty="0">
                <a:solidFill>
                  <a:schemeClr val="tx1"/>
                </a:solidFill>
                <a:latin typeface="Calibri"/>
                <a:ea typeface="Calibri"/>
              </a:rPr>
              <a:t> 1943 г. </a:t>
            </a:r>
            <a:r>
              <a:rPr lang="en-US" sz="1400" b="1" strike="noStrike" spc="-1" dirty="0" err="1">
                <a:solidFill>
                  <a:schemeClr val="tx1"/>
                </a:solidFill>
                <a:latin typeface="Calibri"/>
                <a:ea typeface="Calibri"/>
              </a:rPr>
              <a:t>завершилась</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освобождением</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Кубы</a:t>
            </a:r>
            <a:r>
              <a:rPr lang="en-US" sz="1400" b="1" strike="noStrike" spc="-1" dirty="0">
                <a:solidFill>
                  <a:schemeClr val="tx1"/>
                </a:solidFill>
                <a:latin typeface="Calibri"/>
                <a:ea typeface="Calibri"/>
              </a:rPr>
              <a:t> и </a:t>
            </a:r>
            <a:r>
              <a:rPr lang="en-US" sz="1400" b="1" strike="noStrike" spc="-1" dirty="0" err="1">
                <a:solidFill>
                  <a:schemeClr val="tx1"/>
                </a:solidFill>
                <a:latin typeface="Calibri"/>
                <a:ea typeface="Calibri"/>
              </a:rPr>
              <a:t>Марьинской</a:t>
            </a:r>
            <a:r>
              <a:rPr lang="en-US" sz="1400" b="1" strike="noStrike" spc="-1" dirty="0">
                <a:solidFill>
                  <a:schemeClr val="tx1"/>
                </a:solidFill>
                <a:latin typeface="Calibri"/>
                <a:ea typeface="Calibri"/>
              </a:rPr>
              <a:t>. В </a:t>
            </a:r>
            <a:r>
              <a:rPr lang="en-US" sz="1400" b="1" strike="noStrike" spc="-1" dirty="0" err="1">
                <a:solidFill>
                  <a:schemeClr val="tx1"/>
                </a:solidFill>
                <a:latin typeface="Calibri"/>
                <a:ea typeface="Calibri"/>
              </a:rPr>
              <a:t>уличных</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боях</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было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уничтожено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до</a:t>
            </a:r>
            <a:r>
              <a:rPr lang="en-US" sz="1400" b="1" strike="noStrike" spc="-1" dirty="0">
                <a:solidFill>
                  <a:schemeClr val="tx1"/>
                </a:solidFill>
                <a:latin typeface="Calibri"/>
                <a:ea typeface="Calibri"/>
              </a:rPr>
              <a:t> 300 </a:t>
            </a:r>
            <a:r>
              <a:rPr lang="en-US" sz="1400" b="1" strike="noStrike" spc="-1" dirty="0" err="1">
                <a:solidFill>
                  <a:schemeClr val="tx1"/>
                </a:solidFill>
                <a:latin typeface="Calibri"/>
                <a:ea typeface="Calibri"/>
              </a:rPr>
              <a:t>немцев</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взято</a:t>
            </a:r>
            <a:r>
              <a:rPr lang="en-US" sz="1400" b="1" strike="noStrike" spc="-1" dirty="0">
                <a:solidFill>
                  <a:schemeClr val="tx1"/>
                </a:solidFill>
                <a:latin typeface="Calibri"/>
                <a:ea typeface="Calibri"/>
              </a:rPr>
              <a:t> в </a:t>
            </a:r>
            <a:r>
              <a:rPr lang="en-US" sz="1400" b="1" strike="noStrike" spc="-1" dirty="0" err="1">
                <a:solidFill>
                  <a:schemeClr val="tx1"/>
                </a:solidFill>
                <a:latin typeface="Calibri"/>
                <a:ea typeface="Calibri"/>
              </a:rPr>
              <a:t>плен</a:t>
            </a:r>
            <a:r>
              <a:rPr lang="en-US" sz="1400" b="1" strike="noStrike" spc="-1" dirty="0">
                <a:solidFill>
                  <a:schemeClr val="tx1"/>
                </a:solidFill>
                <a:latin typeface="Calibri"/>
                <a:ea typeface="Calibri"/>
              </a:rPr>
              <a:t> 150 </a:t>
            </a:r>
            <a:r>
              <a:rPr lang="en-US" sz="1400" b="1" strike="noStrike" spc="-1" dirty="0" err="1">
                <a:solidFill>
                  <a:schemeClr val="tx1"/>
                </a:solidFill>
                <a:latin typeface="Calibri"/>
                <a:ea typeface="Calibri"/>
              </a:rPr>
              <a:t>чел</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захвачено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много</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вооружения</a:t>
            </a:r>
            <a:r>
              <a:rPr lang="en-US" sz="1400" b="1" strike="noStrike" spc="-1" dirty="0">
                <a:solidFill>
                  <a:schemeClr val="tx1"/>
                </a:solidFill>
                <a:latin typeface="Calibri"/>
                <a:ea typeface="Calibri"/>
              </a:rPr>
              <a:t>. В 4 </a:t>
            </a:r>
            <a:r>
              <a:rPr lang="en-US" sz="1400" b="1" strike="noStrike" spc="-1" dirty="0" err="1">
                <a:solidFill>
                  <a:schemeClr val="tx1"/>
                </a:solidFill>
                <a:latin typeface="Calibri"/>
                <a:ea typeface="Calibri"/>
              </a:rPr>
              <a:t>утра</a:t>
            </a:r>
            <a:r>
              <a:rPr lang="en-US" sz="1400" b="1" strike="noStrike" spc="-1" dirty="0">
                <a:solidFill>
                  <a:schemeClr val="tx1"/>
                </a:solidFill>
                <a:latin typeface="Calibri"/>
                <a:ea typeface="Calibri"/>
              </a:rPr>
              <a:t> 11 </a:t>
            </a:r>
            <a:r>
              <a:rPr lang="en-US" sz="1400" b="1" strike="noStrike" spc="-1" dirty="0" err="1">
                <a:solidFill>
                  <a:schemeClr val="tx1"/>
                </a:solidFill>
                <a:latin typeface="Calibri"/>
                <a:ea typeface="Calibri"/>
              </a:rPr>
              <a:t>января</a:t>
            </a:r>
            <a:r>
              <a:rPr lang="en-US" sz="1400" b="1" strike="noStrike" spc="-1" dirty="0">
                <a:solidFill>
                  <a:schemeClr val="tx1"/>
                </a:solidFill>
                <a:latin typeface="Calibri"/>
                <a:ea typeface="Calibri"/>
              </a:rPr>
              <a:t> 1943 г. </a:t>
            </a:r>
            <a:r>
              <a:rPr lang="en-US" sz="1400" b="1" strike="noStrike" spc="-1" dirty="0" err="1">
                <a:solidFill>
                  <a:schemeClr val="tx1"/>
                </a:solidFill>
                <a:latin typeface="Calibri"/>
                <a:ea typeface="Calibri"/>
              </a:rPr>
              <a:t>части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Красной</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Армии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завершили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освобождение</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территории</a:t>
            </a:r>
            <a:r>
              <a:rPr lang="en-US" sz="1400" b="1" strike="noStrike" spc="-1" dirty="0">
                <a:solidFill>
                  <a:schemeClr val="tx1"/>
                </a:solidFill>
                <a:latin typeface="Calibri"/>
                <a:ea typeface="Calibri"/>
              </a:rPr>
              <a:t> </a:t>
            </a:r>
            <a:r>
              <a:rPr lang="en-US" sz="1400" b="1" strike="noStrike" spc="-1" dirty="0" err="1">
                <a:solidFill>
                  <a:schemeClr val="tx1"/>
                </a:solidFill>
                <a:latin typeface="Calibri"/>
                <a:ea typeface="Calibri"/>
              </a:rPr>
              <a:t>Кабардино-Балкарской</a:t>
            </a:r>
            <a:r>
              <a:rPr lang="en-US" sz="1400" b="1" strike="noStrike" spc="-1" dirty="0">
                <a:solidFill>
                  <a:schemeClr val="tx1"/>
                </a:solidFill>
                <a:latin typeface="Calibri"/>
                <a:ea typeface="Calibri"/>
              </a:rPr>
              <a:t> АССР.</a:t>
            </a:r>
            <a:endParaRPr lang="en-US" sz="1400" b="1" strike="noStrike" spc="-1" dirty="0">
              <a:solidFill>
                <a:schemeClr val="tx1"/>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Рисунок 11"/>
          <p:cNvPicPr/>
          <p:nvPr/>
        </p:nvPicPr>
        <p:blipFill>
          <a:blip r:embed="rId2"/>
          <a:stretch/>
        </p:blipFill>
        <p:spPr>
          <a:xfrm>
            <a:off x="0" y="0"/>
            <a:ext cx="12191760" cy="6857640"/>
          </a:xfrm>
          <a:prstGeom prst="rect">
            <a:avLst/>
          </a:prstGeom>
          <a:ln>
            <a:noFill/>
          </a:ln>
        </p:spPr>
      </p:pic>
      <p:pic>
        <p:nvPicPr>
          <p:cNvPr id="58" name="Рисунок 14"/>
          <p:cNvPicPr/>
          <p:nvPr/>
        </p:nvPicPr>
        <p:blipFill>
          <a:blip r:embed="rId3"/>
          <a:stretch/>
        </p:blipFill>
        <p:spPr>
          <a:xfrm>
            <a:off x="2263341" y="714428"/>
            <a:ext cx="7665319" cy="4776881"/>
          </a:xfrm>
          <a:prstGeom prst="rect">
            <a:avLst/>
          </a:prstGeom>
          <a:ln>
            <a:noFill/>
          </a:ln>
        </p:spPr>
      </p:pic>
      <p:sp>
        <p:nvSpPr>
          <p:cNvPr id="59" name="CustomShape 2"/>
          <p:cNvSpPr/>
          <p:nvPr/>
        </p:nvSpPr>
        <p:spPr>
          <a:xfrm>
            <a:off x="802693" y="5667370"/>
            <a:ext cx="10586615" cy="101420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ctr">
              <a:lnSpc>
                <a:spcPct val="100000"/>
              </a:lnSpc>
            </a:pPr>
            <a:r>
              <a:rPr lang="en-US" sz="6000" b="0" strike="noStrike" spc="-1" dirty="0" err="1">
                <a:solidFill>
                  <a:srgbClr val="FF0000"/>
                </a:solidFill>
                <a:latin typeface="USSR STENCIL"/>
              </a:rPr>
              <a:t>Эскадрон</a:t>
            </a:r>
            <a:r>
              <a:rPr lang="en-US" sz="6000" b="0" strike="noStrike" spc="-1" dirty="0">
                <a:solidFill>
                  <a:srgbClr val="FF0000"/>
                </a:solidFill>
                <a:latin typeface="USSR STENCIL"/>
              </a:rPr>
              <a:t> </a:t>
            </a:r>
            <a:r>
              <a:rPr lang="en-US" sz="6000" b="0" strike="noStrike" spc="-1" dirty="0" err="1">
                <a:solidFill>
                  <a:srgbClr val="FF0000"/>
                </a:solidFill>
                <a:latin typeface="USSR STENCIL"/>
              </a:rPr>
              <a:t>Кара</a:t>
            </a:r>
            <a:r>
              <a:rPr lang="en-US" sz="6000" b="0" strike="noStrike" spc="-1" dirty="0">
                <a:solidFill>
                  <a:srgbClr val="FF0000"/>
                </a:solidFill>
                <a:latin typeface="USSR STENCIL"/>
              </a:rPr>
              <a:t> </a:t>
            </a:r>
            <a:r>
              <a:rPr lang="en-US" sz="6000" b="0" strike="noStrike" spc="-1" dirty="0" err="1">
                <a:solidFill>
                  <a:srgbClr val="FF0000"/>
                </a:solidFill>
                <a:latin typeface="USSR STENCIL"/>
              </a:rPr>
              <a:t>Караева</a:t>
            </a:r>
            <a:endParaRPr lang="en-US" sz="6000" b="0" strike="noStrike" spc="-1" dirty="0">
              <a:solidFill>
                <a:srgbClr val="FF0000"/>
              </a:solidFill>
              <a:latin typeface="Arial"/>
            </a:endParaRPr>
          </a:p>
        </p:txBody>
      </p:sp>
    </p:spTree>
    <p:extLst>
      <p:ext uri="{BB962C8B-B14F-4D97-AF65-F5344CB8AC3E}">
        <p14:creationId xmlns:p14="http://schemas.microsoft.com/office/powerpoint/2010/main" val="3181021291"/>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 name="Рисунок 14"/>
          <p:cNvPicPr/>
          <p:nvPr/>
        </p:nvPicPr>
        <p:blipFill>
          <a:blip r:embed="rId2"/>
          <a:stretch/>
        </p:blipFill>
        <p:spPr>
          <a:xfrm>
            <a:off x="11880" y="0"/>
            <a:ext cx="12191760" cy="6857640"/>
          </a:xfrm>
          <a:prstGeom prst="rect">
            <a:avLst/>
          </a:prstGeom>
          <a:ln>
            <a:noFill/>
          </a:ln>
        </p:spPr>
      </p:pic>
      <p:sp>
        <p:nvSpPr>
          <p:cNvPr id="113" name="CustomShape 1"/>
          <p:cNvSpPr/>
          <p:nvPr/>
        </p:nvSpPr>
        <p:spPr>
          <a:xfrm>
            <a:off x="-23160" y="360"/>
            <a:ext cx="12215160" cy="6857640"/>
          </a:xfrm>
          <a:prstGeom prst="rect">
            <a:avLst/>
          </a:prstGeom>
          <a:gradFill rotWithShape="0">
            <a:gsLst>
              <a:gs pos="0">
                <a:schemeClr val="tx1">
                  <a:alpha val="44000"/>
                </a:schemeClr>
              </a:gs>
              <a:gs pos="100000">
                <a:schemeClr val="tx1">
                  <a:alpha val="51000"/>
                </a:schemeClr>
              </a:gs>
            </a:gsLst>
            <a:lin ang="7800000"/>
          </a:gradFill>
          <a:ln/>
        </p:spPr>
        <p:style>
          <a:lnRef idx="2">
            <a:schemeClr val="accent1">
              <a:shade val="50000"/>
            </a:schemeClr>
          </a:lnRef>
          <a:fillRef idx="1">
            <a:schemeClr val="accent1"/>
          </a:fillRef>
          <a:effectRef idx="0">
            <a:schemeClr val="accent1"/>
          </a:effectRef>
          <a:fontRef idx="minor"/>
        </p:style>
      </p:sp>
      <p:sp>
        <p:nvSpPr>
          <p:cNvPr id="115" name="CustomShape 2"/>
          <p:cNvSpPr/>
          <p:nvPr/>
        </p:nvSpPr>
        <p:spPr>
          <a:xfrm>
            <a:off x="7691992" y="1065135"/>
            <a:ext cx="4488128" cy="353695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1" strike="noStrike" spc="-1" dirty="0">
                <a:solidFill>
                  <a:srgbClr val="FFFFFF"/>
                </a:solidFill>
                <a:latin typeface="Calibri"/>
                <a:ea typeface="Calibri"/>
              </a:rPr>
              <a:t>9 </a:t>
            </a:r>
            <a:r>
              <a:rPr lang="en-US" sz="1400" b="1" strike="noStrike" spc="-1" dirty="0" err="1">
                <a:solidFill>
                  <a:srgbClr val="FFFFFF"/>
                </a:solidFill>
                <a:latin typeface="Calibri"/>
                <a:ea typeface="Calibri"/>
              </a:rPr>
              <a:t>октября</a:t>
            </a:r>
            <a:r>
              <a:rPr lang="en-US" sz="1400" b="1" strike="noStrike" spc="-1" dirty="0">
                <a:solidFill>
                  <a:srgbClr val="FFFFFF"/>
                </a:solidFill>
                <a:latin typeface="Calibri"/>
                <a:ea typeface="Calibri"/>
              </a:rPr>
              <a:t> 1942 г.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главной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площади</a:t>
            </a:r>
            <a:r>
              <a:rPr lang="en-US" sz="1400" b="1" strike="noStrike" spc="-1" dirty="0">
                <a:solidFill>
                  <a:srgbClr val="FFFFFF"/>
                </a:solidFill>
                <a:latin typeface="Calibri"/>
                <a:ea typeface="Calibri"/>
              </a:rPr>
              <a:t> г. </a:t>
            </a:r>
            <a:r>
              <a:rPr lang="en-US" sz="1400" b="1" strike="noStrike" spc="-1" dirty="0" err="1">
                <a:solidFill>
                  <a:srgbClr val="FFFFFF"/>
                </a:solidFill>
                <a:latin typeface="Calibri"/>
                <a:ea typeface="Calibri"/>
              </a:rPr>
              <a:t>Буйнакска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большом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стечении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горожан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состоялся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торжественный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митинг</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проводов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фронт</a:t>
            </a:r>
            <a:r>
              <a:rPr lang="en-US" sz="1400" b="1" strike="noStrike" spc="-1" dirty="0">
                <a:solidFill>
                  <a:srgbClr val="FFFFFF"/>
                </a:solidFill>
                <a:latin typeface="Calibri"/>
                <a:ea typeface="Calibri"/>
              </a:rPr>
              <a:t>. С </a:t>
            </a:r>
            <a:r>
              <a:rPr lang="en-US" sz="1400" b="1" strike="noStrike" spc="-1" dirty="0" err="1">
                <a:solidFill>
                  <a:srgbClr val="FFFFFF"/>
                </a:solidFill>
                <a:latin typeface="Calibri"/>
                <a:ea typeface="Calibri"/>
              </a:rPr>
              <a:t>напутственным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словом</a:t>
            </a:r>
            <a:r>
              <a:rPr lang="en-US" sz="1400" b="1" strike="noStrike" spc="-1" dirty="0">
                <a:solidFill>
                  <a:srgbClr val="FFFFFF"/>
                </a:solidFill>
                <a:latin typeface="Calibri"/>
                <a:ea typeface="Calibri"/>
              </a:rPr>
              <a:t> к </a:t>
            </a:r>
            <a:r>
              <a:rPr lang="en-US" sz="1400" b="1" strike="noStrike" spc="-1" dirty="0" err="1">
                <a:solidFill>
                  <a:srgbClr val="FFFFFF"/>
                </a:solidFill>
                <a:latin typeface="Calibri"/>
                <a:ea typeface="Calibri"/>
              </a:rPr>
              <a:t>личному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составу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обратился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председатель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Президиума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Верховного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Совета</a:t>
            </a:r>
            <a:r>
              <a:rPr lang="en-US" sz="1400" b="1" strike="noStrike" spc="-1" dirty="0">
                <a:solidFill>
                  <a:srgbClr val="FFFFFF"/>
                </a:solidFill>
                <a:latin typeface="Calibri"/>
                <a:ea typeface="Calibri"/>
              </a:rPr>
              <a:t> ДАССР </a:t>
            </a:r>
            <a:r>
              <a:rPr lang="en-US" sz="1400" b="1" strike="noStrike" spc="-1" dirty="0" err="1">
                <a:solidFill>
                  <a:srgbClr val="FFFFFF"/>
                </a:solidFill>
                <a:latin typeface="Calibri"/>
                <a:ea typeface="Calibri"/>
              </a:rPr>
              <a:t>Адил-Герей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Тахтаров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вручил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боевое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Красное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Знамя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котором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золотыми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буквами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вышито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Отдельный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Дагестанский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добровольческий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кавалерийский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Командир</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Кара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Караев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принимая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развернутое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знамя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заверил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правительство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что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бойцы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вернутся</a:t>
            </a:r>
            <a:r>
              <a:rPr lang="en-US" sz="1400" b="1" strike="noStrike" spc="-1" dirty="0">
                <a:solidFill>
                  <a:srgbClr val="FFFFFF"/>
                </a:solidFill>
                <a:latin typeface="Calibri"/>
                <a:ea typeface="Calibri"/>
              </a:rPr>
              <a:t> с </a:t>
            </a:r>
            <a:r>
              <a:rPr lang="en-US" sz="1400" b="1" strike="noStrike" spc="-1" dirty="0" err="1">
                <a:solidFill>
                  <a:srgbClr val="FFFFFF"/>
                </a:solidFill>
                <a:latin typeface="Calibri"/>
                <a:ea typeface="Calibri"/>
              </a:rPr>
              <a:t>победой</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передал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его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Гази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Омарову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кавалеру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ордена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Красного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Знамени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который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сказал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этим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знаменем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победим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Германию</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Донесем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это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знамя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Берлина</a:t>
            </a:r>
            <a:r>
              <a:rPr lang="en-US" sz="1400" b="1" strike="noStrike" spc="-1" dirty="0">
                <a:solidFill>
                  <a:srgbClr val="FFFFFF"/>
                </a:solidFill>
                <a:latin typeface="Calibri"/>
                <a:ea typeface="Calibri"/>
              </a:rPr>
              <a:t>».</a:t>
            </a:r>
            <a:endParaRPr lang="en-US" sz="1400" b="0" strike="noStrike" spc="-1" dirty="0">
              <a:latin typeface="Arial"/>
            </a:endParaRPr>
          </a:p>
        </p:txBody>
      </p:sp>
      <p:sp>
        <p:nvSpPr>
          <p:cNvPr id="116" name="CustomShape 3"/>
          <p:cNvSpPr/>
          <p:nvPr/>
        </p:nvSpPr>
        <p:spPr>
          <a:xfrm>
            <a:off x="226142" y="4602085"/>
            <a:ext cx="4650658" cy="202987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0000"/>
              </a:lnSpc>
            </a:pPr>
            <a:r>
              <a:rPr lang="en-US" sz="1400" b="1" strike="noStrike" spc="-1" dirty="0" err="1">
                <a:solidFill>
                  <a:srgbClr val="FFFFFF"/>
                </a:solidFill>
                <a:latin typeface="Calibri"/>
                <a:ea typeface="Calibri"/>
              </a:rPr>
              <a:t>Уже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другой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день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провожали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фронт</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проводы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добровольцев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вышел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весь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город</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звучали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песни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разных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языках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народов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Дагестана</a:t>
            </a:r>
            <a:r>
              <a:rPr lang="en-US" sz="1400" b="1" strike="noStrike" spc="-1" dirty="0">
                <a:solidFill>
                  <a:srgbClr val="FFFFFF"/>
                </a:solidFill>
                <a:latin typeface="Calibri"/>
                <a:ea typeface="Calibri"/>
              </a:rPr>
              <a:t>.</a:t>
            </a:r>
            <a:r>
              <a:rPr sz="1400" dirty="0"/>
              <a:t/>
            </a:r>
            <a:br>
              <a:rPr sz="1400" dirty="0"/>
            </a:br>
            <a:r>
              <a:rPr lang="en-US" sz="1400" b="1" strike="noStrike" spc="-1" dirty="0" err="1">
                <a:solidFill>
                  <a:srgbClr val="FFFFFF"/>
                </a:solidFill>
                <a:latin typeface="Calibri"/>
                <a:ea typeface="Calibri"/>
              </a:rPr>
              <a:t>По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пути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следования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фронт</a:t>
            </a:r>
            <a:r>
              <a:rPr lang="en-US" sz="1400" b="1" strike="noStrike" spc="-1" dirty="0">
                <a:solidFill>
                  <a:srgbClr val="FFFFFF"/>
                </a:solidFill>
                <a:latin typeface="Calibri"/>
                <a:ea typeface="Calibri"/>
              </a:rPr>
              <a:t> 12 </a:t>
            </a:r>
            <a:r>
              <a:rPr lang="en-US" sz="1400" b="1" strike="noStrike" spc="-1" dirty="0" err="1">
                <a:solidFill>
                  <a:srgbClr val="FFFFFF"/>
                </a:solidFill>
                <a:latin typeface="Calibri"/>
                <a:ea typeface="Calibri"/>
              </a:rPr>
              <a:t>октября</a:t>
            </a:r>
            <a:r>
              <a:rPr lang="en-US" sz="1400" b="1" strike="noStrike" spc="-1" dirty="0">
                <a:solidFill>
                  <a:srgbClr val="FFFFFF"/>
                </a:solidFill>
                <a:latin typeface="Calibri"/>
                <a:ea typeface="Calibri"/>
              </a:rPr>
              <a:t> 1942 г. у </a:t>
            </a:r>
            <a:r>
              <a:rPr lang="en-US" sz="1400" b="1" strike="noStrike" spc="-1" dirty="0" err="1">
                <a:solidFill>
                  <a:srgbClr val="FFFFFF"/>
                </a:solidFill>
                <a:latin typeface="Calibri"/>
                <a:ea typeface="Calibri"/>
              </a:rPr>
              <a:t>станции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Гудермес</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бойцов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приветствовали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командующий</a:t>
            </a:r>
            <a:r>
              <a:rPr lang="en-US" sz="1400" b="1" strike="noStrike" spc="-1" dirty="0">
                <a:solidFill>
                  <a:srgbClr val="FFFFFF"/>
                </a:solidFill>
                <a:latin typeface="Calibri"/>
                <a:ea typeface="Calibri"/>
              </a:rPr>
              <a:t> 44-й </a:t>
            </a:r>
            <a:r>
              <a:rPr lang="en-US" sz="1400" b="1" strike="noStrike" spc="-1" dirty="0" err="1">
                <a:solidFill>
                  <a:srgbClr val="FFFFFF"/>
                </a:solidFill>
                <a:latin typeface="Calibri"/>
                <a:ea typeface="Calibri"/>
              </a:rPr>
              <a:t>армией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генерал-майор</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Петров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председатель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Совнаркома</a:t>
            </a:r>
            <a:r>
              <a:rPr lang="en-US" sz="1400" b="1" strike="noStrike" spc="-1" dirty="0">
                <a:solidFill>
                  <a:srgbClr val="FFFFFF"/>
                </a:solidFill>
                <a:latin typeface="Calibri"/>
                <a:ea typeface="Calibri"/>
              </a:rPr>
              <a:t> ДАССР, </a:t>
            </a:r>
            <a:r>
              <a:rPr lang="en-US" sz="1400" b="1" strike="noStrike" spc="-1" dirty="0" err="1">
                <a:solidFill>
                  <a:srgbClr val="FFFFFF"/>
                </a:solidFill>
                <a:latin typeface="Calibri"/>
                <a:ea typeface="Calibri"/>
              </a:rPr>
              <a:t>член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Военного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Совета</a:t>
            </a:r>
            <a:r>
              <a:rPr lang="en-US" sz="1400" b="1" strike="noStrike" spc="-1" dirty="0">
                <a:solidFill>
                  <a:srgbClr val="FFFFFF"/>
                </a:solidFill>
                <a:latin typeface="Calibri"/>
                <a:ea typeface="Calibri"/>
              </a:rPr>
              <a:t> 44-й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А. </a:t>
            </a:r>
            <a:r>
              <a:rPr lang="en-US" sz="1400" b="1" strike="noStrike" spc="-1" dirty="0" err="1">
                <a:solidFill>
                  <a:srgbClr val="FFFFFF"/>
                </a:solidFill>
                <a:latin typeface="Calibri"/>
                <a:ea typeface="Calibri"/>
              </a:rPr>
              <a:t>Даниялов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зачислен</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распоряжение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штаба</a:t>
            </a:r>
            <a:r>
              <a:rPr lang="en-US" sz="1400" b="1" strike="noStrike" spc="-1" dirty="0">
                <a:solidFill>
                  <a:srgbClr val="FFFFFF"/>
                </a:solidFill>
                <a:latin typeface="Calibri"/>
                <a:ea typeface="Calibri"/>
              </a:rPr>
              <a:t> 44-й </a:t>
            </a:r>
            <a:r>
              <a:rPr lang="en-US" sz="1400" b="1" strike="noStrike" spc="-1" dirty="0" err="1">
                <a:solidFill>
                  <a:srgbClr val="FFFFFF"/>
                </a:solidFill>
                <a:latin typeface="Calibri"/>
                <a:ea typeface="Calibri"/>
              </a:rPr>
              <a:t>армии</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Рисунок 9"/>
          <p:cNvPicPr/>
          <p:nvPr/>
        </p:nvPicPr>
        <p:blipFill>
          <a:blip r:embed="rId2"/>
          <a:stretch/>
        </p:blipFill>
        <p:spPr>
          <a:xfrm>
            <a:off x="241200" y="346680"/>
            <a:ext cx="530640" cy="530640"/>
          </a:xfrm>
          <a:prstGeom prst="rect">
            <a:avLst/>
          </a:prstGeom>
          <a:ln>
            <a:noFill/>
          </a:ln>
        </p:spPr>
      </p:pic>
      <p:pic>
        <p:nvPicPr>
          <p:cNvPr id="119" name="Рисунок 14"/>
          <p:cNvPicPr/>
          <p:nvPr/>
        </p:nvPicPr>
        <p:blipFill>
          <a:blip r:embed="rId3"/>
          <a:stretch/>
        </p:blipFill>
        <p:spPr>
          <a:xfrm>
            <a:off x="0" y="0"/>
            <a:ext cx="12191760" cy="6857640"/>
          </a:xfrm>
          <a:prstGeom prst="rect">
            <a:avLst/>
          </a:prstGeom>
          <a:ln>
            <a:noFill/>
          </a:ln>
        </p:spPr>
      </p:pic>
      <p:sp>
        <p:nvSpPr>
          <p:cNvPr id="120" name="CustomShape 1"/>
          <p:cNvSpPr/>
          <p:nvPr/>
        </p:nvSpPr>
        <p:spPr>
          <a:xfrm>
            <a:off x="0" y="8673"/>
            <a:ext cx="12215160" cy="6857640"/>
          </a:xfrm>
          <a:prstGeom prst="rect">
            <a:avLst/>
          </a:prstGeom>
          <a:gradFill rotWithShape="0">
            <a:gsLst>
              <a:gs pos="0">
                <a:schemeClr val="tx1">
                  <a:alpha val="44000"/>
                </a:schemeClr>
              </a:gs>
              <a:gs pos="100000">
                <a:schemeClr val="tx1">
                  <a:alpha val="51000"/>
                </a:schemeClr>
              </a:gs>
            </a:gsLst>
            <a:lin ang="7800000"/>
          </a:gradFill>
          <a:ln/>
        </p:spPr>
        <p:style>
          <a:lnRef idx="2">
            <a:schemeClr val="accent1">
              <a:shade val="50000"/>
            </a:schemeClr>
          </a:lnRef>
          <a:fillRef idx="1">
            <a:schemeClr val="accent1"/>
          </a:fillRef>
          <a:effectRef idx="0">
            <a:schemeClr val="accent1"/>
          </a:effectRef>
          <a:fontRef idx="minor"/>
        </p:style>
      </p:sp>
      <p:pic>
        <p:nvPicPr>
          <p:cNvPr id="121" name="Рисунок 5"/>
          <p:cNvPicPr/>
          <p:nvPr/>
        </p:nvPicPr>
        <p:blipFill>
          <a:blip r:embed="rId4"/>
          <a:stretch/>
        </p:blipFill>
        <p:spPr>
          <a:xfrm>
            <a:off x="0" y="0"/>
            <a:ext cx="4835160" cy="6857640"/>
          </a:xfrm>
          <a:prstGeom prst="rect">
            <a:avLst/>
          </a:prstGeom>
          <a:ln>
            <a:noFill/>
          </a:ln>
        </p:spPr>
      </p:pic>
      <p:sp>
        <p:nvSpPr>
          <p:cNvPr id="122" name="CustomShape 2"/>
          <p:cNvSpPr/>
          <p:nvPr/>
        </p:nvSpPr>
        <p:spPr>
          <a:xfrm>
            <a:off x="5319252" y="3090190"/>
            <a:ext cx="6017342" cy="353797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0000"/>
              </a:lnSpc>
            </a:pPr>
            <a:r>
              <a:rPr lang="en-US" sz="1400" b="1" strike="noStrike" spc="-1" dirty="0" err="1">
                <a:solidFill>
                  <a:srgbClr val="FFFFFF"/>
                </a:solidFill>
                <a:latin typeface="Calibri"/>
                <a:ea typeface="Calibri"/>
              </a:rPr>
              <a:t>Боевое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крещение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получил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Моздоком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Лаконичные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военные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донесения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рассказывают</a:t>
            </a:r>
            <a:r>
              <a:rPr lang="en-US" sz="1400" b="1" strike="noStrike" spc="-1" dirty="0">
                <a:solidFill>
                  <a:srgbClr val="FFFFFF"/>
                </a:solidFill>
                <a:latin typeface="Calibri"/>
                <a:ea typeface="Calibri"/>
              </a:rPr>
              <a:t> о </a:t>
            </a:r>
            <a:r>
              <a:rPr lang="en-US" sz="1400" b="1" strike="noStrike" spc="-1" dirty="0" err="1">
                <a:solidFill>
                  <a:srgbClr val="FFFFFF"/>
                </a:solidFill>
                <a:latin typeface="Calibri"/>
                <a:ea typeface="Calibri"/>
              </a:rPr>
              <a:t>славных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делах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его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бойцов</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командиров</a:t>
            </a:r>
            <a:r>
              <a:rPr lang="en-US" sz="1400" b="1" strike="noStrike" spc="-1" dirty="0">
                <a:solidFill>
                  <a:srgbClr val="FFFFFF"/>
                </a:solidFill>
                <a:latin typeface="Calibri"/>
                <a:ea typeface="Calibri"/>
              </a:rPr>
              <a:t>.</a:t>
            </a:r>
            <a:r>
              <a:rPr sz="1400" dirty="0"/>
              <a:t/>
            </a:r>
            <a:br>
              <a:rPr sz="1400" dirty="0"/>
            </a:br>
            <a:r>
              <a:rPr lang="en-US" sz="1400" b="1" strike="noStrike" spc="-1" dirty="0">
                <a:solidFill>
                  <a:srgbClr val="FFFFFF"/>
                </a:solidFill>
                <a:latin typeface="Calibri"/>
                <a:ea typeface="Calibri"/>
              </a:rPr>
              <a:t>В </a:t>
            </a:r>
            <a:r>
              <a:rPr lang="en-US" sz="1400" b="1" strike="noStrike" spc="-1" dirty="0" err="1">
                <a:solidFill>
                  <a:srgbClr val="FFFFFF"/>
                </a:solidFill>
                <a:latin typeface="Calibri"/>
                <a:ea typeface="Calibri"/>
              </a:rPr>
              <a:t>начале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ноября</a:t>
            </a:r>
            <a:r>
              <a:rPr lang="en-US" sz="1400" b="1" strike="noStrike" spc="-1" dirty="0">
                <a:solidFill>
                  <a:srgbClr val="FFFFFF"/>
                </a:solidFill>
                <a:latin typeface="Calibri"/>
                <a:ea typeface="Calibri"/>
              </a:rPr>
              <a:t> 1942 </a:t>
            </a:r>
            <a:r>
              <a:rPr lang="en-US" sz="1400" b="1" strike="noStrike" spc="-1" dirty="0" err="1">
                <a:solidFill>
                  <a:srgbClr val="FFFFFF"/>
                </a:solidFill>
                <a:latin typeface="Calibri"/>
                <a:ea typeface="Calibri"/>
              </a:rPr>
              <a:t>года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получил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первое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задание</a:t>
            </a:r>
            <a:r>
              <a:rPr lang="en-US" sz="1400" b="1" strike="noStrike" spc="-1" dirty="0">
                <a:solidFill>
                  <a:srgbClr val="FFFFFF"/>
                </a:solidFill>
                <a:latin typeface="Calibri"/>
                <a:ea typeface="Calibri"/>
              </a:rPr>
              <a:t> – </a:t>
            </a:r>
            <a:r>
              <a:rPr lang="en-US" sz="1400" b="1" strike="noStrike" spc="-1" dirty="0" err="1">
                <a:solidFill>
                  <a:srgbClr val="FFFFFF"/>
                </a:solidFill>
                <a:latin typeface="Calibri"/>
                <a:ea typeface="Calibri"/>
              </a:rPr>
              <a:t>армейская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разведка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Несмотря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трудности</a:t>
            </a:r>
            <a:r>
              <a:rPr lang="en-US" sz="1400" b="1" strike="noStrike" spc="-1" dirty="0">
                <a:solidFill>
                  <a:srgbClr val="FFFFFF"/>
                </a:solidFill>
                <a:latin typeface="Calibri"/>
                <a:ea typeface="Calibri"/>
              </a:rPr>
              <a:t>, а </a:t>
            </a:r>
            <a:r>
              <a:rPr lang="en-US" sz="1400" b="1" strike="noStrike" spc="-1" dirty="0" err="1">
                <a:solidFill>
                  <a:srgbClr val="FFFFFF"/>
                </a:solidFill>
                <a:latin typeface="Calibri"/>
                <a:ea typeface="Calibri"/>
              </a:rPr>
              <a:t>их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немало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установил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живую</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связь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между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штабом</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и </a:t>
            </a:r>
            <a:r>
              <a:rPr lang="en-US" sz="1400" b="1" strike="noStrike" spc="-1" dirty="0" err="1">
                <a:solidFill>
                  <a:srgbClr val="FFFFFF"/>
                </a:solidFill>
                <a:latin typeface="Calibri"/>
                <a:ea typeface="Calibri"/>
              </a:rPr>
              <a:t>партизанами</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тылу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противника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предоставляя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ценные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разведданные</a:t>
            </a:r>
            <a:r>
              <a:rPr lang="en-US" sz="1400" b="1" strike="noStrike" spc="-1" dirty="0">
                <a:solidFill>
                  <a:srgbClr val="FFFFFF"/>
                </a:solidFill>
                <a:latin typeface="Calibri"/>
                <a:ea typeface="Calibri"/>
              </a:rPr>
              <a:t>.</a:t>
            </a:r>
            <a:r>
              <a:rPr sz="1400" dirty="0"/>
              <a:t/>
            </a:r>
            <a:br>
              <a:rPr sz="1400" dirty="0"/>
            </a:br>
            <a:r>
              <a:rPr lang="en-US" sz="1400" b="1" strike="noStrike" spc="-1" dirty="0" err="1">
                <a:solidFill>
                  <a:srgbClr val="FFFFFF"/>
                </a:solidFill>
                <a:latin typeface="Calibri"/>
                <a:ea typeface="Calibri"/>
              </a:rPr>
              <a:t>Дагестанский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кавэскадрон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внес</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свою</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лепту</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освобождение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Северного</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Кавказа</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ходе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войны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бойцы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форсировали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реки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Терек</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Днепр</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Вислу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Одер</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одними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из</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первых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врывались</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улицы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Моздока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Таганрога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Азова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Мелитополя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Ростова-на-Дону</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Николаева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Одессы</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Кишенева</a:t>
            </a:r>
            <a:r>
              <a:rPr lang="en-US" sz="1400" b="1" strike="noStrike" spc="-1" dirty="0">
                <a:solidFill>
                  <a:srgbClr val="FFFFFF"/>
                </a:solidFill>
                <a:latin typeface="Calibri"/>
                <a:ea typeface="Calibri"/>
              </a:rPr>
              <a:t>.</a:t>
            </a:r>
            <a:r>
              <a:rPr sz="1400" dirty="0"/>
              <a:t/>
            </a:r>
            <a:br>
              <a:rPr sz="1400" dirty="0"/>
            </a:br>
            <a:r>
              <a:rPr lang="en-US" sz="1400" b="1" strike="noStrike" spc="-1" dirty="0" err="1">
                <a:solidFill>
                  <a:srgbClr val="FFFFFF"/>
                </a:solidFill>
                <a:latin typeface="Calibri"/>
                <a:ea typeface="Calibri"/>
              </a:rPr>
              <a:t>После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освобождения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Кишенева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эскадрон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переброшен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на</a:t>
            </a:r>
            <a:r>
              <a:rPr lang="en-US" sz="1400" b="1" strike="noStrike" spc="-1" dirty="0">
                <a:solidFill>
                  <a:srgbClr val="FFFFFF"/>
                </a:solidFill>
                <a:latin typeface="Calibri"/>
                <a:ea typeface="Calibri"/>
              </a:rPr>
              <a:t> 1-й </a:t>
            </a:r>
            <a:r>
              <a:rPr lang="en-US" sz="1400" b="1" strike="noStrike" spc="-1" dirty="0" err="1">
                <a:solidFill>
                  <a:srgbClr val="FFFFFF"/>
                </a:solidFill>
                <a:latin typeface="Calibri"/>
                <a:ea typeface="Calibri"/>
              </a:rPr>
              <a:t>Белорусский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фронт</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распоряжение</a:t>
            </a:r>
            <a:r>
              <a:rPr lang="en-US" sz="1400" b="1" strike="noStrike" spc="-1" dirty="0">
                <a:solidFill>
                  <a:srgbClr val="FFFFFF"/>
                </a:solidFill>
                <a:latin typeface="Calibri"/>
                <a:ea typeface="Calibri"/>
              </a:rPr>
              <a:t> 5-й </a:t>
            </a:r>
            <a:r>
              <a:rPr lang="en-US" sz="1400" b="1" strike="noStrike" spc="-1" dirty="0" err="1">
                <a:solidFill>
                  <a:srgbClr val="FFFFFF"/>
                </a:solidFill>
                <a:latin typeface="Calibri"/>
                <a:ea typeface="Calibri"/>
              </a:rPr>
              <a:t>ударной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составе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которой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форсировав</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Одер</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вместе</a:t>
            </a:r>
            <a:r>
              <a:rPr lang="en-US" sz="1400" b="1" strike="noStrike" spc="-1" dirty="0">
                <a:solidFill>
                  <a:srgbClr val="FFFFFF"/>
                </a:solidFill>
                <a:latin typeface="Calibri"/>
                <a:ea typeface="Calibri"/>
              </a:rPr>
              <a:t> с </a:t>
            </a:r>
            <a:r>
              <a:rPr lang="en-US" sz="1400" b="1" strike="noStrike" spc="-1" dirty="0" err="1">
                <a:solidFill>
                  <a:srgbClr val="FFFFFF"/>
                </a:solidFill>
                <a:latin typeface="Calibri"/>
                <a:ea typeface="Calibri"/>
              </a:rPr>
              <a:t>другими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частями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советской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армии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штурмовал</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Берлин</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сражаясь</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ожесточенных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уличных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боях</a:t>
            </a:r>
            <a:r>
              <a:rPr lang="en-US" sz="1400" b="1" strike="noStrike" spc="-1" dirty="0">
                <a:solidFill>
                  <a:srgbClr val="FFFFFF"/>
                </a:solidFill>
                <a:latin typeface="Calibri"/>
                <a:ea typeface="Calibri"/>
              </a:rPr>
              <a:t>.</a:t>
            </a:r>
            <a:r>
              <a:rPr sz="1400" dirty="0"/>
              <a:t/>
            </a:r>
            <a:br>
              <a:rPr sz="1400" dirty="0"/>
            </a:br>
            <a:r>
              <a:rPr lang="en-US" sz="1400" b="1" strike="noStrike" spc="-1" dirty="0" err="1">
                <a:solidFill>
                  <a:srgbClr val="FFFFFF"/>
                </a:solidFill>
                <a:latin typeface="Calibri"/>
                <a:ea typeface="Calibri"/>
              </a:rPr>
              <a:t>Знамя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врученное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дагестанцам</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Буйнакске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было</a:t>
            </a:r>
            <a:r>
              <a:rPr lang="en-US" sz="1400" b="1" strike="noStrike" spc="-1" dirty="0">
                <a:solidFill>
                  <a:srgbClr val="FFFFFF"/>
                </a:solidFill>
                <a:latin typeface="Calibri"/>
                <a:ea typeface="Calibri"/>
              </a:rPr>
              <a:t> с </a:t>
            </a:r>
            <a:r>
              <a:rPr lang="en-US" sz="1400" b="1" strike="noStrike" spc="-1" dirty="0" err="1">
                <a:solidFill>
                  <a:srgbClr val="FFFFFF"/>
                </a:solidFill>
                <a:latin typeface="Calibri"/>
                <a:ea typeface="Calibri"/>
              </a:rPr>
              <a:t>гордостью</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пронесено</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Берлине</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под</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сводами</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Бранденбургских</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ворот</a:t>
            </a:r>
            <a:r>
              <a:rPr lang="en-US" sz="1400" b="1"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13"/>
          <p:cNvPicPr/>
          <p:nvPr/>
        </p:nvPicPr>
        <p:blipFill>
          <a:blip r:embed="rId2"/>
          <a:srcRect t="9244" b="14687"/>
          <a:stretch/>
        </p:blipFill>
        <p:spPr>
          <a:xfrm>
            <a:off x="0" y="0"/>
            <a:ext cx="12191760" cy="6857640"/>
          </a:xfrm>
          <a:prstGeom prst="rect">
            <a:avLst/>
          </a:prstGeom>
          <a:ln>
            <a:noFill/>
          </a:ln>
        </p:spPr>
      </p:pic>
      <p:sp>
        <p:nvSpPr>
          <p:cNvPr id="4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49" name="Рисунок 6"/>
          <p:cNvPicPr/>
          <p:nvPr/>
        </p:nvPicPr>
        <p:blipFill>
          <a:blip r:embed="rId3"/>
          <a:stretch/>
        </p:blipFill>
        <p:spPr>
          <a:xfrm>
            <a:off x="1118976" y="320400"/>
            <a:ext cx="9954048" cy="5113246"/>
          </a:xfrm>
          <a:prstGeom prst="rect">
            <a:avLst/>
          </a:prstGeom>
          <a:ln>
            <a:noFill/>
          </a:ln>
          <a:effectLst>
            <a:softEdge rad="355600"/>
          </a:effectLst>
        </p:spPr>
      </p:pic>
      <p:sp>
        <p:nvSpPr>
          <p:cNvPr id="52" name="CustomShape 2"/>
          <p:cNvSpPr/>
          <p:nvPr/>
        </p:nvSpPr>
        <p:spPr>
          <a:xfrm>
            <a:off x="854241" y="5708409"/>
            <a:ext cx="10483518" cy="10142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n-US" sz="6000" b="0" strike="noStrike" spc="-1" dirty="0" err="1">
                <a:solidFill>
                  <a:srgbClr val="FFFFFF"/>
                </a:solidFill>
                <a:latin typeface="USSR STENCIL"/>
              </a:rPr>
              <a:t>Освобождение</a:t>
            </a:r>
            <a:r>
              <a:rPr lang="en-US" sz="6000" b="0" strike="noStrike" spc="-1" dirty="0">
                <a:solidFill>
                  <a:srgbClr val="FFFFFF"/>
                </a:solidFill>
                <a:latin typeface="USSR STENCIL"/>
              </a:rPr>
              <a:t> </a:t>
            </a:r>
            <a:r>
              <a:rPr lang="en-US" sz="6000" b="0" strike="noStrike" spc="-1" dirty="0" err="1">
                <a:solidFill>
                  <a:srgbClr val="FFFFFF"/>
                </a:solidFill>
                <a:latin typeface="USSR STENCIL"/>
              </a:rPr>
              <a:t>Ставрополья</a:t>
            </a:r>
            <a:endParaRPr lang="en-US" sz="6000" b="0" strike="noStrike" spc="-1" dirty="0">
              <a:latin typeface="Arial"/>
            </a:endParaRPr>
          </a:p>
        </p:txBody>
      </p:sp>
    </p:spTree>
    <p:extLst>
      <p:ext uri="{BB962C8B-B14F-4D97-AF65-F5344CB8AC3E}">
        <p14:creationId xmlns:p14="http://schemas.microsoft.com/office/powerpoint/2010/main" val="2218511538"/>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Рисунок 11"/>
          <p:cNvPicPr/>
          <p:nvPr/>
        </p:nvPicPr>
        <p:blipFill>
          <a:blip r:embed="rId2"/>
          <a:srcRect t="9244" b="14687"/>
          <a:stretch/>
        </p:blipFill>
        <p:spPr>
          <a:xfrm>
            <a:off x="0" y="0"/>
            <a:ext cx="12191760" cy="6857640"/>
          </a:xfrm>
          <a:prstGeom prst="rect">
            <a:avLst/>
          </a:prstGeom>
          <a:ln>
            <a:noFill/>
          </a:ln>
        </p:spPr>
      </p:pic>
      <p:sp>
        <p:nvSpPr>
          <p:cNvPr id="56" name="CustomShape 1"/>
          <p:cNvSpPr/>
          <p:nvPr/>
        </p:nvSpPr>
        <p:spPr>
          <a:xfrm>
            <a:off x="1589" y="36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sp>
        <p:nvSpPr>
          <p:cNvPr id="57" name="CustomShape 2"/>
          <p:cNvSpPr/>
          <p:nvPr/>
        </p:nvSpPr>
        <p:spPr>
          <a:xfrm>
            <a:off x="863640" y="326520"/>
            <a:ext cx="4947225" cy="215388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сокрушительного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нанесенного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инициатива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советским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январе</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частями</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Ессентуки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Пятигорск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Минеральные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Железноводск</a:t>
            </a:r>
            <a:r>
              <a:rPr lang="en-US" sz="1400" b="0" strike="noStrike" spc="-1" dirty="0">
                <a:solidFill>
                  <a:srgbClr val="FFFFFF"/>
                </a:solidFill>
                <a:latin typeface="Calibri"/>
                <a:ea typeface="Calibri"/>
              </a:rPr>
              <a:t>, 17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Черкесск</a:t>
            </a:r>
            <a:r>
              <a:rPr lang="en-US" sz="1400" b="0" strike="noStrike" spc="-1" dirty="0">
                <a:solidFill>
                  <a:srgbClr val="FFFFFF"/>
                </a:solidFill>
                <a:latin typeface="Calibri"/>
                <a:ea typeface="Calibri"/>
              </a:rPr>
              <a:t>, 20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Невинномысск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конно-механизированной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и 44-й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центральные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северо-восточные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58" name="Рисунок 7"/>
          <p:cNvPicPr/>
          <p:nvPr/>
        </p:nvPicPr>
        <p:blipFill>
          <a:blip r:embed="rId3"/>
          <a:srcRect l="37033" t="5364" r="1870" b="4373"/>
          <a:stretch/>
        </p:blipFill>
        <p:spPr>
          <a:xfrm>
            <a:off x="6312310" y="1"/>
            <a:ext cx="5879690" cy="6857640"/>
          </a:xfrm>
          <a:prstGeom prst="rect">
            <a:avLst/>
          </a:prstGeom>
          <a:ln>
            <a:noFill/>
          </a:ln>
        </p:spPr>
      </p:pic>
      <p:sp>
        <p:nvSpPr>
          <p:cNvPr id="59" name="CustomShape 3"/>
          <p:cNvSpPr/>
          <p:nvPr/>
        </p:nvSpPr>
        <p:spPr>
          <a:xfrm>
            <a:off x="0" y="3121200"/>
            <a:ext cx="6171840" cy="238439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Кавказа</a:t>
            </a:r>
            <a:r>
              <a:rPr lang="en-US" sz="1400" b="0" strike="noStrike" spc="-1" dirty="0">
                <a:solidFill>
                  <a:srgbClr val="FFFFFF"/>
                </a:solidFill>
                <a:latin typeface="Calibri"/>
                <a:ea typeface="Calibri"/>
              </a:rPr>
              <a:t> 44-я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сыграла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Являясь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правофланговой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занимая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Ищерской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Каспийского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грозненской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бакинской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обеспечивала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кизлярского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имевшего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значение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развертывания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Перейдя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крыле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стремительно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двигалась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уступом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вперед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угрозу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охвата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способствовала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успешному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развитию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обеспечила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выход</a:t>
            </a:r>
            <a:r>
              <a:rPr lang="en-US" sz="1400" b="0" strike="noStrike" spc="-1" dirty="0">
                <a:solidFill>
                  <a:srgbClr val="FFFFFF"/>
                </a:solidFill>
                <a:latin typeface="Calibri"/>
                <a:ea typeface="Calibri"/>
              </a:rPr>
              <a:t> 9-й и 58-й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Рисунок 4"/>
          <p:cNvPicPr/>
          <p:nvPr/>
        </p:nvPicPr>
        <p:blipFill>
          <a:blip r:embed="rId2"/>
          <a:stretch/>
        </p:blipFill>
        <p:spPr>
          <a:xfrm>
            <a:off x="0" y="0"/>
            <a:ext cx="12191760" cy="6857640"/>
          </a:xfrm>
          <a:prstGeom prst="rect">
            <a:avLst/>
          </a:prstGeom>
          <a:ln>
            <a:noFill/>
          </a:ln>
        </p:spPr>
      </p:pic>
      <p:sp>
        <p:nvSpPr>
          <p:cNvPr id="56" name="CustomShape 1"/>
          <p:cNvSpPr/>
          <p:nvPr/>
        </p:nvSpPr>
        <p:spPr>
          <a:xfrm>
            <a:off x="240" y="36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57" name="CustomShape 2"/>
          <p:cNvSpPr/>
          <p:nvPr/>
        </p:nvSpPr>
        <p:spPr>
          <a:xfrm>
            <a:off x="777600" y="387000"/>
            <a:ext cx="4297320" cy="2626509"/>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сумев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Доном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Кубанью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установив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отход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решило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изменить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соединения</a:t>
            </a:r>
            <a:r>
              <a:rPr lang="en-US" sz="1400" b="0" strike="noStrike" spc="-1" dirty="0">
                <a:solidFill>
                  <a:srgbClr val="FFFFFF"/>
                </a:solidFill>
                <a:latin typeface="Calibri"/>
                <a:ea typeface="Calibri"/>
              </a:rPr>
              <a:t> 1-й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Армавир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задачей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17-й </a:t>
            </a:r>
            <a:r>
              <a:rPr lang="en-US" sz="1400" b="0" strike="noStrike" spc="-1" dirty="0" err="1">
                <a:solidFill>
                  <a:srgbClr val="FFFFFF"/>
                </a:solidFill>
                <a:latin typeface="Calibri"/>
                <a:ea typeface="Calibri"/>
              </a:rPr>
              <a:t>полевой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наступавшей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Краснодар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нефтепромыслы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побережью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Чёрного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окружить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Краснодара</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58" name="Рисунок 15"/>
          <p:cNvPicPr/>
          <p:nvPr/>
        </p:nvPicPr>
        <p:blipFill>
          <a:blip r:embed="rId3"/>
          <a:stretch/>
        </p:blipFill>
        <p:spPr>
          <a:xfrm>
            <a:off x="6345936" y="387000"/>
            <a:ext cx="4594175" cy="5748624"/>
          </a:xfrm>
          <a:prstGeom prst="rect">
            <a:avLst/>
          </a:prstGeom>
          <a:ln>
            <a:noFill/>
          </a:ln>
        </p:spPr>
      </p:pic>
      <p:sp>
        <p:nvSpPr>
          <p:cNvPr id="59" name="CustomShape 3"/>
          <p:cNvSpPr/>
          <p:nvPr/>
        </p:nvSpPr>
        <p:spPr>
          <a:xfrm>
            <a:off x="777600" y="3816720"/>
            <a:ext cx="4059576" cy="2395997"/>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Ставка</a:t>
            </a:r>
            <a:r>
              <a:rPr lang="en-US" sz="1400" b="0" strike="noStrike" spc="-1" dirty="0">
                <a:solidFill>
                  <a:srgbClr val="FFFFFF"/>
                </a:solidFill>
                <a:latin typeface="Calibri"/>
                <a:ea typeface="Calibri"/>
              </a:rPr>
              <a:t> ВГК, </a:t>
            </a:r>
            <a:r>
              <a:rPr lang="en-US" sz="1400" b="0" strike="noStrike" spc="-1" dirty="0" err="1">
                <a:solidFill>
                  <a:srgbClr val="FFFFFF"/>
                </a:solidFill>
                <a:latin typeface="Calibri"/>
                <a:ea typeface="Calibri"/>
              </a:rPr>
              <a:t>разгадав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замысел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5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Северо-Кавказским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Маршалу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Союза</a:t>
            </a:r>
            <a:r>
              <a:rPr lang="en-US" sz="1400" b="0" strike="noStrike" spc="-1" dirty="0">
                <a:solidFill>
                  <a:srgbClr val="FFFFFF"/>
                </a:solidFill>
                <a:latin typeface="Calibri"/>
                <a:ea typeface="Calibri"/>
              </a:rPr>
              <a:t> С. М. </a:t>
            </a:r>
            <a:r>
              <a:rPr lang="en-US" sz="1400" b="0" strike="noStrike" spc="-1" dirty="0" err="1">
                <a:solidFill>
                  <a:srgbClr val="FFFFFF"/>
                </a:solidFill>
                <a:latin typeface="Calibri"/>
                <a:ea typeface="Calibri"/>
              </a:rPr>
              <a:t>Будённому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дорогу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Туапсе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допустить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побережье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Чёрного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Подготовка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проводилась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крайне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ограниченные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сроки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Армавир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Майкоп</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другие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Лаба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Белая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Востока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северо-востока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подготовлены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endParaRPr lang="en-US" sz="1400" b="0" strike="noStrike" spc="-1" dirty="0">
              <a:latin typeface="Arial"/>
            </a:endParaRPr>
          </a:p>
        </p:txBody>
      </p:sp>
    </p:spTree>
    <p:extLst>
      <p:ext uri="{BB962C8B-B14F-4D97-AF65-F5344CB8AC3E}">
        <p14:creationId xmlns:p14="http://schemas.microsoft.com/office/powerpoint/2010/main" val="1858089997"/>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Рисунок 14"/>
          <p:cNvPicPr/>
          <p:nvPr/>
        </p:nvPicPr>
        <p:blipFill>
          <a:blip r:embed="rId2"/>
          <a:srcRect t="9244" b="14687"/>
          <a:stretch/>
        </p:blipFill>
        <p:spPr>
          <a:xfrm>
            <a:off x="0" y="0"/>
            <a:ext cx="12191760" cy="6857640"/>
          </a:xfrm>
          <a:prstGeom prst="rect">
            <a:avLst/>
          </a:prstGeom>
          <a:ln>
            <a:noFill/>
          </a:ln>
        </p:spPr>
      </p:pic>
      <p:sp>
        <p:nvSpPr>
          <p:cNvPr id="64" name="CustomShape 1"/>
          <p:cNvSpPr/>
          <p:nvPr/>
        </p:nvSpPr>
        <p:spPr>
          <a:xfrm>
            <a:off x="240" y="-88491"/>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65" name="Рисунок 9"/>
          <p:cNvPicPr/>
          <p:nvPr/>
        </p:nvPicPr>
        <p:blipFill>
          <a:blip r:embed="rId3"/>
          <a:stretch/>
        </p:blipFill>
        <p:spPr>
          <a:xfrm>
            <a:off x="0" y="-88492"/>
            <a:ext cx="5664000" cy="5022763"/>
          </a:xfrm>
          <a:prstGeom prst="rect">
            <a:avLst/>
          </a:prstGeom>
          <a:ln>
            <a:noFill/>
          </a:ln>
        </p:spPr>
      </p:pic>
      <p:sp>
        <p:nvSpPr>
          <p:cNvPr id="66" name="CustomShape 2"/>
          <p:cNvSpPr/>
          <p:nvPr/>
        </p:nvSpPr>
        <p:spPr>
          <a:xfrm>
            <a:off x="5664240" y="546120"/>
            <a:ext cx="6171840" cy="271749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7000"/>
              </a:lnSpc>
              <a:spcAft>
                <a:spcPts val="799"/>
              </a:spcAft>
            </a:pPr>
            <a:r>
              <a:rPr lang="en-US" sz="1400" b="1" strike="noStrike" spc="-1" dirty="0" err="1">
                <a:solidFill>
                  <a:srgbClr val="FFFFFF"/>
                </a:solidFill>
                <a:latin typeface="Calibri"/>
                <a:ea typeface="Calibri"/>
              </a:rPr>
              <a:t>Бой</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за</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город</a:t>
            </a:r>
            <a:r>
              <a:rPr lang="en-US" sz="1400" b="1" strike="noStrike" spc="-1" dirty="0">
                <a:solidFill>
                  <a:srgbClr val="FFFFFF"/>
                </a:solidFill>
                <a:latin typeface="Calibri"/>
                <a:ea typeface="Calibri"/>
              </a:rPr>
              <a:t>. 20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г.</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19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44-й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генерал-майор</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Хоменко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a:t>
            </a:r>
            <a:r>
              <a:rPr lang="en-US" sz="1400" b="0" strike="noStrike" spc="-1" dirty="0">
                <a:solidFill>
                  <a:srgbClr val="FFFFFF"/>
                </a:solidFill>
                <a:latin typeface="Calibri"/>
                <a:ea typeface="Calibri"/>
              </a:rPr>
              <a:t> 347-й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располагаться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ночной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проникнуть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и к </a:t>
            </a:r>
            <a:r>
              <a:rPr lang="en-US" sz="1400" b="0" strike="noStrike" spc="-1" dirty="0" err="1">
                <a:solidFill>
                  <a:srgbClr val="FFFFFF"/>
                </a:solidFill>
                <a:latin typeface="Calibri"/>
                <a:ea typeface="Calibri"/>
              </a:rPr>
              <a:t>утру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a:t>
            </a:r>
            <a:r>
              <a:rPr lang="en-US" sz="1400" b="0" strike="noStrike" spc="-1" dirty="0">
                <a:solidFill>
                  <a:srgbClr val="FFFFFF"/>
                </a:solidFill>
                <a:latin typeface="Calibri"/>
                <a:ea typeface="Calibri"/>
              </a:rPr>
              <a:t> 1175-го </a:t>
            </a:r>
            <a:r>
              <a:rPr lang="en-US" sz="1400" b="0" strike="noStrike" spc="-1" dirty="0" err="1">
                <a:solidFill>
                  <a:srgbClr val="FFFFFF"/>
                </a:solidFill>
                <a:latin typeface="Calibri"/>
                <a:ea typeface="Calibri"/>
              </a:rPr>
              <a:t>стрелкового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майор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Коротков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помощи</a:t>
            </a:r>
            <a:r>
              <a:rPr lang="en-US" sz="1400" b="0" strike="noStrike" spc="-1" dirty="0">
                <a:solidFill>
                  <a:srgbClr val="FFFFFF"/>
                </a:solidFill>
                <a:latin typeface="Calibri"/>
                <a:ea typeface="Calibri"/>
              </a:rPr>
              <a:t> 1-го </a:t>
            </a:r>
            <a:r>
              <a:rPr lang="en-US" sz="1400" b="0" strike="noStrike" spc="-1" dirty="0" err="1">
                <a:solidFill>
                  <a:srgbClr val="FFFFFF"/>
                </a:solidFill>
                <a:latin typeface="Calibri"/>
                <a:ea typeface="Calibri"/>
              </a:rPr>
              <a:t>артдивизиона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перерезать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Надежда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Ставрополь</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ударить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сосредоточились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Командиру</a:t>
            </a:r>
            <a:r>
              <a:rPr lang="en-US" sz="1400" b="0" strike="noStrike" spc="-1" dirty="0">
                <a:solidFill>
                  <a:srgbClr val="FFFFFF"/>
                </a:solidFill>
                <a:latin typeface="Calibri"/>
                <a:ea typeface="Calibri"/>
              </a:rPr>
              <a:t> 1179-го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подполковнику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Гервасиеву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необходимо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идти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левее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северо-западной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Командиру</a:t>
            </a:r>
            <a:r>
              <a:rPr lang="en-US" sz="1400" b="0" strike="noStrike" spc="-1" dirty="0">
                <a:solidFill>
                  <a:srgbClr val="FFFFFF"/>
                </a:solidFill>
                <a:latin typeface="Calibri"/>
                <a:ea typeface="Calibri"/>
              </a:rPr>
              <a:t> 1177-го </a:t>
            </a:r>
            <a:r>
              <a:rPr lang="en-US" sz="1400" b="0" strike="noStrike" spc="-1" dirty="0" err="1">
                <a:solidFill>
                  <a:srgbClr val="FFFFFF"/>
                </a:solidFill>
                <a:latin typeface="Calibri"/>
                <a:ea typeface="Calibri"/>
              </a:rPr>
              <a:t>стрелкового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майору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Львову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предписывалось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a:t>
            </a:r>
            <a:r>
              <a:rPr lang="en-US" sz="1400" b="0" strike="noStrike" spc="-1" dirty="0">
                <a:solidFill>
                  <a:srgbClr val="FFFFFF"/>
                </a:solidFill>
                <a:latin typeface="Calibri"/>
                <a:ea typeface="Calibri"/>
              </a:rPr>
              <a:t> 2-м </a:t>
            </a:r>
            <a:r>
              <a:rPr lang="en-US" sz="1400" b="0" strike="noStrike" spc="-1" dirty="0" err="1">
                <a:solidFill>
                  <a:srgbClr val="FFFFFF"/>
                </a:solidFill>
                <a:latin typeface="Calibri"/>
                <a:ea typeface="Calibri"/>
              </a:rPr>
              <a:t>артдивизионом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действовать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стыке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двух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полков</a:t>
            </a:r>
            <a:r>
              <a:rPr lang="en-US" sz="1400" b="0" strike="noStrike" spc="-1" dirty="0">
                <a:solidFill>
                  <a:srgbClr val="FFFFFF"/>
                </a:solidFill>
                <a:latin typeface="Calibri"/>
                <a:ea typeface="Calibri"/>
              </a:rPr>
              <a:t>.</a:t>
            </a:r>
            <a:endParaRPr lang="en-US" sz="1400" b="0" strike="noStrike" spc="-1" dirty="0">
              <a:latin typeface="Arial"/>
            </a:endParaRPr>
          </a:p>
        </p:txBody>
      </p:sp>
      <p:sp>
        <p:nvSpPr>
          <p:cNvPr id="67" name="CustomShape 3"/>
          <p:cNvSpPr/>
          <p:nvPr/>
        </p:nvSpPr>
        <p:spPr>
          <a:xfrm>
            <a:off x="0" y="4934272"/>
            <a:ext cx="12192000" cy="16928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три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полки</a:t>
            </a:r>
            <a:r>
              <a:rPr lang="en-US" sz="1400" b="0" strike="noStrike" spc="-1" dirty="0">
                <a:solidFill>
                  <a:srgbClr val="FFFFFF"/>
                </a:solidFill>
                <a:latin typeface="Calibri"/>
                <a:ea typeface="Calibri"/>
              </a:rPr>
              <a:t> 347-й </a:t>
            </a:r>
            <a:r>
              <a:rPr lang="en-US" sz="1400" b="0" strike="noStrike" spc="-1" dirty="0" err="1">
                <a:solidFill>
                  <a:srgbClr val="FFFFFF"/>
                </a:solidFill>
                <a:latin typeface="Calibri"/>
                <a:ea typeface="Calibri"/>
              </a:rPr>
              <a:t>стрелковой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командиром</a:t>
            </a:r>
            <a:r>
              <a:rPr lang="en-US" sz="1400" b="0" strike="noStrike" spc="-1" dirty="0">
                <a:solidFill>
                  <a:srgbClr val="FFFFFF"/>
                </a:solidFill>
                <a:latin typeface="Calibri"/>
                <a:ea typeface="Calibri"/>
              </a:rPr>
              <a:t> Н. </a:t>
            </a:r>
            <a:r>
              <a:rPr lang="en-US" sz="1400" b="0" strike="noStrike" spc="-1" dirty="0" err="1">
                <a:solidFill>
                  <a:srgbClr val="FFFFFF"/>
                </a:solidFill>
                <a:latin typeface="Calibri"/>
                <a:ea typeface="Calibri"/>
              </a:rPr>
              <a:t>Селиверстовым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штурм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Завязался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упорный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ходу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Тогда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центр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автоматчиков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25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посеять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панику</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тылу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возможности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предотвратить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поджоги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взрывы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отступающим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Ночью</a:t>
            </a:r>
            <a:r>
              <a:rPr lang="en-US" sz="1400" b="0" strike="noStrike" spc="-1" dirty="0">
                <a:solidFill>
                  <a:srgbClr val="FFFFFF"/>
                </a:solidFill>
                <a:latin typeface="Calibri"/>
                <a:ea typeface="Calibri"/>
              </a:rPr>
              <a:t> 20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старшего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лейтенанта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Булкина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скрытно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проникла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Ставрополь</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рассвету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автоматчики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оврагу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железнодорожного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Разбившись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3-4 </a:t>
            </a:r>
            <a:r>
              <a:rPr lang="en-US" sz="1400" b="0" strike="noStrike" spc="-1" dirty="0" err="1">
                <a:solidFill>
                  <a:srgbClr val="FFFFFF"/>
                </a:solidFill>
                <a:latin typeface="Calibri"/>
                <a:ea typeface="Calibri"/>
              </a:rPr>
              <a:t>человека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двинулись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разных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завязывая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факельщиками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зондеркоманды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поджигавшими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следующий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Булкина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осмотрены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офицерами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штаба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Выяснилось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автоматчиками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уничтожено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150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подбиты</a:t>
            </a:r>
            <a:r>
              <a:rPr lang="en-US" sz="1400" b="0" strike="noStrike" spc="-1" dirty="0">
                <a:solidFill>
                  <a:srgbClr val="FFFFFF"/>
                </a:solidFill>
                <a:latin typeface="Calibri"/>
                <a:ea typeface="Calibri"/>
              </a:rPr>
              <a:t> 58 </a:t>
            </a:r>
            <a:r>
              <a:rPr lang="en-US" sz="1400" b="0" strike="noStrike" spc="-1" dirty="0" err="1">
                <a:solidFill>
                  <a:srgbClr val="FFFFFF"/>
                </a:solidFill>
                <a:latin typeface="Calibri"/>
                <a:ea typeface="Calibri"/>
              </a:rPr>
              <a:t>автомашин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бронемашина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один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Рисунок 9"/>
          <p:cNvPicPr/>
          <p:nvPr/>
        </p:nvPicPr>
        <p:blipFill>
          <a:blip r:embed="rId2"/>
          <a:srcRect t="9244" b="14687"/>
          <a:stretch/>
        </p:blipFill>
        <p:spPr>
          <a:xfrm>
            <a:off x="0" y="0"/>
            <a:ext cx="12191760" cy="6857640"/>
          </a:xfrm>
          <a:prstGeom prst="rect">
            <a:avLst/>
          </a:prstGeom>
          <a:ln>
            <a:noFill/>
          </a:ln>
        </p:spPr>
      </p:pic>
      <p:sp>
        <p:nvSpPr>
          <p:cNvPr id="72"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73" name="Рисунок 6"/>
          <p:cNvPicPr/>
          <p:nvPr/>
        </p:nvPicPr>
        <p:blipFill>
          <a:blip r:embed="rId3"/>
          <a:stretch/>
        </p:blipFill>
        <p:spPr>
          <a:xfrm>
            <a:off x="5919019" y="2497394"/>
            <a:ext cx="6381674" cy="4360606"/>
          </a:xfrm>
          <a:prstGeom prst="rect">
            <a:avLst/>
          </a:prstGeom>
          <a:ln>
            <a:noFill/>
          </a:ln>
        </p:spPr>
      </p:pic>
      <p:sp>
        <p:nvSpPr>
          <p:cNvPr id="74" name="CustomShape 2"/>
          <p:cNvSpPr/>
          <p:nvPr/>
        </p:nvSpPr>
        <p:spPr>
          <a:xfrm>
            <a:off x="36969" y="520200"/>
            <a:ext cx="12154791" cy="189804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1" strike="noStrike" spc="-1" dirty="0" err="1">
                <a:solidFill>
                  <a:srgbClr val="FFFFFF"/>
                </a:solidFill>
                <a:latin typeface="Calibri"/>
                <a:ea typeface="Calibri"/>
              </a:rPr>
              <a:t>Красная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армия</a:t>
            </a:r>
            <a:r>
              <a:rPr lang="en-US" sz="1400" b="1" strike="noStrike" spc="-1" dirty="0">
                <a:solidFill>
                  <a:srgbClr val="FFFFFF"/>
                </a:solidFill>
                <a:latin typeface="Calibri"/>
                <a:ea typeface="Calibri"/>
              </a:rPr>
              <a:t> </a:t>
            </a:r>
            <a:r>
              <a:rPr lang="en-US" sz="1400" b="1" strike="noStrike" spc="-1" dirty="0" err="1">
                <a:solidFill>
                  <a:srgbClr val="FFFFFF"/>
                </a:solidFill>
                <a:latin typeface="Calibri"/>
                <a:ea typeface="Calibri"/>
              </a:rPr>
              <a:t>входит</a:t>
            </a:r>
            <a:r>
              <a:rPr lang="en-US" sz="1400" b="1" strike="noStrike" spc="-1" dirty="0">
                <a:solidFill>
                  <a:srgbClr val="FFFFFF"/>
                </a:solidFill>
                <a:latin typeface="Calibri"/>
                <a:ea typeface="Calibri"/>
              </a:rPr>
              <a:t> в </a:t>
            </a:r>
            <a:r>
              <a:rPr lang="en-US" sz="1400" b="1" strike="noStrike" spc="-1" dirty="0" err="1">
                <a:solidFill>
                  <a:srgbClr val="FFFFFF"/>
                </a:solidFill>
                <a:latin typeface="Calibri"/>
                <a:ea typeface="Calibri"/>
              </a:rPr>
              <a:t>город</a:t>
            </a:r>
            <a:r>
              <a:rPr lang="en-US" sz="1400" b="1" strike="noStrike" spc="-1" dirty="0">
                <a:solidFill>
                  <a:srgbClr val="FFFFFF"/>
                </a:solidFill>
                <a:latin typeface="Calibri"/>
                <a:ea typeface="Calibri"/>
              </a:rPr>
              <a:t>. 20 </a:t>
            </a:r>
            <a:r>
              <a:rPr lang="en-US" sz="1400" b="1" strike="noStrike" spc="-1" dirty="0" err="1">
                <a:solidFill>
                  <a:srgbClr val="FFFFFF"/>
                </a:solidFill>
                <a:latin typeface="Calibri"/>
                <a:ea typeface="Calibri"/>
              </a:rPr>
              <a:t>января</a:t>
            </a:r>
            <a:r>
              <a:rPr lang="en-US" sz="1400" b="1" strike="noStrike" spc="-1" dirty="0">
                <a:solidFill>
                  <a:srgbClr val="FFFFFF"/>
                </a:solidFill>
                <a:latin typeface="Calibri"/>
                <a:ea typeface="Calibri"/>
              </a:rPr>
              <a:t> 1943 г.</a:t>
            </a:r>
            <a:endParaRPr lang="en-US" sz="1400" b="0" strike="noStrike" spc="-1" dirty="0">
              <a:latin typeface="Arial"/>
            </a:endParaRPr>
          </a:p>
          <a:p>
            <a:pPr algn="just">
              <a:lnSpc>
                <a:spcPct val="107000"/>
              </a:lnSpc>
              <a:spcAft>
                <a:spcPts val="799"/>
              </a:spcAft>
            </a:pP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намечалось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Короткова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перерезал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шоссейную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Надежда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Ставрополь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подошел</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железнодорожному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Батальоны</a:t>
            </a:r>
            <a:r>
              <a:rPr lang="en-US" sz="1400" b="0" strike="noStrike" spc="-1" dirty="0">
                <a:solidFill>
                  <a:srgbClr val="FFFFFF"/>
                </a:solidFill>
                <a:latin typeface="Calibri"/>
                <a:ea typeface="Calibri"/>
              </a:rPr>
              <a:t> 1175-го </a:t>
            </a:r>
            <a:r>
              <a:rPr lang="en-US" sz="1400" b="0" strike="noStrike" spc="-1" dirty="0" err="1">
                <a:solidFill>
                  <a:srgbClr val="FFFFFF"/>
                </a:solidFill>
                <a:latin typeface="Calibri"/>
                <a:ea typeface="Calibri"/>
              </a:rPr>
              <a:t>стрелкового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взяли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клещи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юго-восточную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окраину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бросая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технику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отступать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20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1175-й </a:t>
            </a:r>
            <a:r>
              <a:rPr lang="en-US" sz="1400" b="0" strike="noStrike" spc="-1" dirty="0" err="1">
                <a:solidFill>
                  <a:srgbClr val="FFFFFF"/>
                </a:solidFill>
                <a:latin typeface="Calibri"/>
                <a:ea typeface="Calibri"/>
              </a:rPr>
              <a:t>полк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руслу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Ташлы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развалины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металлист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ворвался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железнодорожного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вокзала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завязал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ночью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одновременно</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полком</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Короткова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вел</a:t>
            </a:r>
            <a:r>
              <a:rPr lang="en-US" sz="1400" b="0" strike="noStrike" spc="-1" dirty="0">
                <a:solidFill>
                  <a:srgbClr val="FFFFFF"/>
                </a:solidFill>
                <a:latin typeface="Calibri"/>
                <a:ea typeface="Calibri"/>
              </a:rPr>
              <a:t> 1179-й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командованием</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Гервасиева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Командир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искусно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бойцов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труднопроходимые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овраги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обрывы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кручи</a:t>
            </a:r>
            <a:r>
              <a:rPr lang="en-US" sz="1400" b="0" strike="noStrike" spc="-1" dirty="0">
                <a:solidFill>
                  <a:srgbClr val="FFFFFF"/>
                </a:solidFill>
                <a:latin typeface="Calibri"/>
                <a:ea typeface="Calibri"/>
              </a:rPr>
              <a:t> – и </a:t>
            </a:r>
            <a:r>
              <a:rPr lang="en-US" sz="1400" b="0" strike="noStrike" spc="-1" dirty="0" err="1">
                <a:solidFill>
                  <a:srgbClr val="FFFFFF"/>
                </a:solidFill>
                <a:latin typeface="Calibri"/>
                <a:ea typeface="Calibri"/>
              </a:rPr>
              <a:t>вышел</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окраине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Гервасиева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ворвались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северо-западной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стороны</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К </a:t>
            </a:r>
            <a:r>
              <a:rPr lang="en-US" sz="1400" b="0" strike="noStrike" spc="-1" dirty="0" err="1">
                <a:solidFill>
                  <a:srgbClr val="FFFFFF"/>
                </a:solidFill>
                <a:latin typeface="Calibri"/>
                <a:ea typeface="Calibri"/>
              </a:rPr>
              <a:t>пяти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утра</a:t>
            </a:r>
            <a:r>
              <a:rPr lang="en-US" sz="1400" b="0" strike="noStrike" spc="-1" dirty="0">
                <a:solidFill>
                  <a:srgbClr val="FFFFFF"/>
                </a:solidFill>
                <a:latin typeface="Calibri"/>
                <a:ea typeface="Calibri"/>
              </a:rPr>
              <a:t> 21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Ставрополь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13"/>
          <p:cNvPicPr/>
          <p:nvPr/>
        </p:nvPicPr>
        <p:blipFill>
          <a:blip r:embed="rId2"/>
          <a:srcRect t="9244" b="14687"/>
          <a:stretch/>
        </p:blipFill>
        <p:spPr>
          <a:xfrm>
            <a:off x="0" y="0"/>
            <a:ext cx="12191760" cy="6857640"/>
          </a:xfrm>
          <a:prstGeom prst="rect">
            <a:avLst/>
          </a:prstGeom>
          <a:ln>
            <a:noFill/>
          </a:ln>
        </p:spPr>
      </p:pic>
      <p:sp>
        <p:nvSpPr>
          <p:cNvPr id="4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50" name="Рисунок 7"/>
          <p:cNvPicPr/>
          <p:nvPr/>
        </p:nvPicPr>
        <p:blipFill>
          <a:blip r:embed="rId3"/>
          <a:stretch/>
        </p:blipFill>
        <p:spPr>
          <a:xfrm>
            <a:off x="2840340" y="747359"/>
            <a:ext cx="6511320" cy="4341069"/>
          </a:xfrm>
          <a:prstGeom prst="rect">
            <a:avLst/>
          </a:prstGeom>
          <a:ln>
            <a:noFill/>
          </a:ln>
          <a:effectLst>
            <a:softEdge rad="368300"/>
          </a:effectLst>
        </p:spPr>
      </p:pic>
      <p:sp>
        <p:nvSpPr>
          <p:cNvPr id="54" name="CustomShape 4"/>
          <p:cNvSpPr/>
          <p:nvPr/>
        </p:nvSpPr>
        <p:spPr>
          <a:xfrm>
            <a:off x="1035363" y="4920462"/>
            <a:ext cx="10121275" cy="193753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Освобождении</a:t>
            </a:r>
            <a:r>
              <a:rPr lang="en-US" sz="6000" b="0" strike="noStrike" spc="-1" dirty="0">
                <a:solidFill>
                  <a:srgbClr val="FFFFFF"/>
                </a:solidFill>
                <a:latin typeface="USSR STENCIL"/>
              </a:rPr>
              <a:t> </a:t>
            </a:r>
            <a:r>
              <a:rPr lang="en-US" sz="6000" b="0" strike="noStrike" spc="-1" dirty="0" err="1">
                <a:solidFill>
                  <a:srgbClr val="FFFFFF"/>
                </a:solidFill>
                <a:latin typeface="USSR STENCIL"/>
              </a:rPr>
              <a:t>Северной</a:t>
            </a:r>
            <a:r>
              <a:rPr lang="en-US" sz="6000" b="0" strike="noStrike" spc="-1" dirty="0">
                <a:solidFill>
                  <a:srgbClr val="FFFFFF"/>
                </a:solidFill>
                <a:latin typeface="USSR STENCIL"/>
              </a:rPr>
              <a:t> </a:t>
            </a:r>
            <a:r>
              <a:rPr lang="en-US" sz="6000" b="0" strike="noStrike" spc="-1" dirty="0" err="1">
                <a:solidFill>
                  <a:srgbClr val="FFFFFF"/>
                </a:solidFill>
                <a:latin typeface="USSR STENCIL"/>
              </a:rPr>
              <a:t>Осетии</a:t>
            </a:r>
            <a:endParaRPr lang="en-US" sz="6000" b="0" strike="noStrike" spc="-1" dirty="0">
              <a:latin typeface="Arial"/>
            </a:endParaRPr>
          </a:p>
        </p:txBody>
      </p:sp>
    </p:spTree>
    <p:extLst>
      <p:ext uri="{BB962C8B-B14F-4D97-AF65-F5344CB8AC3E}">
        <p14:creationId xmlns:p14="http://schemas.microsoft.com/office/powerpoint/2010/main" val="1042078598"/>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Рисунок 17"/>
          <p:cNvPicPr/>
          <p:nvPr/>
        </p:nvPicPr>
        <p:blipFill>
          <a:blip r:embed="rId2"/>
          <a:srcRect t="9244" b="14687"/>
          <a:stretch/>
        </p:blipFill>
        <p:spPr>
          <a:xfrm>
            <a:off x="0" y="0"/>
            <a:ext cx="12191760" cy="6857640"/>
          </a:xfrm>
          <a:prstGeom prst="rect">
            <a:avLst/>
          </a:prstGeom>
          <a:ln>
            <a:noFill/>
          </a:ln>
        </p:spPr>
      </p:pic>
      <p:sp>
        <p:nvSpPr>
          <p:cNvPr id="87" name="CustomShape 1"/>
          <p:cNvSpPr/>
          <p:nvPr/>
        </p:nvSpPr>
        <p:spPr>
          <a:xfrm>
            <a:off x="24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sp>
        <p:nvSpPr>
          <p:cNvPr id="88" name="CustomShape 2"/>
          <p:cNvSpPr/>
          <p:nvPr/>
        </p:nvSpPr>
        <p:spPr>
          <a:xfrm>
            <a:off x="0" y="559080"/>
            <a:ext cx="12191760" cy="16928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С 25 </a:t>
            </a:r>
            <a:r>
              <a:rPr lang="en-US" sz="1400" b="0" strike="noStrike" spc="-1" dirty="0" err="1">
                <a:solidFill>
                  <a:srgbClr val="FFFFFF"/>
                </a:solidFill>
                <a:latin typeface="Calibri"/>
                <a:ea typeface="Calibri"/>
              </a:rPr>
              <a:t>августа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Моздокский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Ирафский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Дигорский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Алагирский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Кировский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частично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Владикавказский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Орджоникидзевский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Гизельдонский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ликвидированы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учреждения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заменили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старосты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бургомистры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Старосты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работали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управлением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коменданта-представителя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Гражданам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вменялось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обязанность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беспрекословно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выполнять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распоряжения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соблюдать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светомаскировку</a:t>
            </a:r>
            <a:r>
              <a:rPr lang="en-US" sz="1400" b="0" strike="noStrike" spc="-1" dirty="0">
                <a:solidFill>
                  <a:srgbClr val="FFFFFF"/>
                </a:solidFill>
                <a:latin typeface="Calibri"/>
                <a:ea typeface="Calibri"/>
              </a:rPr>
              <a:t> с 17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7 </a:t>
            </a:r>
            <a:r>
              <a:rPr lang="en-US" sz="1400" b="0" strike="noStrike" spc="-1" dirty="0" err="1">
                <a:solidFill>
                  <a:srgbClr val="FFFFFF"/>
                </a:solidFill>
                <a:latin typeface="Calibri"/>
                <a:ea typeface="Calibri"/>
              </a:rPr>
              <a:t>часов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средства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связи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запрещалось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всякого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оружие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агитацию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порядков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случае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обнаружения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партизан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разведчиков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немедленно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сообщать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ближайшему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Невыполнение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каждого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перечисленных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расстрелом</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89" name="Рисунок 11"/>
          <p:cNvPicPr/>
          <p:nvPr/>
        </p:nvPicPr>
        <p:blipFill>
          <a:blip r:embed="rId3"/>
          <a:stretch/>
        </p:blipFill>
        <p:spPr>
          <a:xfrm>
            <a:off x="5742039" y="2113935"/>
            <a:ext cx="6449961" cy="4744065"/>
          </a:xfrm>
          <a:prstGeom prst="rect">
            <a:avLst/>
          </a:prstGeom>
          <a:ln>
            <a:noFill/>
          </a:ln>
        </p:spPr>
      </p:pic>
      <p:sp>
        <p:nvSpPr>
          <p:cNvPr id="90" name="CustomShape 3"/>
          <p:cNvSpPr/>
          <p:nvPr/>
        </p:nvSpPr>
        <p:spPr>
          <a:xfrm>
            <a:off x="245806" y="3238920"/>
            <a:ext cx="3657600" cy="307592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После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поражения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Владикавказом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ноябре</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1-я </a:t>
            </a:r>
            <a:r>
              <a:rPr lang="en-US" sz="1400" b="0" strike="noStrike" spc="-1" dirty="0" err="1">
                <a:solidFill>
                  <a:srgbClr val="FFFFFF"/>
                </a:solidFill>
                <a:latin typeface="Calibri"/>
                <a:ea typeface="Calibri"/>
              </a:rPr>
              <a:t>танковая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намеревалось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сократить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чтобы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перебросить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частности</a:t>
            </a:r>
            <a:r>
              <a:rPr lang="en-US" sz="1400" b="0" strike="noStrike" spc="-1" dirty="0">
                <a:solidFill>
                  <a:srgbClr val="FFFFFF"/>
                </a:solidFill>
                <a:latin typeface="Calibri"/>
                <a:ea typeface="Calibri"/>
              </a:rPr>
              <a:t>, 23 </a:t>
            </a:r>
            <a:r>
              <a:rPr lang="en-US" sz="1400" b="0" strike="noStrike" spc="-1" dirty="0" err="1">
                <a:solidFill>
                  <a:srgbClr val="FFFFFF"/>
                </a:solidFill>
                <a:latin typeface="Calibri"/>
                <a:ea typeface="Calibri"/>
              </a:rPr>
              <a:t>танковую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мотодивизию</a:t>
            </a:r>
            <a:r>
              <a:rPr lang="en-US" sz="1400" b="0" strike="noStrike" spc="-1" dirty="0">
                <a:solidFill>
                  <a:srgbClr val="FFFFFF"/>
                </a:solidFill>
                <a:latin typeface="Calibri"/>
                <a:ea typeface="Calibri"/>
              </a:rPr>
              <a:t> СС «</a:t>
            </a:r>
            <a:r>
              <a:rPr lang="en-US" sz="1400" b="0" strike="noStrike" spc="-1" dirty="0" err="1">
                <a:solidFill>
                  <a:srgbClr val="FFFFFF"/>
                </a:solidFill>
                <a:latin typeface="Calibri"/>
                <a:ea typeface="Calibri"/>
              </a:rPr>
              <a:t>Викинг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деблокирующей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фельдмаршала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Манштейна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шедшей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помощь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Сталинградом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перегруппировка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спасла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Сталинградом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 name="Рисунок 9"/>
          <p:cNvPicPr/>
          <p:nvPr/>
        </p:nvPicPr>
        <p:blipFill>
          <a:blip r:embed="rId2"/>
          <a:srcRect t="9244" b="14687"/>
          <a:stretch/>
        </p:blipFill>
        <p:spPr>
          <a:xfrm>
            <a:off x="0" y="0"/>
            <a:ext cx="12191760" cy="6857640"/>
          </a:xfrm>
          <a:prstGeom prst="rect">
            <a:avLst/>
          </a:prstGeom>
          <a:ln>
            <a:noFill/>
          </a:ln>
        </p:spPr>
      </p:pic>
      <p:sp>
        <p:nvSpPr>
          <p:cNvPr id="9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96" name="Рисунок 6"/>
          <p:cNvPicPr/>
          <p:nvPr/>
        </p:nvPicPr>
        <p:blipFill>
          <a:blip r:embed="rId3"/>
          <a:stretch/>
        </p:blipFill>
        <p:spPr>
          <a:xfrm>
            <a:off x="-1" y="724949"/>
            <a:ext cx="6749935" cy="5407742"/>
          </a:xfrm>
          <a:prstGeom prst="rect">
            <a:avLst/>
          </a:prstGeom>
          <a:ln>
            <a:noFill/>
          </a:ln>
        </p:spPr>
      </p:pic>
      <p:sp>
        <p:nvSpPr>
          <p:cNvPr id="97" name="CustomShape 2"/>
          <p:cNvSpPr/>
          <p:nvPr/>
        </p:nvSpPr>
        <p:spPr>
          <a:xfrm>
            <a:off x="7010882" y="1191240"/>
            <a:ext cx="4761838" cy="482506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600" b="0" strike="noStrike" spc="-1" dirty="0">
                <a:solidFill>
                  <a:srgbClr val="FFFFFF"/>
                </a:solidFill>
                <a:latin typeface="Calibri"/>
                <a:ea typeface="Calibri"/>
              </a:rPr>
              <a:t>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ноябре</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декабре</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наносила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удары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алагирско-нальчикском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ачикулакско-моздокском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направлениях</a:t>
            </a:r>
            <a:r>
              <a:rPr lang="en-US" sz="1400" b="0" strike="noStrike" spc="-1" dirty="0">
                <a:solidFill>
                  <a:srgbClr val="FFFFFF"/>
                </a:solidFill>
                <a:latin typeface="Calibri"/>
                <a:ea typeface="Calibri"/>
              </a:rPr>
              <a:t>. 22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фланга</a:t>
            </a:r>
            <a:r>
              <a:rPr lang="en-US" sz="1400" b="0" strike="noStrike" spc="-1" dirty="0">
                <a:solidFill>
                  <a:srgbClr val="FFFFFF"/>
                </a:solidFill>
                <a:latin typeface="Calibri"/>
                <a:ea typeface="Calibri"/>
              </a:rPr>
              <a:t> 9-й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правого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фланга</a:t>
            </a:r>
            <a:r>
              <a:rPr lang="en-US" sz="1400" b="0" strike="noStrike" spc="-1" dirty="0">
                <a:solidFill>
                  <a:srgbClr val="FFFFFF"/>
                </a:solidFill>
                <a:latin typeface="Calibri"/>
                <a:ea typeface="Calibri"/>
              </a:rPr>
              <a:t> 37-й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23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1942 г.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прикрываясь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арьергардами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отвод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Алагира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Чиколы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овладеть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селениями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Кодахджин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Рассвет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Дзуарикау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Развивая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37-й и 9-й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освободили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оккупантов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Кадгарон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Дигору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Николаевскую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Красногор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Мостиздах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Суадаг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Црау</a:t>
            </a:r>
            <a:r>
              <a:rPr lang="en-US" sz="1400" b="0" strike="noStrike" spc="-1" dirty="0">
                <a:solidFill>
                  <a:srgbClr val="FFFFFF"/>
                </a:solidFill>
                <a:latin typeface="Calibri"/>
                <a:ea typeface="Calibri"/>
              </a:rPr>
              <a:t>; 25-26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Карман-Синдзикау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Кора-Урсдон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Дур-Дур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Особенно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ожесточенные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разгорелись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укрепленный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опорный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гитлеровцев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Сурх-Дигора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11 </a:t>
            </a:r>
            <a:r>
              <a:rPr lang="en-US" sz="1400" b="0" strike="noStrike" spc="-1" dirty="0" err="1">
                <a:solidFill>
                  <a:srgbClr val="FFFFFF"/>
                </a:solidFill>
                <a:latin typeface="Calibri"/>
                <a:ea typeface="Calibri"/>
              </a:rPr>
              <a:t>раз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переходил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руки</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Затем</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советские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овладели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Чикола</a:t>
            </a:r>
            <a:r>
              <a:rPr lang="en-US" sz="1400" b="0" strike="noStrike" spc="-1" dirty="0">
                <a:solidFill>
                  <a:srgbClr val="FFFFFF"/>
                </a:solidFill>
                <a:latin typeface="Calibri"/>
                <a:ea typeface="Calibri"/>
              </a:rPr>
              <a:t>, а 3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освободили</a:t>
            </a:r>
            <a:r>
              <a:rPr lang="en-US" sz="1400" b="0" strike="noStrike" spc="-1" dirty="0">
                <a:solidFill>
                  <a:srgbClr val="FFFFFF"/>
                </a:solidFill>
                <a:latin typeface="Calibri"/>
                <a:ea typeface="Calibri"/>
              </a:rPr>
              <a:t> г. </a:t>
            </a:r>
            <a:r>
              <a:rPr lang="en-US" sz="1400" b="0" strike="noStrike" spc="-1" dirty="0" err="1">
                <a:solidFill>
                  <a:srgbClr val="FFFFFF"/>
                </a:solidFill>
                <a:latin typeface="Calibri"/>
                <a:ea typeface="Calibri"/>
              </a:rPr>
              <a:t>Моздок</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Рисунок 15"/>
          <p:cNvPicPr/>
          <p:nvPr/>
        </p:nvPicPr>
        <p:blipFill>
          <a:blip r:embed="rId2"/>
          <a:srcRect t="9244" b="14687"/>
          <a:stretch/>
        </p:blipFill>
        <p:spPr>
          <a:xfrm>
            <a:off x="0" y="0"/>
            <a:ext cx="12191760" cy="6857640"/>
          </a:xfrm>
          <a:prstGeom prst="rect">
            <a:avLst/>
          </a:prstGeom>
          <a:ln>
            <a:noFill/>
          </a:ln>
        </p:spPr>
      </p:pic>
      <p:sp>
        <p:nvSpPr>
          <p:cNvPr id="102" name="CustomShape 1"/>
          <p:cNvSpPr/>
          <p:nvPr/>
        </p:nvSpPr>
        <p:spPr>
          <a:xfrm>
            <a:off x="0" y="-32893"/>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103" name="Рисунок 7"/>
          <p:cNvPicPr/>
          <p:nvPr/>
        </p:nvPicPr>
        <p:blipFill>
          <a:blip r:embed="rId3"/>
          <a:stretch/>
        </p:blipFill>
        <p:spPr>
          <a:xfrm>
            <a:off x="6582062" y="-32893"/>
            <a:ext cx="5633644" cy="4722880"/>
          </a:xfrm>
          <a:prstGeom prst="rect">
            <a:avLst/>
          </a:prstGeom>
          <a:ln>
            <a:noFill/>
          </a:ln>
        </p:spPr>
      </p:pic>
      <p:sp>
        <p:nvSpPr>
          <p:cNvPr id="104" name="CustomShape 2"/>
          <p:cNvSpPr/>
          <p:nvPr/>
        </p:nvSpPr>
        <p:spPr>
          <a:xfrm>
            <a:off x="784440" y="686098"/>
            <a:ext cx="5409883" cy="146234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Форсировав</a:t>
            </a:r>
            <a:r>
              <a:rPr lang="en-US" sz="1400" b="0" strike="noStrike" spc="-1" dirty="0">
                <a:solidFill>
                  <a:srgbClr val="FFFFFF"/>
                </a:solidFill>
                <a:latin typeface="Calibri"/>
                <a:ea typeface="Calibri"/>
              </a:rPr>
              <a:t> р. </a:t>
            </a:r>
            <a:r>
              <a:rPr lang="en-US" sz="1400" b="0" strike="noStrike" spc="-1" dirty="0" err="1">
                <a:solidFill>
                  <a:srgbClr val="FFFFFF"/>
                </a:solidFill>
                <a:latin typeface="Calibri"/>
                <a:ea typeface="Calibri"/>
              </a:rPr>
              <a:t>Терек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58-й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44-й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другими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всем</a:t>
            </a:r>
            <a:r>
              <a:rPr lang="en-US" sz="1400" b="0" strike="noStrike" spc="-1" dirty="0">
                <a:solidFill>
                  <a:srgbClr val="FFFFFF"/>
                </a:solidFill>
                <a:latin typeface="Calibri"/>
                <a:ea typeface="Calibri"/>
              </a:rPr>
              <a:t> 320-километровом </a:t>
            </a:r>
            <a:r>
              <a:rPr lang="en-US" sz="1400" b="0" strike="noStrike" spc="-1" dirty="0" err="1">
                <a:solidFill>
                  <a:srgbClr val="FFFFFF"/>
                </a:solidFill>
                <a:latin typeface="Calibri"/>
                <a:ea typeface="Calibri"/>
              </a:rPr>
              <a:t>фронте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развернули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преследование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крахом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обернулись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захватнические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замыслы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рейха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покушавшегося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свободу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народов</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05" name="Рисунок 10"/>
          <p:cNvPicPr/>
          <p:nvPr/>
        </p:nvPicPr>
        <p:blipFill>
          <a:blip r:embed="rId4"/>
          <a:stretch/>
        </p:blipFill>
        <p:spPr>
          <a:xfrm>
            <a:off x="-23946" y="3146322"/>
            <a:ext cx="5294036" cy="3711315"/>
          </a:xfrm>
          <a:prstGeom prst="rect">
            <a:avLst/>
          </a:prstGeom>
          <a:ln>
            <a:noFill/>
          </a:ln>
        </p:spPr>
      </p:pic>
      <p:sp>
        <p:nvSpPr>
          <p:cNvPr id="106" name="CustomShape 3"/>
          <p:cNvSpPr/>
          <p:nvPr/>
        </p:nvSpPr>
        <p:spPr>
          <a:xfrm>
            <a:off x="6194323" y="3762720"/>
            <a:ext cx="5142271" cy="256424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ему</a:t>
            </a:r>
            <a:r>
              <a:rPr lang="en-US" sz="1400" b="0" strike="noStrike" spc="-1" dirty="0">
                <a:solidFill>
                  <a:srgbClr val="FFFFFF"/>
                </a:solidFill>
                <a:latin typeface="Calibri"/>
                <a:ea typeface="Calibri"/>
              </a:rPr>
              <a:t> 40 </a:t>
            </a:r>
            <a:r>
              <a:rPr lang="en-US" sz="1400" b="0" strike="noStrike" spc="-1" dirty="0" err="1">
                <a:solidFill>
                  <a:srgbClr val="FFFFFF"/>
                </a:solidFill>
                <a:latin typeface="Calibri"/>
                <a:ea typeface="Calibri"/>
              </a:rPr>
              <a:t>тыс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жизней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солдат</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офицеров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последним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пристанищем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Озлобленные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поражением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жестоко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мстили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районов</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Рисунок 10"/>
          <p:cNvPicPr/>
          <p:nvPr/>
        </p:nvPicPr>
        <p:blipFill>
          <a:blip r:embed="rId2"/>
          <a:srcRect t="9244" b="14687"/>
          <a:stretch/>
        </p:blipFill>
        <p:spPr>
          <a:xfrm>
            <a:off x="0" y="0"/>
            <a:ext cx="12191760" cy="6857640"/>
          </a:xfrm>
          <a:prstGeom prst="rect">
            <a:avLst/>
          </a:prstGeom>
          <a:ln>
            <a:noFill/>
          </a:ln>
        </p:spPr>
      </p:pic>
      <p:sp>
        <p:nvSpPr>
          <p:cNvPr id="111"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112" name="Рисунок 8"/>
          <p:cNvPicPr/>
          <p:nvPr/>
        </p:nvPicPr>
        <p:blipFill>
          <a:blip r:embed="rId3"/>
          <a:stretch/>
        </p:blipFill>
        <p:spPr>
          <a:xfrm>
            <a:off x="-240" y="29496"/>
            <a:ext cx="6096000" cy="3539613"/>
          </a:xfrm>
          <a:prstGeom prst="rect">
            <a:avLst/>
          </a:prstGeom>
          <a:ln>
            <a:noFill/>
          </a:ln>
        </p:spPr>
      </p:pic>
      <p:sp>
        <p:nvSpPr>
          <p:cNvPr id="113" name="CustomShape 2"/>
          <p:cNvSpPr/>
          <p:nvPr/>
        </p:nvSpPr>
        <p:spPr>
          <a:xfrm>
            <a:off x="6096000" y="661320"/>
            <a:ext cx="6096000" cy="146234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Каждый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шаг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союзников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захваченной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разрушение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уничтожение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материальных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культурных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ценностей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нажитого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упорным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имущества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режима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каторжного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кровавые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расправы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ужасами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бледнеют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страшные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преступления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когда-либо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человеческая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история</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14" name="Рисунок 13"/>
          <p:cNvPicPr/>
          <p:nvPr/>
        </p:nvPicPr>
        <p:blipFill>
          <a:blip r:embed="rId4"/>
          <a:stretch/>
        </p:blipFill>
        <p:spPr>
          <a:xfrm>
            <a:off x="6718320" y="3087329"/>
            <a:ext cx="5473440" cy="3867243"/>
          </a:xfrm>
          <a:prstGeom prst="rect">
            <a:avLst/>
          </a:prstGeom>
          <a:ln>
            <a:noFill/>
          </a:ln>
        </p:spPr>
      </p:pic>
      <p:sp>
        <p:nvSpPr>
          <p:cNvPr id="115" name="CustomShape 3"/>
          <p:cNvSpPr/>
          <p:nvPr/>
        </p:nvSpPr>
        <p:spPr>
          <a:xfrm>
            <a:off x="-240" y="3429000"/>
            <a:ext cx="6718560" cy="328111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err="1">
                <a:solidFill>
                  <a:srgbClr val="FFFFFF"/>
                </a:solidFill>
                <a:latin typeface="Calibri"/>
                <a:ea typeface="Calibri"/>
              </a:rPr>
              <a:t>Население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оккупированной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радостью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встречало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освободителей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бойцов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командиров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Жители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помогали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воинам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продовольствием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подвозили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боеприпасы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вместе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ними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восстановлении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взорванных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мостов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прошли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митинги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митингов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селе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Чикола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колхозница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Сурат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Царикаева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сказала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могла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ходить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собрания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сегодня</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могла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пойти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сюда</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молчать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Проклятые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опоганили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родное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котором</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при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узнала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настоящую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жизнь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Смерть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мерзавцам</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хочу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поблагодарить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освободила</a:t>
            </a:r>
            <a:r>
              <a:rPr lang="en-US" sz="1400" b="0" strike="noStrike" spc="-1" dirty="0">
                <a:solidFill>
                  <a:srgbClr val="FFFFFF"/>
                </a:solidFill>
                <a:latin typeface="Calibri"/>
                <a:ea typeface="Calibri"/>
              </a:rPr>
              <a:t>. Я </a:t>
            </a:r>
            <a:r>
              <a:rPr lang="en-US" sz="1400" b="0" strike="noStrike" spc="-1" dirty="0" err="1">
                <a:solidFill>
                  <a:srgbClr val="FFFFFF"/>
                </a:solidFill>
                <a:latin typeface="Calibri"/>
                <a:ea typeface="Calibri"/>
              </a:rPr>
              <a:t>призываю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колхозников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ответить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честным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пользу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Родины</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Рисунок 11"/>
          <p:cNvPicPr/>
          <p:nvPr/>
        </p:nvPicPr>
        <p:blipFill>
          <a:blip r:embed="rId2"/>
          <a:srcRect t="9244" b="14687"/>
          <a:stretch/>
        </p:blipFill>
        <p:spPr>
          <a:xfrm>
            <a:off x="0" y="0"/>
            <a:ext cx="12191760" cy="6857640"/>
          </a:xfrm>
          <a:prstGeom prst="rect">
            <a:avLst/>
          </a:prstGeom>
          <a:ln>
            <a:noFill/>
          </a:ln>
        </p:spPr>
      </p:pic>
      <p:sp>
        <p:nvSpPr>
          <p:cNvPr id="120" name="CustomShape 1"/>
          <p:cNvSpPr/>
          <p:nvPr/>
        </p:nvSpPr>
        <p:spPr>
          <a:xfrm>
            <a:off x="117262" y="-16963"/>
            <a:ext cx="1206394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121" name="Рисунок 7"/>
          <p:cNvPicPr/>
          <p:nvPr/>
        </p:nvPicPr>
        <p:blipFill>
          <a:blip r:embed="rId3"/>
          <a:stretch/>
        </p:blipFill>
        <p:spPr>
          <a:xfrm>
            <a:off x="-12651" y="17323"/>
            <a:ext cx="5974777" cy="5705051"/>
          </a:xfrm>
          <a:prstGeom prst="rect">
            <a:avLst/>
          </a:prstGeom>
          <a:ln>
            <a:noFill/>
          </a:ln>
        </p:spPr>
      </p:pic>
      <p:sp>
        <p:nvSpPr>
          <p:cNvPr id="122" name="CustomShape 2"/>
          <p:cNvSpPr/>
          <p:nvPr/>
        </p:nvSpPr>
        <p:spPr>
          <a:xfrm>
            <a:off x="5974777" y="17323"/>
            <a:ext cx="6229634" cy="192336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освобождении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Северо-Осетинской</a:t>
            </a:r>
            <a:r>
              <a:rPr lang="en-US" sz="1400" b="0" strike="noStrike" spc="-1" dirty="0">
                <a:solidFill>
                  <a:srgbClr val="FFFFFF"/>
                </a:solidFill>
                <a:latin typeface="Calibri"/>
                <a:ea typeface="Calibri"/>
              </a:rPr>
              <a:t> АССР </a:t>
            </a:r>
            <a:r>
              <a:rPr lang="en-US" sz="1400" b="0" strike="noStrike" spc="-1" dirty="0" err="1">
                <a:solidFill>
                  <a:srgbClr val="FFFFFF"/>
                </a:solidFill>
                <a:latin typeface="Calibri"/>
                <a:ea typeface="Calibri"/>
              </a:rPr>
              <a:t>участвовали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многонациональные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объединения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соединения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37, 9, 44, 58 </a:t>
            </a:r>
            <a:r>
              <a:rPr lang="en-US" sz="1400" b="0" strike="noStrike" spc="-1" dirty="0" err="1">
                <a:solidFill>
                  <a:srgbClr val="FFFFFF"/>
                </a:solidFill>
                <a:latin typeface="Calibri"/>
                <a:ea typeface="Calibri"/>
              </a:rPr>
              <a:t>общевойсковые</a:t>
            </a:r>
            <a:r>
              <a:rPr lang="en-US" sz="1400" b="0" strike="noStrike" spc="-1" dirty="0">
                <a:solidFill>
                  <a:srgbClr val="FFFFFF"/>
                </a:solidFill>
                <a:latin typeface="Calibri"/>
                <a:ea typeface="Calibri"/>
              </a:rPr>
              <a:t> и 4 </a:t>
            </a:r>
            <a:r>
              <a:rPr lang="en-US" sz="1400" b="0" strike="noStrike" spc="-1" dirty="0" err="1">
                <a:solidFill>
                  <a:srgbClr val="FFFFFF"/>
                </a:solidFill>
                <a:latin typeface="Calibri"/>
                <a:ea typeface="Calibri"/>
              </a:rPr>
              <a:t>воздушная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402, 416, 223 </a:t>
            </a:r>
            <a:r>
              <a:rPr lang="en-US" sz="1400" b="0" strike="noStrike" spc="-1" dirty="0" err="1">
                <a:solidFill>
                  <a:srgbClr val="FFFFFF"/>
                </a:solidFill>
                <a:latin typeface="Calibri"/>
                <a:ea typeface="Calibri"/>
              </a:rPr>
              <a:t>Азербайджанские</a:t>
            </a:r>
            <a:r>
              <a:rPr lang="en-US" sz="1400" b="0" strike="noStrike" spc="-1" dirty="0">
                <a:solidFill>
                  <a:srgbClr val="FFFFFF"/>
                </a:solidFill>
                <a:latin typeface="Calibri"/>
                <a:ea typeface="Calibri"/>
              </a:rPr>
              <a:t>; 409, 89 </a:t>
            </a:r>
            <a:r>
              <a:rPr lang="en-US" sz="1400" b="0" strike="noStrike" spc="-1" dirty="0" err="1">
                <a:solidFill>
                  <a:srgbClr val="FFFFFF"/>
                </a:solidFill>
                <a:latin typeface="Calibri"/>
                <a:ea typeface="Calibri"/>
              </a:rPr>
              <a:t>армянские</a:t>
            </a:r>
            <a:r>
              <a:rPr lang="en-US" sz="1400" b="0" strike="noStrike" spc="-1" dirty="0">
                <a:solidFill>
                  <a:srgbClr val="FFFFFF"/>
                </a:solidFill>
                <a:latin typeface="Calibri"/>
                <a:ea typeface="Calibri"/>
              </a:rPr>
              <a:t>; 414, 276-я </a:t>
            </a:r>
            <a:r>
              <a:rPr lang="en-US" sz="1400" b="0" strike="noStrike" spc="-1" dirty="0" err="1">
                <a:solidFill>
                  <a:srgbClr val="FFFFFF"/>
                </a:solidFill>
                <a:latin typeface="Calibri"/>
                <a:ea typeface="Calibri"/>
              </a:rPr>
              <a:t>Грузинские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4-й </a:t>
            </a:r>
            <a:r>
              <a:rPr lang="en-US" sz="1400" b="0" strike="noStrike" spc="-1" dirty="0" err="1">
                <a:solidFill>
                  <a:srgbClr val="FFFFFF"/>
                </a:solidFill>
                <a:latin typeface="Calibri"/>
                <a:ea typeface="Calibri"/>
              </a:rPr>
              <a:t>Кубанский</a:t>
            </a:r>
            <a:r>
              <a:rPr lang="en-US" sz="1400" b="0" strike="noStrike" spc="-1" dirty="0">
                <a:solidFill>
                  <a:srgbClr val="FFFFFF"/>
                </a:solidFill>
                <a:latin typeface="Calibri"/>
                <a:ea typeface="Calibri"/>
              </a:rPr>
              <a:t>, 5-й </a:t>
            </a:r>
            <a:r>
              <a:rPr lang="en-US" sz="1400" b="0" strike="noStrike" spc="-1" dirty="0" err="1">
                <a:solidFill>
                  <a:srgbClr val="FFFFFF"/>
                </a:solidFill>
                <a:latin typeface="Calibri"/>
                <a:ea typeface="Calibri"/>
              </a:rPr>
              <a:t>Донской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гвардейские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казачьи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кавалерийские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4-го </a:t>
            </a:r>
            <a:r>
              <a:rPr lang="en-US" sz="1400" b="0" strike="noStrike" spc="-1" dirty="0" err="1">
                <a:solidFill>
                  <a:srgbClr val="FFFFFF"/>
                </a:solidFill>
                <a:latin typeface="Calibri"/>
                <a:ea typeface="Calibri"/>
              </a:rPr>
              <a:t>гвардейского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казачьего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кавалерийского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территорию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оккупантов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отдельного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Чечено-Ингушского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чеченца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майора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Сакки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Висаитова</a:t>
            </a:r>
            <a:r>
              <a:rPr lang="en-US" sz="1400" b="0" strike="noStrike" spc="-1" dirty="0">
                <a:solidFill>
                  <a:srgbClr val="FFFFFF"/>
                </a:solidFill>
                <a:latin typeface="Calibri"/>
                <a:ea typeface="Calibri"/>
              </a:rPr>
              <a:t>.</a:t>
            </a:r>
            <a:endParaRPr lang="en-US" sz="1400" b="0" strike="noStrike" spc="-1" dirty="0">
              <a:latin typeface="Arial"/>
            </a:endParaRPr>
          </a:p>
        </p:txBody>
      </p:sp>
      <p:sp>
        <p:nvSpPr>
          <p:cNvPr id="123" name="CustomShape 3"/>
          <p:cNvSpPr/>
          <p:nvPr/>
        </p:nvSpPr>
        <p:spPr>
          <a:xfrm>
            <a:off x="275304" y="4544640"/>
            <a:ext cx="4699820" cy="233373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416-й </a:t>
            </a:r>
            <a:r>
              <a:rPr lang="en-US" sz="1400" b="0" strike="noStrike" spc="-1" dirty="0" err="1">
                <a:solidFill>
                  <a:srgbClr val="FFFFFF"/>
                </a:solidFill>
                <a:latin typeface="Calibri"/>
                <a:ea typeface="Calibri"/>
              </a:rPr>
              <a:t>Азербайджанской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громил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Моздоком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кавалерийский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эскадрон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аварцев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кумыков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лакцев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даргинцев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даргинцем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майором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Кара-Караевым</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24" name="Рисунок 16"/>
          <p:cNvPicPr/>
          <p:nvPr/>
        </p:nvPicPr>
        <p:blipFill>
          <a:blip r:embed="rId4"/>
          <a:stretch/>
        </p:blipFill>
        <p:spPr>
          <a:xfrm>
            <a:off x="9472003" y="1957654"/>
            <a:ext cx="2709199" cy="3380400"/>
          </a:xfrm>
          <a:prstGeom prst="rect">
            <a:avLst/>
          </a:prstGeom>
          <a:ln>
            <a:noFill/>
          </a:ln>
        </p:spPr>
      </p:pic>
      <p:pic>
        <p:nvPicPr>
          <p:cNvPr id="125" name="Рисунок 17"/>
          <p:cNvPicPr/>
          <p:nvPr/>
        </p:nvPicPr>
        <p:blipFill>
          <a:blip r:embed="rId5"/>
          <a:stretch/>
        </p:blipFill>
        <p:spPr>
          <a:xfrm>
            <a:off x="6237430" y="3971554"/>
            <a:ext cx="2709199" cy="2869123"/>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Рисунок 8"/>
          <p:cNvPicPr/>
          <p:nvPr/>
        </p:nvPicPr>
        <p:blipFill>
          <a:blip r:embed="rId2"/>
          <a:srcRect t="9244" b="14687"/>
          <a:stretch/>
        </p:blipFill>
        <p:spPr>
          <a:xfrm>
            <a:off x="0" y="0"/>
            <a:ext cx="12191760" cy="6857640"/>
          </a:xfrm>
          <a:prstGeom prst="rect">
            <a:avLst/>
          </a:prstGeom>
          <a:ln>
            <a:noFill/>
          </a:ln>
        </p:spPr>
      </p:pic>
      <p:sp>
        <p:nvSpPr>
          <p:cNvPr id="130"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131" name="Рисунок 11"/>
          <p:cNvPicPr/>
          <p:nvPr/>
        </p:nvPicPr>
        <p:blipFill>
          <a:blip r:embed="rId3"/>
          <a:stretch/>
        </p:blipFill>
        <p:spPr>
          <a:xfrm>
            <a:off x="5869858" y="285136"/>
            <a:ext cx="5928852" cy="6204154"/>
          </a:xfrm>
          <a:prstGeom prst="rect">
            <a:avLst/>
          </a:prstGeom>
          <a:ln>
            <a:noFill/>
          </a:ln>
        </p:spPr>
      </p:pic>
      <p:sp>
        <p:nvSpPr>
          <p:cNvPr id="132" name="CustomShape 2"/>
          <p:cNvSpPr/>
          <p:nvPr/>
        </p:nvSpPr>
        <p:spPr>
          <a:xfrm>
            <a:off x="78658" y="462116"/>
            <a:ext cx="5004619" cy="509987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К </a:t>
            </a:r>
            <a:r>
              <a:rPr lang="en-US" sz="1400" b="0" strike="noStrike" spc="-1" dirty="0" err="1">
                <a:solidFill>
                  <a:srgbClr val="FFFFFF"/>
                </a:solidFill>
                <a:latin typeface="Calibri"/>
                <a:ea typeface="Calibri"/>
              </a:rPr>
              <a:t>началу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1943 г. </a:t>
            </a:r>
            <a:r>
              <a:rPr lang="en-US" sz="1400" b="0" strike="noStrike" spc="-1" dirty="0" err="1">
                <a:solidFill>
                  <a:srgbClr val="FFFFFF"/>
                </a:solidFill>
                <a:latin typeface="Calibri"/>
                <a:ea typeface="Calibri"/>
              </a:rPr>
              <a:t>территория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довоенных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границах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оккупантов</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января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инициативе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обкома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партии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Совнаркома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республики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площади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Свободы</a:t>
            </a:r>
            <a:r>
              <a:rPr lang="en-US" sz="1400" b="0" strike="noStrike" spc="-1" dirty="0">
                <a:solidFill>
                  <a:srgbClr val="FFFFFF"/>
                </a:solidFill>
                <a:latin typeface="Calibri"/>
                <a:ea typeface="Calibri"/>
              </a:rPr>
              <a:t> в г.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состоялся</a:t>
            </a:r>
            <a:r>
              <a:rPr lang="en-US" sz="1400" b="0" strike="noStrike" spc="-1" dirty="0">
                <a:solidFill>
                  <a:srgbClr val="FFFFFF"/>
                </a:solidFill>
                <a:latin typeface="Calibri"/>
                <a:ea typeface="Calibri"/>
              </a:rPr>
              <a:t> 80-тысячный </a:t>
            </a:r>
            <a:r>
              <a:rPr lang="en-US" sz="1400" b="0" strike="noStrike" spc="-1" dirty="0" err="1">
                <a:solidFill>
                  <a:srgbClr val="FFFFFF"/>
                </a:solidFill>
                <a:latin typeface="Calibri"/>
                <a:ea typeface="Calibri"/>
              </a:rPr>
              <a:t>митинг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посвященный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республики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Трудящиеся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республики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воины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едины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решимости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биться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врагом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победы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Выступивший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митинге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писатель</a:t>
            </a:r>
            <a:r>
              <a:rPr lang="en-US" sz="1400" b="0" strike="noStrike" spc="-1" dirty="0">
                <a:solidFill>
                  <a:srgbClr val="FFFFFF"/>
                </a:solidFill>
                <a:latin typeface="Calibri"/>
                <a:ea typeface="Calibri"/>
              </a:rPr>
              <a:t> П. А. </a:t>
            </a:r>
            <a:r>
              <a:rPr lang="en-US" sz="1400" b="0" strike="noStrike" spc="-1" dirty="0" err="1">
                <a:solidFill>
                  <a:srgbClr val="FFFFFF"/>
                </a:solidFill>
                <a:latin typeface="Calibri"/>
                <a:ea typeface="Calibri"/>
              </a:rPr>
              <a:t>Павленко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сказал</a:t>
            </a:r>
            <a:r>
              <a:rPr lang="en-US" sz="1400" b="0" strike="noStrike" spc="-1" dirty="0">
                <a:solidFill>
                  <a:srgbClr val="FFFFFF"/>
                </a:solidFill>
                <a:latin typeface="Calibri"/>
                <a:ea typeface="Calibri"/>
              </a:rPr>
              <a:t>: «B </a:t>
            </a:r>
            <a:r>
              <a:rPr lang="en-US" sz="1400" b="0" strike="noStrike" spc="-1" dirty="0" err="1">
                <a:solidFill>
                  <a:srgbClr val="FFFFFF"/>
                </a:solidFill>
                <a:latin typeface="Calibri"/>
                <a:ea typeface="Calibri"/>
              </a:rPr>
              <a:t>сражениях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задача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охранять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важнейшие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пропустить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южные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склоны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его</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Закавказье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народ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братском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содружестве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Краской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самоотверженно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выполнил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историческое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Слово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осетин</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уважением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произносится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Отечественной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ибо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показали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себя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храбрыми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честными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воинами</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13"/>
          <p:cNvPicPr/>
          <p:nvPr/>
        </p:nvPicPr>
        <p:blipFill>
          <a:blip r:embed="rId2"/>
          <a:srcRect t="9244" b="14687"/>
          <a:stretch/>
        </p:blipFill>
        <p:spPr>
          <a:xfrm>
            <a:off x="0" y="0"/>
            <a:ext cx="12191760" cy="6857640"/>
          </a:xfrm>
          <a:prstGeom prst="rect">
            <a:avLst/>
          </a:prstGeom>
          <a:ln>
            <a:noFill/>
          </a:ln>
        </p:spPr>
      </p:pic>
      <p:sp>
        <p:nvSpPr>
          <p:cNvPr id="4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51" name="Рисунок 8"/>
          <p:cNvPicPr/>
          <p:nvPr/>
        </p:nvPicPr>
        <p:blipFill>
          <a:blip r:embed="rId3"/>
          <a:stretch/>
        </p:blipFill>
        <p:spPr>
          <a:xfrm>
            <a:off x="2720971" y="512674"/>
            <a:ext cx="6750058" cy="5062712"/>
          </a:xfrm>
          <a:prstGeom prst="rect">
            <a:avLst/>
          </a:prstGeom>
          <a:ln>
            <a:noFill/>
          </a:ln>
          <a:effectLst>
            <a:softEdge rad="254000"/>
          </a:effectLst>
        </p:spPr>
      </p:pic>
      <p:sp>
        <p:nvSpPr>
          <p:cNvPr id="53" name="CustomShape 3"/>
          <p:cNvSpPr/>
          <p:nvPr/>
        </p:nvSpPr>
        <p:spPr>
          <a:xfrm>
            <a:off x="1560173" y="5408511"/>
            <a:ext cx="9071654" cy="10142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err="1">
                <a:solidFill>
                  <a:srgbClr val="FFFFFF"/>
                </a:solidFill>
                <a:latin typeface="USSR STENCIL"/>
              </a:rPr>
              <a:t>Разгром</a:t>
            </a:r>
            <a:r>
              <a:rPr lang="en-US" sz="6000" b="0" strike="noStrike" spc="-1" dirty="0">
                <a:solidFill>
                  <a:srgbClr val="FFFFFF"/>
                </a:solidFill>
                <a:latin typeface="USSR STENCIL"/>
              </a:rPr>
              <a:t> у </a:t>
            </a:r>
            <a:r>
              <a:rPr lang="en-US" sz="6000" b="0" strike="noStrike" spc="-1" dirty="0" err="1">
                <a:solidFill>
                  <a:srgbClr val="FFFFFF"/>
                </a:solidFill>
                <a:latin typeface="USSR STENCIL"/>
              </a:rPr>
              <a:t>Гизели</a:t>
            </a:r>
            <a:endParaRPr lang="en-US" sz="6000" b="0" strike="noStrike" spc="-1" dirty="0">
              <a:latin typeface="Arial"/>
            </a:endParaRPr>
          </a:p>
        </p:txBody>
      </p:sp>
    </p:spTree>
    <p:extLst>
      <p:ext uri="{BB962C8B-B14F-4D97-AF65-F5344CB8AC3E}">
        <p14:creationId xmlns:p14="http://schemas.microsoft.com/office/powerpoint/2010/main" val="2840231454"/>
      </p:ext>
    </p:extLst>
  </p:cSld>
  <p:clrMapOvr>
    <a:masterClrMapping/>
  </p:clrMapOvr>
  <mc:AlternateContent xmlns:mc="http://schemas.openxmlformats.org/markup-compatibility/2006" xmlns:p14="http://schemas.microsoft.com/office/powerpoint/2010/main">
    <mc:Choice Requires="p14">
      <p:transition spd="slow" p14:dur="125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Рисунок 4"/>
          <p:cNvPicPr/>
          <p:nvPr/>
        </p:nvPicPr>
        <p:blipFill>
          <a:blip r:embed="rId2"/>
          <a:stretch/>
        </p:blipFill>
        <p:spPr>
          <a:xfrm>
            <a:off x="0" y="0"/>
            <a:ext cx="12191760" cy="6857640"/>
          </a:xfrm>
          <a:prstGeom prst="rect">
            <a:avLst/>
          </a:prstGeom>
          <a:ln>
            <a:noFill/>
          </a:ln>
        </p:spPr>
      </p:pic>
      <p:sp>
        <p:nvSpPr>
          <p:cNvPr id="63"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64" name="Рисунок 7"/>
          <p:cNvPicPr/>
          <p:nvPr/>
        </p:nvPicPr>
        <p:blipFill>
          <a:blip r:embed="rId3"/>
          <a:stretch/>
        </p:blipFill>
        <p:spPr>
          <a:xfrm>
            <a:off x="1627632" y="201240"/>
            <a:ext cx="8476488" cy="5340024"/>
          </a:xfrm>
          <a:prstGeom prst="rect">
            <a:avLst/>
          </a:prstGeom>
          <a:ln>
            <a:noFill/>
          </a:ln>
        </p:spPr>
      </p:pic>
      <p:sp>
        <p:nvSpPr>
          <p:cNvPr id="65" name="CustomShape 2"/>
          <p:cNvSpPr/>
          <p:nvPr/>
        </p:nvSpPr>
        <p:spPr>
          <a:xfrm>
            <a:off x="1143000" y="5691024"/>
            <a:ext cx="9747504" cy="8295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0000"/>
              </a:lnSpc>
            </a:pPr>
            <a:r>
              <a:rPr lang="ru-RU" sz="1200" b="0" strike="noStrike" spc="-1" dirty="0">
                <a:solidFill>
                  <a:srgbClr val="FFFFFF"/>
                </a:solidFill>
                <a:latin typeface="Calibri"/>
                <a:ea typeface="Calibri"/>
              </a:rPr>
              <a:t>     </a:t>
            </a:r>
            <a:r>
              <a:rPr lang="en-US" sz="1200" b="0" strike="noStrike" spc="-1" dirty="0">
                <a:solidFill>
                  <a:srgbClr val="FFFFFF"/>
                </a:solidFill>
                <a:latin typeface="Calibri"/>
                <a:ea typeface="Calibri"/>
              </a:rPr>
              <a:t>6 </a:t>
            </a:r>
            <a:r>
              <a:rPr lang="en-US" sz="1200" b="0" strike="noStrike" spc="-1" dirty="0" err="1">
                <a:solidFill>
                  <a:srgbClr val="FFFFFF"/>
                </a:solidFill>
                <a:latin typeface="Calibri"/>
                <a:ea typeface="Calibri"/>
              </a:rPr>
              <a:t>августа</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после</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авиационной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подготовки</a:t>
            </a:r>
            <a:r>
              <a:rPr lang="en-US" sz="1200" b="0" strike="noStrike" spc="-1" dirty="0">
                <a:solidFill>
                  <a:srgbClr val="FFFFFF"/>
                </a:solidFill>
                <a:latin typeface="Calibri"/>
                <a:ea typeface="Calibri"/>
              </a:rPr>
              <a:t> в </a:t>
            </a:r>
            <a:r>
              <a:rPr lang="en-US" sz="1200" b="0" strike="noStrike" spc="-1" dirty="0" err="1">
                <a:solidFill>
                  <a:srgbClr val="FFFFFF"/>
                </a:solidFill>
                <a:latin typeface="Calibri"/>
                <a:ea typeface="Calibri"/>
              </a:rPr>
              <a:t>наступление</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перешли</a:t>
            </a:r>
            <a:r>
              <a:rPr lang="en-US" sz="1200" b="0" strike="noStrike" spc="-1" dirty="0">
                <a:solidFill>
                  <a:srgbClr val="FFFFFF"/>
                </a:solidFill>
                <a:latin typeface="Calibri"/>
                <a:ea typeface="Calibri"/>
              </a:rPr>
              <a:t> 2 </a:t>
            </a:r>
            <a:r>
              <a:rPr lang="en-US" sz="1200" b="0" strike="noStrike" spc="-1" dirty="0" err="1">
                <a:solidFill>
                  <a:srgbClr val="FFFFFF"/>
                </a:solidFill>
                <a:latin typeface="Calibri"/>
                <a:ea typeface="Calibri"/>
              </a:rPr>
              <a:t>танковые</a:t>
            </a:r>
            <a:r>
              <a:rPr lang="en-US" sz="1200" b="0" strike="noStrike" spc="-1" dirty="0">
                <a:solidFill>
                  <a:srgbClr val="FFFFFF"/>
                </a:solidFill>
                <a:latin typeface="Calibri"/>
                <a:ea typeface="Calibri"/>
              </a:rPr>
              <a:t>, 3 </a:t>
            </a:r>
            <a:r>
              <a:rPr lang="en-US" sz="1200" b="0" strike="noStrike" spc="-1" dirty="0" err="1">
                <a:solidFill>
                  <a:srgbClr val="FFFFFF"/>
                </a:solidFill>
                <a:latin typeface="Calibri"/>
                <a:ea typeface="Calibri"/>
              </a:rPr>
              <a:t>моторизованные</a:t>
            </a:r>
            <a:r>
              <a:rPr lang="en-US" sz="1200" b="0" strike="noStrike" spc="-1" dirty="0">
                <a:solidFill>
                  <a:srgbClr val="FFFFFF"/>
                </a:solidFill>
                <a:latin typeface="Calibri"/>
                <a:ea typeface="Calibri"/>
              </a:rPr>
              <a:t> и 1 </a:t>
            </a:r>
            <a:r>
              <a:rPr lang="en-US" sz="1200" b="0" strike="noStrike" spc="-1" dirty="0" err="1">
                <a:solidFill>
                  <a:srgbClr val="FFFFFF"/>
                </a:solidFill>
                <a:latin typeface="Calibri"/>
                <a:ea typeface="Calibri"/>
              </a:rPr>
              <a:t>легкопехотная</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дивизии</a:t>
            </a:r>
            <a:r>
              <a:rPr lang="en-US" sz="1200" b="0" strike="noStrike" spc="-1" dirty="0">
                <a:solidFill>
                  <a:srgbClr val="FFFFFF"/>
                </a:solidFill>
                <a:latin typeface="Calibri"/>
                <a:ea typeface="Calibri"/>
              </a:rPr>
              <a:t> 1-й </a:t>
            </a:r>
            <a:r>
              <a:rPr lang="en-US" sz="1200" b="0" strike="noStrike" spc="-1" dirty="0" err="1">
                <a:solidFill>
                  <a:srgbClr val="FFFFFF"/>
                </a:solidFill>
                <a:latin typeface="Calibri"/>
                <a:ea typeface="Calibri"/>
              </a:rPr>
              <a:t>танковой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армии</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противника</a:t>
            </a:r>
            <a:r>
              <a:rPr lang="en-US" sz="1200" b="0" strike="noStrike" spc="-1" dirty="0">
                <a:solidFill>
                  <a:srgbClr val="FFFFFF"/>
                </a:solidFill>
                <a:latin typeface="Calibri"/>
                <a:ea typeface="Calibri"/>
              </a:rPr>
              <a:t>. В </a:t>
            </a:r>
            <a:r>
              <a:rPr lang="en-US" sz="1200" b="0" strike="noStrike" spc="-1" dirty="0" err="1">
                <a:solidFill>
                  <a:srgbClr val="FFFFFF"/>
                </a:solidFill>
                <a:latin typeface="Calibri"/>
                <a:ea typeface="Calibri"/>
              </a:rPr>
              <a:t>ходе</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ожесточённых</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боёв</a:t>
            </a:r>
            <a:r>
              <a:rPr lang="en-US" sz="1200" b="0" strike="noStrike" spc="-1" dirty="0">
                <a:solidFill>
                  <a:srgbClr val="FFFFFF"/>
                </a:solidFill>
                <a:latin typeface="Calibri"/>
                <a:ea typeface="Calibri"/>
              </a:rPr>
              <a:t> с 6 </a:t>
            </a:r>
            <a:r>
              <a:rPr lang="en-US" sz="1200" b="0" strike="noStrike" spc="-1" dirty="0" err="1">
                <a:solidFill>
                  <a:srgbClr val="FFFFFF"/>
                </a:solidFill>
                <a:latin typeface="Calibri"/>
                <a:ea typeface="Calibri"/>
              </a:rPr>
              <a:t>по</a:t>
            </a:r>
            <a:r>
              <a:rPr lang="en-US" sz="1200" b="0" strike="noStrike" spc="-1" dirty="0">
                <a:solidFill>
                  <a:srgbClr val="FFFFFF"/>
                </a:solidFill>
                <a:latin typeface="Calibri"/>
                <a:ea typeface="Calibri"/>
              </a:rPr>
              <a:t> 8 </a:t>
            </a:r>
            <a:r>
              <a:rPr lang="en-US" sz="1200" b="0" strike="noStrike" spc="-1" dirty="0" err="1">
                <a:solidFill>
                  <a:srgbClr val="FFFFFF"/>
                </a:solidFill>
                <a:latin typeface="Calibri"/>
                <a:ea typeface="Calibri"/>
              </a:rPr>
              <a:t>августа</a:t>
            </a:r>
            <a:r>
              <a:rPr lang="en-US" sz="1200" b="0" strike="noStrike" spc="-1" dirty="0">
                <a:solidFill>
                  <a:srgbClr val="FFFFFF"/>
                </a:solidFill>
                <a:latin typeface="Calibri"/>
                <a:ea typeface="Calibri"/>
              </a:rPr>
              <a:t> в </a:t>
            </a:r>
            <a:r>
              <a:rPr lang="en-US" sz="1200" b="0" strike="noStrike" spc="-1" dirty="0" err="1">
                <a:solidFill>
                  <a:srgbClr val="FFFFFF"/>
                </a:solidFill>
                <a:latin typeface="Calibri"/>
                <a:ea typeface="Calibri"/>
              </a:rPr>
              <a:t>районах</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Новомихайловской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Армавира</a:t>
            </a:r>
            <a:r>
              <a:rPr lang="en-US" sz="1200" b="0" strike="noStrike" spc="-1" dirty="0">
                <a:solidFill>
                  <a:srgbClr val="FFFFFF"/>
                </a:solidFill>
                <a:latin typeface="Calibri"/>
                <a:ea typeface="Calibri"/>
              </a:rPr>
              <a:t> и </a:t>
            </a:r>
            <a:r>
              <a:rPr lang="en-US" sz="1200" b="0" strike="noStrike" spc="-1" dirty="0" err="1">
                <a:solidFill>
                  <a:srgbClr val="FFFFFF"/>
                </a:solidFill>
                <a:latin typeface="Calibri"/>
                <a:ea typeface="Calibri"/>
              </a:rPr>
              <a:t>Советской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несмотря</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на</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героическое</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сопротивление</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малочисленных</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частей</a:t>
            </a:r>
            <a:r>
              <a:rPr lang="en-US" sz="1200" b="0" strike="noStrike" spc="-1" dirty="0">
                <a:solidFill>
                  <a:srgbClr val="FFFFFF"/>
                </a:solidFill>
                <a:latin typeface="Calibri"/>
                <a:ea typeface="Calibri"/>
              </a:rPr>
              <a:t> и </a:t>
            </a:r>
            <a:r>
              <a:rPr lang="en-US" sz="1200" b="0" strike="noStrike" spc="-1" dirty="0" err="1">
                <a:solidFill>
                  <a:srgbClr val="FFFFFF"/>
                </a:solidFill>
                <a:latin typeface="Calibri"/>
                <a:ea typeface="Calibri"/>
              </a:rPr>
              <a:t>соединений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войска</a:t>
            </a:r>
            <a:r>
              <a:rPr lang="en-US" sz="1200" b="0" strike="noStrike" spc="-1" dirty="0">
                <a:solidFill>
                  <a:srgbClr val="FFFFFF"/>
                </a:solidFill>
                <a:latin typeface="Calibri"/>
                <a:ea typeface="Calibri"/>
              </a:rPr>
              <a:t> 12-й </a:t>
            </a:r>
            <a:r>
              <a:rPr lang="en-US" sz="1200" b="0" strike="noStrike" spc="-1" dirty="0" err="1">
                <a:solidFill>
                  <a:srgbClr val="FFFFFF"/>
                </a:solidFill>
                <a:latin typeface="Calibri"/>
                <a:ea typeface="Calibri"/>
              </a:rPr>
              <a:t>армии</a:t>
            </a:r>
            <a:r>
              <a:rPr lang="en-US" sz="1200" b="0" strike="noStrike" spc="-1" dirty="0">
                <a:solidFill>
                  <a:srgbClr val="FFFFFF"/>
                </a:solidFill>
                <a:latin typeface="Calibri"/>
                <a:ea typeface="Calibri"/>
              </a:rPr>
              <a:t> и 1-го </a:t>
            </a:r>
            <a:r>
              <a:rPr lang="en-US" sz="1200" b="0" strike="noStrike" spc="-1" dirty="0" err="1">
                <a:solidFill>
                  <a:srgbClr val="FFFFFF"/>
                </a:solidFill>
                <a:latin typeface="Calibri"/>
                <a:ea typeface="Calibri"/>
              </a:rPr>
              <a:t>отдельного</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стрелкового</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корпуса</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были</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вынуждены</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оставить</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Армавир</a:t>
            </a:r>
            <a:r>
              <a:rPr lang="en-US" sz="1200" b="0" strike="noStrike" spc="-1" dirty="0">
                <a:solidFill>
                  <a:srgbClr val="FFFFFF"/>
                </a:solidFill>
                <a:latin typeface="Calibri"/>
                <a:ea typeface="Calibri"/>
              </a:rPr>
              <a:t> и </a:t>
            </a:r>
            <a:r>
              <a:rPr lang="en-US" sz="1200" b="0" strike="noStrike" spc="-1" dirty="0" err="1">
                <a:solidFill>
                  <a:srgbClr val="FFFFFF"/>
                </a:solidFill>
                <a:latin typeface="Calibri"/>
                <a:ea typeface="Calibri"/>
              </a:rPr>
              <a:t>отойти</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на</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рубеж</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Новокрасный</a:t>
            </a:r>
            <a:r>
              <a:rPr lang="en-US" sz="1200" b="0" strike="noStrike" spc="-1" dirty="0">
                <a:solidFill>
                  <a:srgbClr val="FFFFFF"/>
                </a:solidFill>
                <a:latin typeface="Calibri"/>
                <a:ea typeface="Calibri"/>
              </a:rPr>
              <a:t>, </a:t>
            </a:r>
            <a:r>
              <a:rPr lang="en-US" sz="1200" b="0" strike="noStrike" spc="-1" dirty="0" err="1">
                <a:solidFill>
                  <a:srgbClr val="FFFFFF"/>
                </a:solidFill>
                <a:latin typeface="Calibri"/>
                <a:ea typeface="Calibri"/>
              </a:rPr>
              <a:t>Михайловская</a:t>
            </a:r>
            <a:r>
              <a:rPr lang="en-US" sz="1200" b="0" strike="noStrike" spc="-1" dirty="0">
                <a:solidFill>
                  <a:srgbClr val="FFFFFF"/>
                </a:solidFill>
                <a:latin typeface="Calibri"/>
                <a:ea typeface="Calibri"/>
              </a:rPr>
              <a:t>, р. </a:t>
            </a:r>
            <a:r>
              <a:rPr lang="en-US" sz="1200" b="0" strike="noStrike" spc="-1" dirty="0" err="1">
                <a:solidFill>
                  <a:srgbClr val="FFFFFF"/>
                </a:solidFill>
                <a:latin typeface="Calibri"/>
                <a:ea typeface="Calibri"/>
              </a:rPr>
              <a:t>Лаба</a:t>
            </a:r>
            <a:r>
              <a:rPr lang="en-US" sz="1200" b="0" strike="noStrike" spc="-1" dirty="0">
                <a:solidFill>
                  <a:srgbClr val="FFFFFF"/>
                </a:solidFill>
                <a:latin typeface="Calibri"/>
                <a:ea typeface="Calibri"/>
              </a:rPr>
              <a:t>. </a:t>
            </a:r>
            <a:endParaRPr lang="en-US" sz="1200" b="0" strike="noStrike" spc="-1" dirty="0">
              <a:latin typeface="Arial"/>
            </a:endParaRPr>
          </a:p>
        </p:txBody>
      </p:sp>
    </p:spTree>
    <p:extLst>
      <p:ext uri="{BB962C8B-B14F-4D97-AF65-F5344CB8AC3E}">
        <p14:creationId xmlns:p14="http://schemas.microsoft.com/office/powerpoint/2010/main" val="3228251292"/>
      </p:ext>
    </p:extLst>
  </p:cSld>
  <p:clrMapOvr>
    <a:masterClrMapping/>
  </p:clrMapOvr>
  <mc:AlternateContent xmlns:mc="http://schemas.openxmlformats.org/markup-compatibility/2006" xmlns:p14="http://schemas.microsoft.com/office/powerpoint/2010/main">
    <mc:Choice Requires="p14">
      <p:transition spd="slow" p14:dur="1250" advTm="220000"/>
    </mc:Choice>
    <mc:Fallback xmlns="" xmlns:p15="http://schemas.microsoft.com/office/powerpoint/2012/main">
      <p:transition spd="slow" advTm="22000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Рисунок 11"/>
          <p:cNvPicPr/>
          <p:nvPr/>
        </p:nvPicPr>
        <p:blipFill>
          <a:blip r:embed="rId3"/>
          <a:srcRect t="9244" b="14687"/>
          <a:stretch/>
        </p:blipFill>
        <p:spPr>
          <a:xfrm>
            <a:off x="0" y="0"/>
            <a:ext cx="12191760" cy="6857640"/>
          </a:xfrm>
          <a:prstGeom prst="rect">
            <a:avLst/>
          </a:prstGeom>
          <a:ln>
            <a:noFill/>
          </a:ln>
        </p:spPr>
      </p:pic>
      <p:sp>
        <p:nvSpPr>
          <p:cNvPr id="145"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pic>
        <p:nvPicPr>
          <p:cNvPr id="146" name="Рисунок 7"/>
          <p:cNvPicPr/>
          <p:nvPr/>
        </p:nvPicPr>
        <p:blipFill>
          <a:blip r:embed="rId4"/>
          <a:stretch/>
        </p:blipFill>
        <p:spPr>
          <a:xfrm>
            <a:off x="5319252" y="24939"/>
            <a:ext cx="6872508" cy="6857640"/>
          </a:xfrm>
          <a:prstGeom prst="rect">
            <a:avLst/>
          </a:prstGeom>
          <a:ln>
            <a:noFill/>
          </a:ln>
        </p:spPr>
      </p:pic>
      <p:sp>
        <p:nvSpPr>
          <p:cNvPr id="147" name="CustomShape 2"/>
          <p:cNvSpPr/>
          <p:nvPr/>
        </p:nvSpPr>
        <p:spPr>
          <a:xfrm>
            <a:off x="316522" y="314632"/>
            <a:ext cx="4855245" cy="579141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r>
              <a:rPr lang="en-US" sz="1400" b="0" strike="noStrike" spc="-1" dirty="0">
                <a:solidFill>
                  <a:srgbClr val="FFFFFF"/>
                </a:solidFill>
                <a:latin typeface="Calibri"/>
                <a:ea typeface="Calibri"/>
              </a:rPr>
              <a:t>11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группировки</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села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остановлено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столицу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Осетии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ликвидирована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опасность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выхода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Военно-грузинской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дороге</a:t>
            </a:r>
            <a:r>
              <a:rPr lang="en-US" sz="1400" b="0" strike="noStrike" spc="-1" dirty="0">
                <a:solidFill>
                  <a:srgbClr val="FFFFFF"/>
                </a:solidFill>
                <a:latin typeface="Calibri"/>
                <a:ea typeface="Calibri"/>
              </a:rPr>
              <a:t> и к </a:t>
            </a:r>
            <a:r>
              <a:rPr lang="en-US" sz="1400" b="0" strike="noStrike" spc="-1" dirty="0" err="1">
                <a:solidFill>
                  <a:srgbClr val="FFFFFF"/>
                </a:solidFill>
                <a:latin typeface="Calibri"/>
                <a:ea typeface="Calibri"/>
              </a:rPr>
              <a:t>железнодорожной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ветке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Беслан-Грозный-Баку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вскоре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приведет</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победе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битве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внешний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укрепрайона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немецкой</a:t>
            </a:r>
            <a:r>
              <a:rPr lang="en-US" sz="1400" b="0" strike="noStrike" spc="-1" dirty="0">
                <a:solidFill>
                  <a:srgbClr val="FFFFFF"/>
                </a:solidFill>
                <a:latin typeface="Calibri"/>
                <a:ea typeface="Calibri"/>
              </a:rPr>
              <a:t> 13-й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вошли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Вместе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танкистами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наступлении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принимали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диверсанты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полка</a:t>
            </a:r>
            <a:r>
              <a:rPr lang="en-US" sz="1400" b="0" strike="noStrike" spc="-1" dirty="0">
                <a:solidFill>
                  <a:srgbClr val="FFFFFF"/>
                </a:solidFill>
                <a:latin typeface="Calibri"/>
                <a:ea typeface="Calibri"/>
              </a:rPr>
              <a:t> «Бранденбург-800», </a:t>
            </a:r>
            <a:r>
              <a:rPr lang="en-US" sz="1400" b="0" strike="noStrike" spc="-1" dirty="0" err="1">
                <a:solidFill>
                  <a:srgbClr val="FFFFFF"/>
                </a:solidFill>
                <a:latin typeface="Calibri"/>
                <a:ea typeface="Calibri"/>
              </a:rPr>
              <a:t>готовившиеся</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захвату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столицы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республики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оставалось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более</a:t>
            </a:r>
            <a:r>
              <a:rPr lang="en-US" sz="1400" b="0" strike="noStrike" spc="-1" dirty="0">
                <a:solidFill>
                  <a:srgbClr val="FFFFFF"/>
                </a:solidFill>
                <a:latin typeface="Calibri"/>
                <a:ea typeface="Calibri"/>
              </a:rPr>
              <a:t> 5-6 </a:t>
            </a:r>
            <a:r>
              <a:rPr lang="en-US" sz="1400" b="0" strike="noStrike" spc="-1" dirty="0" err="1">
                <a:solidFill>
                  <a:srgbClr val="FFFFFF"/>
                </a:solidFill>
                <a:latin typeface="Calibri"/>
                <a:ea typeface="Calibri"/>
              </a:rPr>
              <a:t>километров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счету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спецназовцев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Бранденбурга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плотины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Веселовского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водохранилища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моста</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Майкопа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приведший</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падению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железнодорожного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моста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Белая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пошла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прорыв</a:t>
            </a:r>
            <a:r>
              <a:rPr lang="en-US" sz="1400" b="0" strike="noStrike" spc="-1" dirty="0">
                <a:solidFill>
                  <a:srgbClr val="FFFFFF"/>
                </a:solidFill>
                <a:latin typeface="Calibri"/>
                <a:ea typeface="Calibri"/>
              </a:rPr>
              <a:t> 13-я </a:t>
            </a:r>
            <a:r>
              <a:rPr lang="en-US" sz="1400" b="0" strike="noStrike" spc="-1" dirty="0" err="1">
                <a:solidFill>
                  <a:srgbClr val="FFFFFF"/>
                </a:solidFill>
                <a:latin typeface="Calibri"/>
                <a:ea typeface="Calibri"/>
              </a:rPr>
              <a:t>танковая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Утром</a:t>
            </a:r>
            <a:r>
              <a:rPr lang="en-US" sz="1400" b="0" strike="noStrike" spc="-1" dirty="0">
                <a:solidFill>
                  <a:srgbClr val="FFFFFF"/>
                </a:solidFill>
                <a:latin typeface="Calibri"/>
                <a:ea typeface="Calibri"/>
              </a:rPr>
              <a:t> 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фон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Клейст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подписал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требовавший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молниеносным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броском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столицу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Северо-Осетинской</a:t>
            </a:r>
            <a:r>
              <a:rPr lang="en-US" sz="1400" b="0" strike="noStrike" spc="-1" dirty="0">
                <a:solidFill>
                  <a:srgbClr val="FFFFFF"/>
                </a:solidFill>
                <a:latin typeface="Calibri"/>
                <a:ea typeface="Calibri"/>
              </a:rPr>
              <a:t> АССР </a:t>
            </a:r>
            <a:r>
              <a:rPr lang="en-US" sz="1400" b="0" strike="noStrike" spc="-1" dirty="0" err="1">
                <a:solidFill>
                  <a:srgbClr val="FFFFFF"/>
                </a:solidFill>
                <a:latin typeface="Calibri"/>
                <a:ea typeface="Calibri"/>
              </a:rPr>
              <a:t>город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Владикавказ</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Рисунок 16"/>
          <p:cNvPicPr/>
          <p:nvPr/>
        </p:nvPicPr>
        <p:blipFill>
          <a:blip r:embed="rId3"/>
          <a:srcRect t="9244" b="14687"/>
          <a:stretch/>
        </p:blipFill>
        <p:spPr>
          <a:xfrm>
            <a:off x="0" y="0"/>
            <a:ext cx="12191760" cy="6857640"/>
          </a:xfrm>
          <a:prstGeom prst="rect">
            <a:avLst/>
          </a:prstGeom>
          <a:ln>
            <a:noFill/>
          </a:ln>
        </p:spPr>
      </p:pic>
      <p:sp>
        <p:nvSpPr>
          <p:cNvPr id="152" name="CustomShape 1"/>
          <p:cNvSpPr/>
          <p:nvPr/>
        </p:nvSpPr>
        <p:spPr>
          <a:xfrm>
            <a:off x="-24286" y="0"/>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sp>
      <p:sp>
        <p:nvSpPr>
          <p:cNvPr id="153" name="CustomShape 2"/>
          <p:cNvSpPr/>
          <p:nvPr/>
        </p:nvSpPr>
        <p:spPr>
          <a:xfrm>
            <a:off x="127820" y="351720"/>
            <a:ext cx="6921910" cy="12318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Однако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оказалось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наивысшим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битве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Всего</a:t>
            </a:r>
            <a:r>
              <a:rPr lang="en-US" sz="1400" b="0" strike="noStrike" spc="-1" dirty="0">
                <a:solidFill>
                  <a:srgbClr val="FFFFFF"/>
                </a:solidFill>
                <a:latin typeface="Calibri"/>
                <a:ea typeface="Calibri"/>
              </a:rPr>
              <a:t> с 26 </a:t>
            </a:r>
            <a:r>
              <a:rPr lang="en-US" sz="1400" b="0" strike="noStrike" spc="-1" dirty="0" err="1">
                <a:solidFill>
                  <a:srgbClr val="FFFFFF"/>
                </a:solidFill>
                <a:latin typeface="Calibri"/>
                <a:ea typeface="Calibri"/>
              </a:rPr>
              <a:t>октября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11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13-я </a:t>
            </a:r>
            <a:r>
              <a:rPr lang="en-US" sz="1400" b="0" strike="noStrike" spc="-1" dirty="0" err="1">
                <a:solidFill>
                  <a:srgbClr val="FFFFFF"/>
                </a:solidFill>
                <a:latin typeface="Calibri"/>
                <a:ea typeface="Calibri"/>
              </a:rPr>
              <a:t>дивизия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потеряет</a:t>
            </a:r>
            <a:r>
              <a:rPr lang="en-US" sz="1400" b="0" strike="noStrike" spc="-1" dirty="0">
                <a:solidFill>
                  <a:srgbClr val="FFFFFF"/>
                </a:solidFill>
                <a:latin typeface="Calibri"/>
                <a:ea typeface="Calibri"/>
              </a:rPr>
              <a:t> 45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и 592 </a:t>
            </a:r>
            <a:r>
              <a:rPr lang="en-US" sz="1400" b="0" strike="noStrike" spc="-1" dirty="0" err="1">
                <a:solidFill>
                  <a:srgbClr val="FFFFFF"/>
                </a:solidFill>
                <a:latin typeface="Calibri"/>
                <a:ea typeface="Calibri"/>
              </a:rPr>
              <a:t>автомашины</a:t>
            </a:r>
            <a:r>
              <a:rPr lang="en-US" sz="1400" b="0" strike="noStrike" spc="-1" dirty="0">
                <a:solidFill>
                  <a:srgbClr val="FFFFFF"/>
                </a:solidFill>
                <a:latin typeface="Calibri"/>
                <a:ea typeface="Calibri"/>
              </a:rPr>
              <a:t>, а в </a:t>
            </a:r>
            <a:r>
              <a:rPr lang="en-US" sz="1400" b="0" strike="noStrike" spc="-1" dirty="0" err="1">
                <a:solidFill>
                  <a:srgbClr val="FFFFFF"/>
                </a:solidFill>
                <a:latin typeface="Calibri"/>
                <a:ea typeface="Calibri"/>
              </a:rPr>
              <a:t>ночь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окружения</a:t>
            </a:r>
            <a:r>
              <a:rPr lang="en-US" sz="1400" b="0" strike="noStrike" spc="-1" dirty="0">
                <a:solidFill>
                  <a:srgbClr val="FFFFFF"/>
                </a:solidFill>
                <a:latin typeface="Calibri"/>
                <a:ea typeface="Calibri"/>
              </a:rPr>
              <a:t> с 11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12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ещё</a:t>
            </a:r>
            <a:r>
              <a:rPr lang="en-US" sz="1400" b="0" strike="noStrike" spc="-1" dirty="0">
                <a:solidFill>
                  <a:srgbClr val="FFFFFF"/>
                </a:solidFill>
                <a:latin typeface="Calibri"/>
                <a:ea typeface="Calibri"/>
              </a:rPr>
              <a:t> 18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и 496 </a:t>
            </a:r>
            <a:r>
              <a:rPr lang="en-US" sz="1400" b="0" strike="noStrike" spc="-1" dirty="0" err="1">
                <a:solidFill>
                  <a:srgbClr val="FFFFFF"/>
                </a:solidFill>
                <a:latin typeface="Calibri"/>
                <a:ea typeface="Calibri"/>
              </a:rPr>
              <a:t>автомашин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Если</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119 </a:t>
            </a:r>
            <a:r>
              <a:rPr lang="en-US" sz="1400" b="0" strike="noStrike" spc="-1" dirty="0" err="1">
                <a:solidFill>
                  <a:srgbClr val="FFFFFF"/>
                </a:solidFill>
                <a:latin typeface="Calibri"/>
                <a:ea typeface="Calibri"/>
              </a:rPr>
              <a:t>исправных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a:t>
            </a:r>
            <a:r>
              <a:rPr lang="en-US" sz="1400" b="0" strike="noStrike" spc="-1" dirty="0">
                <a:solidFill>
                  <a:srgbClr val="FFFFFF"/>
                </a:solidFill>
                <a:latin typeface="Calibri"/>
                <a:ea typeface="Calibri"/>
              </a:rPr>
              <a:t> 4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всего</a:t>
            </a:r>
            <a:r>
              <a:rPr lang="en-US" sz="1400" b="0" strike="noStrike" spc="-1" dirty="0">
                <a:solidFill>
                  <a:srgbClr val="FFFFFF"/>
                </a:solidFill>
                <a:latin typeface="Calibri"/>
                <a:ea typeface="Calibri"/>
              </a:rPr>
              <a:t> 70, а 17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только</a:t>
            </a:r>
            <a:r>
              <a:rPr lang="en-US" sz="1400" b="0" strike="noStrike" spc="-1" dirty="0">
                <a:solidFill>
                  <a:srgbClr val="FFFFFF"/>
                </a:solidFill>
                <a:latin typeface="Calibri"/>
                <a:ea typeface="Calibri"/>
              </a:rPr>
              <a:t> 32!</a:t>
            </a:r>
            <a:endParaRPr lang="en-US" sz="1400" b="0" strike="noStrike" spc="-1" dirty="0">
              <a:latin typeface="Arial"/>
            </a:endParaRPr>
          </a:p>
        </p:txBody>
      </p:sp>
      <p:pic>
        <p:nvPicPr>
          <p:cNvPr id="154" name="Рисунок 9"/>
          <p:cNvPicPr/>
          <p:nvPr/>
        </p:nvPicPr>
        <p:blipFill>
          <a:blip r:embed="rId4"/>
          <a:stretch/>
        </p:blipFill>
        <p:spPr>
          <a:xfrm>
            <a:off x="7545240" y="0"/>
            <a:ext cx="4646760" cy="4465080"/>
          </a:xfrm>
          <a:prstGeom prst="rect">
            <a:avLst/>
          </a:prstGeom>
          <a:ln>
            <a:noFill/>
          </a:ln>
        </p:spPr>
      </p:pic>
      <p:sp>
        <p:nvSpPr>
          <p:cNvPr id="155" name="CustomShape 3"/>
          <p:cNvSpPr/>
          <p:nvPr/>
        </p:nvSpPr>
        <p:spPr>
          <a:xfrm>
            <a:off x="24526" y="1698840"/>
            <a:ext cx="6317280" cy="12318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5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привлекут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внимание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премьер-министра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Великобритании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Черчилля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будет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интересоваться</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Сталина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ситуация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Несколько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ухудшилось</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сравнении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положением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октябре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Нальчик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подойти</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Владикавказу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идут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сейчас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ответит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Сталин</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56" name="Рисунок 11"/>
          <p:cNvPicPr/>
          <p:nvPr/>
        </p:nvPicPr>
        <p:blipFill>
          <a:blip r:embed="rId5"/>
          <a:stretch/>
        </p:blipFill>
        <p:spPr>
          <a:xfrm>
            <a:off x="24525" y="3251768"/>
            <a:ext cx="4812945" cy="3605872"/>
          </a:xfrm>
          <a:prstGeom prst="rect">
            <a:avLst/>
          </a:prstGeom>
          <a:ln>
            <a:noFill/>
          </a:ln>
        </p:spPr>
      </p:pic>
      <p:sp>
        <p:nvSpPr>
          <p:cNvPr id="157" name="CustomShape 4"/>
          <p:cNvSpPr/>
          <p:nvPr/>
        </p:nvSpPr>
        <p:spPr>
          <a:xfrm>
            <a:off x="4861757" y="4728051"/>
            <a:ext cx="7305718" cy="1923368"/>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11-й </a:t>
            </a:r>
            <a:r>
              <a:rPr lang="en-US" sz="1400" b="0" strike="noStrike" spc="-1" dirty="0" err="1">
                <a:solidFill>
                  <a:srgbClr val="FFFFFF"/>
                </a:solidFill>
                <a:latin typeface="Calibri"/>
                <a:ea typeface="Calibri"/>
              </a:rPr>
              <a:t>стрелковый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Ивана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Рослого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который</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марте</a:t>
            </a:r>
            <a:r>
              <a:rPr lang="en-US" sz="1400" b="0" strike="noStrike" spc="-1" dirty="0">
                <a:solidFill>
                  <a:srgbClr val="FFFFFF"/>
                </a:solidFill>
                <a:latin typeface="Calibri"/>
                <a:ea typeface="Calibri"/>
              </a:rPr>
              <a:t> 1940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сумел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финскую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Маннергейма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совместно</a:t>
            </a:r>
            <a:r>
              <a:rPr lang="en-US" sz="1400" b="0" strike="noStrike" spc="-1" dirty="0">
                <a:solidFill>
                  <a:srgbClr val="FFFFFF"/>
                </a:solidFill>
                <a:latin typeface="Calibri"/>
                <a:ea typeface="Calibri"/>
              </a:rPr>
              <a:t> с 10-м </a:t>
            </a:r>
            <a:r>
              <a:rPr lang="en-US" sz="1400" b="0" strike="noStrike" spc="-1" dirty="0" err="1">
                <a:solidFill>
                  <a:srgbClr val="FFFFFF"/>
                </a:solidFill>
                <a:latin typeface="Calibri"/>
                <a:ea typeface="Calibri"/>
              </a:rPr>
              <a:t>стрелковым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корпусом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полковника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Севостьянова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Огонь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нашей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силен</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плотен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потери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только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изредка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отстреливались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минометов</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рассказывали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очевидцы</a:t>
            </a:r>
            <a:r>
              <a:rPr lang="en-US" sz="1400" b="0" strike="noStrike" spc="-1" dirty="0">
                <a:solidFill>
                  <a:srgbClr val="FFFFFF"/>
                </a:solidFill>
                <a:latin typeface="Calibri"/>
                <a:ea typeface="Calibri"/>
              </a:rPr>
              <a:t>. 7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окружены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авиация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разбомбила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станцию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Беслан</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результате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сушильном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сгорело</a:t>
            </a:r>
            <a:r>
              <a:rPr lang="en-US" sz="1400" b="0" strike="noStrike" spc="-1" dirty="0">
                <a:solidFill>
                  <a:srgbClr val="FFFFFF"/>
                </a:solidFill>
                <a:latin typeface="Calibri"/>
                <a:ea typeface="Calibri"/>
              </a:rPr>
              <a:t> 30 </a:t>
            </a:r>
            <a:r>
              <a:rPr lang="en-US" sz="1400" b="0" strike="noStrike" spc="-1" dirty="0" err="1">
                <a:solidFill>
                  <a:srgbClr val="FFFFFF"/>
                </a:solidFill>
                <a:latin typeface="Calibri"/>
                <a:ea typeface="Calibri"/>
              </a:rPr>
              <a:t>тонн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кукурузы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годовой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запас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нефти</a:t>
            </a:r>
            <a:r>
              <a:rPr lang="en-US" sz="1400" b="0" strike="noStrike" spc="-1" dirty="0">
                <a:solidFill>
                  <a:srgbClr val="FFFFFF"/>
                </a:solidFill>
                <a:latin typeface="Calibri"/>
                <a:ea typeface="Calibri"/>
              </a:rPr>
              <a:t> и 2 </a:t>
            </a:r>
            <a:r>
              <a:rPr lang="en-US" sz="1400" b="0" strike="noStrike" spc="-1" dirty="0" err="1">
                <a:solidFill>
                  <a:srgbClr val="FFFFFF"/>
                </a:solidFill>
                <a:latin typeface="Calibri"/>
                <a:ea typeface="Calibri"/>
              </a:rPr>
              <a:t>вагона</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боеприпасами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последний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Рисунок 15"/>
          <p:cNvPicPr/>
          <p:nvPr/>
        </p:nvPicPr>
        <p:blipFill>
          <a:blip r:embed="rId3"/>
          <a:srcRect t="9244" b="14687"/>
          <a:stretch/>
        </p:blipFill>
        <p:spPr>
          <a:xfrm>
            <a:off x="0" y="0"/>
            <a:ext cx="12191760" cy="6857640"/>
          </a:xfrm>
          <a:prstGeom prst="rect">
            <a:avLst/>
          </a:prstGeom>
          <a:ln>
            <a:noFill/>
          </a:ln>
        </p:spPr>
      </p:pic>
      <p:sp>
        <p:nvSpPr>
          <p:cNvPr id="162" name="CustomShape 1"/>
          <p:cNvSpPr/>
          <p:nvPr/>
        </p:nvSpPr>
        <p:spPr>
          <a:xfrm>
            <a:off x="240" y="64391"/>
            <a:ext cx="12191760" cy="6857640"/>
          </a:xfrm>
          <a:prstGeom prst="rect">
            <a:avLst/>
          </a:prstGeom>
          <a:gradFill rotWithShape="0">
            <a:gsLst>
              <a:gs pos="0">
                <a:schemeClr val="tx1"/>
              </a:gs>
              <a:gs pos="100000">
                <a:schemeClr val="tx1">
                  <a:alpha val="0"/>
                </a:schemeClr>
              </a:gs>
            </a:gsLst>
            <a:lin ang="5400000"/>
          </a:gradFill>
          <a:ln/>
        </p:spPr>
        <p:style>
          <a:lnRef idx="2">
            <a:schemeClr val="accent1">
              <a:shade val="50000"/>
            </a:schemeClr>
          </a:lnRef>
          <a:fillRef idx="1">
            <a:schemeClr val="accent1"/>
          </a:fillRef>
          <a:effectRef idx="0">
            <a:schemeClr val="accent1"/>
          </a:effectRef>
          <a:fontRef idx="minor"/>
        </p:style>
        <p:txBody>
          <a:bodyPr/>
          <a:lstStyle/>
          <a:p>
            <a:endParaRPr lang="ru-RU" dirty="0"/>
          </a:p>
        </p:txBody>
      </p:sp>
      <p:pic>
        <p:nvPicPr>
          <p:cNvPr id="163" name="Рисунок 6"/>
          <p:cNvPicPr/>
          <p:nvPr/>
        </p:nvPicPr>
        <p:blipFill>
          <a:blip r:embed="rId4"/>
          <a:stretch/>
        </p:blipFill>
        <p:spPr>
          <a:xfrm>
            <a:off x="-240" y="-64391"/>
            <a:ext cx="3185892" cy="3702325"/>
          </a:xfrm>
          <a:prstGeom prst="rect">
            <a:avLst/>
          </a:prstGeom>
          <a:ln>
            <a:noFill/>
          </a:ln>
        </p:spPr>
      </p:pic>
      <p:sp>
        <p:nvSpPr>
          <p:cNvPr id="164" name="CustomShape 2"/>
          <p:cNvSpPr/>
          <p:nvPr/>
        </p:nvSpPr>
        <p:spPr>
          <a:xfrm>
            <a:off x="4447823" y="32555"/>
            <a:ext cx="7743938" cy="248698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9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уроженец</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Новосибирской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младший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сержант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Петр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Барбашов</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села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закрыл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амбразуру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вражеского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телом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предвосхитив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подвиг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Александра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Матросова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Указом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Президиума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Верховного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Совета</a:t>
            </a:r>
            <a:r>
              <a:rPr lang="en-US" sz="1400" b="0" strike="noStrike" spc="-1" dirty="0">
                <a:solidFill>
                  <a:srgbClr val="FFFFFF"/>
                </a:solidFill>
                <a:latin typeface="Calibri"/>
                <a:ea typeface="Calibri"/>
              </a:rPr>
              <a:t> СССР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13 </a:t>
            </a:r>
            <a:r>
              <a:rPr lang="en-US" sz="1400" b="0" strike="noStrike" spc="-1" dirty="0" err="1">
                <a:solidFill>
                  <a:srgbClr val="FFFFFF"/>
                </a:solidFill>
                <a:latin typeface="Calibri"/>
                <a:ea typeface="Calibri"/>
              </a:rPr>
              <a:t>декабря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Барбашову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Петру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Парфеновичу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присвоено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Героя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Союза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посмертно</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7000"/>
              </a:lnSpc>
              <a:spcAft>
                <a:spcPts val="799"/>
              </a:spcAft>
            </a:pPr>
            <a:r>
              <a:rPr lang="en-US" sz="1400" b="0" strike="noStrike" spc="-1" dirty="0">
                <a:solidFill>
                  <a:srgbClr val="FFFFFF"/>
                </a:solidFill>
                <a:latin typeface="Calibri"/>
                <a:ea typeface="Calibri"/>
              </a:rPr>
              <a:t>К </a:t>
            </a:r>
            <a:r>
              <a:rPr lang="en-US" sz="1400" b="0" strike="noStrike" spc="-1" dirty="0" err="1">
                <a:solidFill>
                  <a:srgbClr val="FFFFFF"/>
                </a:solidFill>
                <a:latin typeface="Calibri"/>
                <a:ea typeface="Calibri"/>
              </a:rPr>
              <a:t>утру</a:t>
            </a:r>
            <a:r>
              <a:rPr lang="en-US" sz="1400" b="0" strike="noStrike" spc="-1" dirty="0">
                <a:solidFill>
                  <a:srgbClr val="FFFFFF"/>
                </a:solidFill>
                <a:latin typeface="Calibri"/>
                <a:ea typeface="Calibri"/>
              </a:rPr>
              <a:t> 11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остатки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разгромленной</a:t>
            </a:r>
            <a:r>
              <a:rPr lang="en-US" sz="1400" b="0" strike="noStrike" spc="-1" dirty="0">
                <a:solidFill>
                  <a:srgbClr val="FFFFFF"/>
                </a:solidFill>
                <a:latin typeface="Calibri"/>
                <a:ea typeface="Calibri"/>
              </a:rPr>
              <a:t> 13-й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выбиты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командующего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Масленникова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командующего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генерала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Тюленева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вызвали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Ставку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Верховного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Главнокомандования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Москве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понервничали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ваш</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признался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Сталин</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кавказцы</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молодцы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скоро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будет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облегчение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намерены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Волге</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165" name="Рисунок 10"/>
          <p:cNvPicPr/>
          <p:nvPr/>
        </p:nvPicPr>
        <p:blipFill>
          <a:blip r:embed="rId5"/>
          <a:stretch/>
        </p:blipFill>
        <p:spPr>
          <a:xfrm>
            <a:off x="5415120" y="2980563"/>
            <a:ext cx="6776880" cy="3877077"/>
          </a:xfrm>
          <a:prstGeom prst="rect">
            <a:avLst/>
          </a:prstGeom>
          <a:ln>
            <a:noFill/>
          </a:ln>
        </p:spPr>
      </p:pic>
      <p:sp>
        <p:nvSpPr>
          <p:cNvPr id="166" name="CustomShape 3"/>
          <p:cNvSpPr/>
          <p:nvPr/>
        </p:nvSpPr>
        <p:spPr>
          <a:xfrm>
            <a:off x="88490" y="3324212"/>
            <a:ext cx="5326390" cy="3365173"/>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err="1">
                <a:solidFill>
                  <a:srgbClr val="FFFFFF"/>
                </a:solidFill>
                <a:latin typeface="Calibri"/>
                <a:ea typeface="Calibri"/>
              </a:rPr>
              <a:t>Газета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писала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Весьма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возможно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Орджоникидзе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юг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хребта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многим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мерещилась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обетованная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Индия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Успешное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выступление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Сталинграда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операции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проведенные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районе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Владикавказа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показывает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дня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день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мужает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закаляется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укрепляет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готова</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честью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выполнить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возложенные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задачи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разгрому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ненавистного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немецко-фашистских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захватчиков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кровавых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сообщников</a:t>
            </a:r>
            <a:r>
              <a:rPr lang="en-US" sz="1400" b="0" strike="noStrike" spc="-1" dirty="0">
                <a:solidFill>
                  <a:srgbClr val="FFFFFF"/>
                </a:solidFill>
                <a:latin typeface="Calibri"/>
                <a:ea typeface="Calibri"/>
              </a:rPr>
              <a:t>».</a:t>
            </a:r>
            <a:endParaRPr lang="en-US" sz="1400" b="0" strike="noStrike" spc="-1" dirty="0">
              <a:latin typeface="Arial"/>
            </a:endParaRPr>
          </a:p>
          <a:p>
            <a:pPr algn="just">
              <a:lnSpc>
                <a:spcPct val="100000"/>
              </a:lnSpc>
            </a:pPr>
            <a:r>
              <a:rPr lang="en-US" sz="1400" b="0" strike="noStrike" spc="-1" dirty="0" err="1">
                <a:solidFill>
                  <a:srgbClr val="FFFFFF"/>
                </a:solidFill>
                <a:latin typeface="Calibri"/>
                <a:ea typeface="Calibri"/>
              </a:rPr>
              <a:t>Подытожила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события</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Гизели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американская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газета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стар</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наступлением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русских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поворот</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ходе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войны</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advTm="230000"/>
    </mc:Choice>
    <mc:Fallback xmlns:p15="http://schemas.microsoft.com/office/powerpoint/2012/main" xmlns="">
      <p:transition spd="slow" advTm="23000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Рисунок 4"/>
          <p:cNvPicPr/>
          <p:nvPr/>
        </p:nvPicPr>
        <p:blipFill>
          <a:blip r:embed="rId2"/>
          <a:srcRect l="11390" b="317"/>
          <a:stretch/>
        </p:blipFill>
        <p:spPr>
          <a:xfrm>
            <a:off x="0" y="0"/>
            <a:ext cx="12191760" cy="6857640"/>
          </a:xfrm>
          <a:prstGeom prst="rect">
            <a:avLst/>
          </a:prstGeom>
          <a:ln>
            <a:noFill/>
          </a:ln>
        </p:spPr>
      </p:pic>
      <p:sp>
        <p:nvSpPr>
          <p:cNvPr id="48" name="CustomShape 1"/>
          <p:cNvSpPr/>
          <p:nvPr/>
        </p:nvSpPr>
        <p:spPr>
          <a:xfrm>
            <a:off x="0" y="0"/>
            <a:ext cx="12191760" cy="6857640"/>
          </a:xfrm>
          <a:prstGeom prst="rect">
            <a:avLst/>
          </a:prstGeom>
          <a:gradFill rotWithShape="0">
            <a:gsLst>
              <a:gs pos="0">
                <a:schemeClr val="tx1"/>
              </a:gs>
              <a:gs pos="100000">
                <a:schemeClr val="tx1">
                  <a:alpha val="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54" name="CustomShape 2"/>
          <p:cNvSpPr/>
          <p:nvPr/>
        </p:nvSpPr>
        <p:spPr>
          <a:xfrm>
            <a:off x="2290690" y="5481983"/>
            <a:ext cx="7610621" cy="1014209"/>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en-US" sz="6000" b="0" strike="noStrike" spc="-1" dirty="0">
                <a:solidFill>
                  <a:srgbClr val="FFFFFF"/>
                </a:solidFill>
                <a:latin typeface="USSR STENCIL"/>
              </a:rPr>
              <a:t>«</a:t>
            </a:r>
            <a:r>
              <a:rPr lang="en-US" sz="6000" b="0" strike="noStrike" spc="-1" dirty="0" err="1">
                <a:solidFill>
                  <a:srgbClr val="FFFFFF"/>
                </a:solidFill>
                <a:latin typeface="USSR STENCIL"/>
              </a:rPr>
              <a:t>Голубая</a:t>
            </a:r>
            <a:r>
              <a:rPr lang="en-US" sz="6000" b="0" strike="noStrike" spc="-1" dirty="0">
                <a:solidFill>
                  <a:srgbClr val="FFFFFF"/>
                </a:solidFill>
                <a:latin typeface="USSR STENCIL"/>
              </a:rPr>
              <a:t> </a:t>
            </a:r>
            <a:r>
              <a:rPr lang="en-US" sz="6000" b="0" strike="noStrike" spc="-1" dirty="0" err="1">
                <a:solidFill>
                  <a:srgbClr val="FFFFFF"/>
                </a:solidFill>
                <a:latin typeface="USSR STENCIL"/>
              </a:rPr>
              <a:t>линия</a:t>
            </a:r>
            <a:r>
              <a:rPr lang="en-US" sz="6000" b="0" strike="noStrike" spc="-1" dirty="0">
                <a:solidFill>
                  <a:srgbClr val="FFFFFF"/>
                </a:solidFill>
                <a:latin typeface="USSR STENCIL"/>
              </a:rPr>
              <a:t>»</a:t>
            </a:r>
            <a:endParaRPr lang="en-US" sz="6000" b="0" strike="noStrike" spc="-1" dirty="0">
              <a:latin typeface="USSR STENCIL"/>
            </a:endParaRPr>
          </a:p>
        </p:txBody>
      </p:sp>
      <p:pic>
        <p:nvPicPr>
          <p:cNvPr id="49" name="Рисунок 6"/>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p:blipFill>
        <p:spPr>
          <a:xfrm>
            <a:off x="1402923" y="0"/>
            <a:ext cx="9628871" cy="5566062"/>
          </a:xfrm>
          <a:prstGeom prst="rect">
            <a:avLst/>
          </a:prstGeom>
          <a:ln>
            <a:noFill/>
          </a:ln>
          <a:effectLst>
            <a:softEdge rad="165100"/>
          </a:effectLst>
        </p:spPr>
      </p:pic>
    </p:spTree>
    <p:extLst>
      <p:ext uri="{BB962C8B-B14F-4D97-AF65-F5344CB8AC3E}">
        <p14:creationId xmlns:p14="http://schemas.microsoft.com/office/powerpoint/2010/main" val="34275661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Рисунок 4"/>
          <p:cNvPicPr/>
          <p:nvPr/>
        </p:nvPicPr>
        <p:blipFill>
          <a:blip r:embed="rId2"/>
          <a:srcRect l="11390" b="317"/>
          <a:stretch/>
        </p:blipFill>
        <p:spPr>
          <a:xfrm>
            <a:off x="0" y="0"/>
            <a:ext cx="12191760" cy="6857640"/>
          </a:xfrm>
          <a:prstGeom prst="rect">
            <a:avLst/>
          </a:prstGeom>
          <a:ln>
            <a:noFill/>
          </a:ln>
        </p:spPr>
      </p:pic>
      <p:sp>
        <p:nvSpPr>
          <p:cNvPr id="62" name="CustomShape 1"/>
          <p:cNvSpPr/>
          <p:nvPr/>
        </p:nvSpPr>
        <p:spPr>
          <a:xfrm>
            <a:off x="240" y="360"/>
            <a:ext cx="12191760" cy="6857640"/>
          </a:xfrm>
          <a:prstGeom prst="rect">
            <a:avLst/>
          </a:prstGeom>
          <a:gradFill rotWithShape="0">
            <a:gsLst>
              <a:gs pos="0">
                <a:schemeClr val="tx1"/>
              </a:gs>
              <a:gs pos="100000">
                <a:schemeClr val="tx1">
                  <a:alpha val="66000"/>
                </a:schemeClr>
              </a:gs>
            </a:gsLst>
            <a:lin ang="5400000"/>
          </a:gradFill>
          <a:ln>
            <a:noFill/>
          </a:ln>
        </p:spPr>
        <p:style>
          <a:lnRef idx="2">
            <a:schemeClr val="accent1">
              <a:shade val="50000"/>
            </a:schemeClr>
          </a:lnRef>
          <a:fillRef idx="1">
            <a:schemeClr val="accent1"/>
          </a:fillRef>
          <a:effectRef idx="0">
            <a:schemeClr val="accent1"/>
          </a:effectRef>
          <a:fontRef idx="minor"/>
        </p:style>
      </p:sp>
      <p:sp>
        <p:nvSpPr>
          <p:cNvPr id="64" name="CustomShape 2"/>
          <p:cNvSpPr/>
          <p:nvPr/>
        </p:nvSpPr>
        <p:spPr>
          <a:xfrm>
            <a:off x="314632" y="404280"/>
            <a:ext cx="11729884" cy="1001321"/>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Еще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январе</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когда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Закавказского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Черноморской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вышибли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Кавказа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стремительным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наступлением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угрожали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прижать</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опрокинуть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врага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море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приступило</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строительству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рубежей</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низовьях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подступах</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Таманскому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Свою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наиболее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оборудованную</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инженерном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отношении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позицию</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низовьях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назвали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линией</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65" name="CustomShape 3"/>
          <p:cNvSpPr/>
          <p:nvPr/>
        </p:nvSpPr>
        <p:spPr>
          <a:xfrm>
            <a:off x="5840361" y="1703520"/>
            <a:ext cx="6351399" cy="215388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строительство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согнали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буквально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окопы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противотанковые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дулами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автоматов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построено</a:t>
            </a:r>
            <a:r>
              <a:rPr lang="en-US" sz="1400" b="0" strike="noStrike" spc="-1" dirty="0">
                <a:solidFill>
                  <a:srgbClr val="FFFFFF"/>
                </a:solidFill>
                <a:latin typeface="Calibri"/>
                <a:ea typeface="Calibri"/>
              </a:rPr>
              <a:t>  577 </a:t>
            </a:r>
            <a:r>
              <a:rPr lang="en-US" sz="1400" b="0" strike="noStrike" spc="-1" dirty="0" err="1">
                <a:solidFill>
                  <a:srgbClr val="FFFFFF"/>
                </a:solidFill>
                <a:latin typeface="Calibri"/>
                <a:ea typeface="Calibri"/>
              </a:rPr>
              <a:t>закрытых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установлено</a:t>
            </a:r>
            <a:r>
              <a:rPr lang="en-US" sz="1400" b="0" strike="noStrike" spc="-1" dirty="0">
                <a:solidFill>
                  <a:srgbClr val="FFFFFF"/>
                </a:solidFill>
                <a:latin typeface="Calibri"/>
                <a:ea typeface="Calibri"/>
              </a:rPr>
              <a:t> 37,5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шириной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500 м, 12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лесных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завалов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горах</a:t>
            </a:r>
            <a:r>
              <a:rPr lang="en-US" sz="1400" b="0" strike="noStrike" spc="-1" dirty="0">
                <a:solidFill>
                  <a:srgbClr val="FFFFFF"/>
                </a:solidFill>
                <a:latin typeface="Calibri"/>
                <a:ea typeface="Calibri"/>
              </a:rPr>
              <a:t>, 87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проволочных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Практически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строительство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заняло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целый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прикрывала</a:t>
            </a:r>
            <a:r>
              <a:rPr lang="en-US" sz="1400" b="0" strike="noStrike" spc="-1" dirty="0">
                <a:solidFill>
                  <a:srgbClr val="FFFFFF"/>
                </a:solidFill>
                <a:latin typeface="Calibri"/>
                <a:ea typeface="Calibri"/>
              </a:rPr>
              <a:t> 17-я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1-й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численностью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400 </a:t>
            </a:r>
            <a:r>
              <a:rPr lang="en-US" sz="1400" b="0" strike="noStrike" spc="-1" dirty="0" err="1">
                <a:solidFill>
                  <a:srgbClr val="FFFFFF"/>
                </a:solidFill>
                <a:latin typeface="Calibri"/>
                <a:ea typeface="Calibri"/>
              </a:rPr>
              <a:t>тысяч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вооружении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860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минометов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100 </a:t>
            </a:r>
            <a:r>
              <a:rPr lang="en-US" sz="1400" b="0" strike="noStrike" spc="-1" dirty="0" err="1">
                <a:solidFill>
                  <a:srgbClr val="FFFFFF"/>
                </a:solidFill>
                <a:latin typeface="Calibri"/>
                <a:ea typeface="Calibri"/>
              </a:rPr>
              <a:t>танков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штурмовых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самолетов</a:t>
            </a:r>
            <a:r>
              <a:rPr lang="ru-RU" sz="1400" b="0" strike="noStrike" spc="-1" dirty="0">
                <a:solidFill>
                  <a:srgbClr val="FFFFFF"/>
                </a:solidFill>
                <a:latin typeface="Calibri"/>
                <a:ea typeface="Calibri"/>
              </a:rPr>
              <a:t>.</a:t>
            </a:r>
            <a:endParaRPr lang="en-US" sz="1400" b="0" strike="noStrike" spc="-1" dirty="0">
              <a:latin typeface="Arial"/>
            </a:endParaRPr>
          </a:p>
        </p:txBody>
      </p:sp>
      <p:pic>
        <p:nvPicPr>
          <p:cNvPr id="66" name="Рисунок 19"/>
          <p:cNvPicPr/>
          <p:nvPr/>
        </p:nvPicPr>
        <p:blipFill>
          <a:blip r:embed="rId3"/>
          <a:stretch/>
        </p:blipFill>
        <p:spPr>
          <a:xfrm>
            <a:off x="-1" y="1809521"/>
            <a:ext cx="5840122" cy="5048479"/>
          </a:xfrm>
          <a:prstGeom prst="rect">
            <a:avLst/>
          </a:prstGeom>
          <a:ln>
            <a:noFill/>
          </a:ln>
        </p:spPr>
      </p:pic>
      <p:sp>
        <p:nvSpPr>
          <p:cNvPr id="67" name="CustomShape 4"/>
          <p:cNvSpPr/>
          <p:nvPr/>
        </p:nvSpPr>
        <p:spPr>
          <a:xfrm>
            <a:off x="7118554" y="4268880"/>
            <a:ext cx="4207045" cy="238439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К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приступили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феврале</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четыре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месяца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моменту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выхода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наших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низовья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успели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мощный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пояс</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глубину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6 </a:t>
            </a:r>
            <a:r>
              <a:rPr lang="en-US" sz="1400" b="0" strike="noStrike" spc="-1" dirty="0" err="1">
                <a:solidFill>
                  <a:srgbClr val="FFFFFF"/>
                </a:solidFill>
                <a:latin typeface="Calibri"/>
                <a:ea typeface="Calibri"/>
              </a:rPr>
              <a:t>километров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Левый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начинался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приазовских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плавнях</a:t>
            </a:r>
            <a:r>
              <a:rPr lang="en-US" sz="1400" b="0" strike="noStrike" spc="-1" dirty="0">
                <a:solidFill>
                  <a:srgbClr val="FFFFFF"/>
                </a:solidFill>
                <a:latin typeface="Calibri"/>
                <a:ea typeface="Calibri"/>
              </a:rPr>
              <a:t> — у </a:t>
            </a:r>
            <a:r>
              <a:rPr lang="en-US" sz="1400" b="0" strike="noStrike" spc="-1" dirty="0" err="1">
                <a:solidFill>
                  <a:srgbClr val="FFFFFF"/>
                </a:solidFill>
                <a:latin typeface="Calibri"/>
                <a:ea typeface="Calibri"/>
              </a:rPr>
              <a:t>Косы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Вербяной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Азовском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азовские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лиманы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Курка</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болотистой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местности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Адагум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Киевская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упирался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правым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флангом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Черное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море</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Рисунок 4"/>
          <p:cNvPicPr/>
          <p:nvPr/>
        </p:nvPicPr>
        <p:blipFill>
          <a:blip r:embed="rId2"/>
          <a:srcRect l="11390" b="317"/>
          <a:stretch/>
        </p:blipFill>
        <p:spPr>
          <a:xfrm>
            <a:off x="0" y="0"/>
            <a:ext cx="12191760" cy="6857640"/>
          </a:xfrm>
          <a:prstGeom prst="rect">
            <a:avLst/>
          </a:prstGeom>
          <a:ln>
            <a:noFill/>
          </a:ln>
        </p:spPr>
      </p:pic>
      <p:sp>
        <p:nvSpPr>
          <p:cNvPr id="71"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72" name="Рисунок 8"/>
          <p:cNvPicPr/>
          <p:nvPr/>
        </p:nvPicPr>
        <p:blipFill>
          <a:blip r:embed="rId3"/>
          <a:stretch/>
        </p:blipFill>
        <p:spPr>
          <a:xfrm>
            <a:off x="6862915" y="245805"/>
            <a:ext cx="5220929" cy="3667433"/>
          </a:xfrm>
          <a:prstGeom prst="rect">
            <a:avLst/>
          </a:prstGeom>
          <a:ln>
            <a:noFill/>
          </a:ln>
        </p:spPr>
      </p:pic>
      <p:sp>
        <p:nvSpPr>
          <p:cNvPr id="73" name="CustomShape 2"/>
          <p:cNvSpPr/>
          <p:nvPr/>
        </p:nvSpPr>
        <p:spPr>
          <a:xfrm>
            <a:off x="108155" y="96008"/>
            <a:ext cx="6371303" cy="169285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Кубани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Таманском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полосой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вплоть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Керченского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пролива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подготовил</a:t>
            </a:r>
            <a:r>
              <a:rPr lang="en-US" sz="1400" b="0" strike="noStrike" spc="-1" dirty="0">
                <a:solidFill>
                  <a:srgbClr val="FFFFFF"/>
                </a:solidFill>
                <a:latin typeface="Calibri"/>
                <a:ea typeface="Calibri"/>
              </a:rPr>
              <a:t> 10 </a:t>
            </a:r>
            <a:r>
              <a:rPr lang="en-US" sz="1400" b="0" strike="noStrike" spc="-1" dirty="0" err="1">
                <a:solidFill>
                  <a:srgbClr val="FFFFFF"/>
                </a:solidFill>
                <a:latin typeface="Calibri"/>
                <a:ea typeface="Calibri"/>
              </a:rPr>
              <a:t>промежуточных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удалении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5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25 </a:t>
            </a:r>
            <a:r>
              <a:rPr lang="en-US" sz="1400" b="0" strike="noStrike" spc="-1" dirty="0" err="1">
                <a:solidFill>
                  <a:srgbClr val="FFFFFF"/>
                </a:solidFill>
                <a:latin typeface="Calibri"/>
                <a:ea typeface="Calibri"/>
              </a:rPr>
              <a:t>километров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Появились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линия</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Ахтанизовским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Кизилташским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лиманами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Предберлинские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Ахтанизовским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лиманом</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Таманским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заливом</a:t>
            </a:r>
            <a:r>
              <a:rPr lang="en-US" sz="1400" b="0" strike="noStrike" spc="-1" dirty="0">
                <a:solidFill>
                  <a:srgbClr val="FFFFFF"/>
                </a:solidFill>
                <a:latin typeface="Calibri"/>
                <a:ea typeface="Calibri"/>
              </a:rPr>
              <a:t>, а 5 </a:t>
            </a:r>
            <a:r>
              <a:rPr lang="en-US" sz="1400" b="0" strike="noStrike" spc="-1" dirty="0" err="1">
                <a:solidFill>
                  <a:srgbClr val="FFFFFF"/>
                </a:solidFill>
                <a:latin typeface="Calibri"/>
                <a:ea typeface="Calibri"/>
              </a:rPr>
              <a:t>километров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севернее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Ахтанизовская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Таманским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заливом</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Берлинская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74" name="Рисунок 11"/>
          <p:cNvPicPr/>
          <p:nvPr/>
        </p:nvPicPr>
        <p:blipFill>
          <a:blip r:embed="rId4"/>
          <a:stretch/>
        </p:blipFill>
        <p:spPr>
          <a:xfrm>
            <a:off x="0" y="2202426"/>
            <a:ext cx="5326560" cy="4655214"/>
          </a:xfrm>
          <a:prstGeom prst="rect">
            <a:avLst/>
          </a:prstGeom>
          <a:ln>
            <a:noFill/>
          </a:ln>
        </p:spPr>
      </p:pic>
      <p:sp>
        <p:nvSpPr>
          <p:cNvPr id="75" name="CustomShape 3"/>
          <p:cNvSpPr/>
          <p:nvPr/>
        </p:nvSpPr>
        <p:spPr>
          <a:xfrm>
            <a:off x="6734520" y="4471037"/>
            <a:ext cx="5457240" cy="10013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строительство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оружия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согнали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Десятки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тысяч</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жителей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хуторов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наблюдением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автоматчиков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противотанковые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рвы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окопы</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Рисунок 4"/>
          <p:cNvPicPr/>
          <p:nvPr/>
        </p:nvPicPr>
        <p:blipFill>
          <a:blip r:embed="rId3"/>
          <a:srcRect l="11390" b="317"/>
          <a:stretch/>
        </p:blipFill>
        <p:spPr>
          <a:xfrm>
            <a:off x="0" y="0"/>
            <a:ext cx="12191760" cy="6857640"/>
          </a:xfrm>
          <a:prstGeom prst="rect">
            <a:avLst/>
          </a:prstGeom>
          <a:ln>
            <a:noFill/>
          </a:ln>
        </p:spPr>
      </p:pic>
      <p:sp>
        <p:nvSpPr>
          <p:cNvPr id="79" name="CustomShape 1"/>
          <p:cNvSpPr/>
          <p:nvPr/>
        </p:nvSpPr>
        <p:spPr>
          <a:xfrm>
            <a:off x="-240" y="-98323"/>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80" name="Рисунок 7"/>
          <p:cNvPicPr/>
          <p:nvPr/>
        </p:nvPicPr>
        <p:blipFill>
          <a:blip r:embed="rId4"/>
          <a:srcRect r="1683" b="8073"/>
          <a:stretch/>
        </p:blipFill>
        <p:spPr>
          <a:xfrm>
            <a:off x="-1" y="0"/>
            <a:ext cx="5220569" cy="3975480"/>
          </a:xfrm>
          <a:prstGeom prst="rect">
            <a:avLst/>
          </a:prstGeom>
          <a:ln>
            <a:noFill/>
          </a:ln>
        </p:spPr>
      </p:pic>
      <p:sp>
        <p:nvSpPr>
          <p:cNvPr id="81" name="CustomShape 2"/>
          <p:cNvSpPr/>
          <p:nvPr/>
        </p:nvSpPr>
        <p:spPr>
          <a:xfrm>
            <a:off x="5220929" y="0"/>
            <a:ext cx="6971071" cy="261490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17-й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вермахта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Общая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численность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составе</a:t>
            </a:r>
            <a:r>
              <a:rPr lang="en-US" sz="1400" b="0" strike="noStrike" spc="-1" dirty="0">
                <a:solidFill>
                  <a:srgbClr val="FFFFFF"/>
                </a:solidFill>
                <a:latin typeface="Calibri"/>
                <a:ea typeface="Calibri"/>
              </a:rPr>
              <a:t> 15 </a:t>
            </a:r>
            <a:r>
              <a:rPr lang="en-US" sz="1400" b="0" strike="noStrike" spc="-1" dirty="0" err="1">
                <a:solidFill>
                  <a:srgbClr val="FFFFFF"/>
                </a:solidFill>
                <a:latin typeface="Calibri"/>
                <a:ea typeface="Calibri"/>
              </a:rPr>
              <a:t>пехотных</a:t>
            </a:r>
            <a:r>
              <a:rPr lang="en-US" sz="1400" b="0" strike="noStrike" spc="-1" dirty="0">
                <a:solidFill>
                  <a:srgbClr val="FFFFFF"/>
                </a:solidFill>
                <a:latin typeface="Calibri"/>
                <a:ea typeface="Calibri"/>
              </a:rPr>
              <a:t> и 1 </a:t>
            </a:r>
            <a:r>
              <a:rPr lang="en-US" sz="1400" b="0" strike="noStrike" spc="-1" dirty="0" err="1">
                <a:solidFill>
                  <a:srgbClr val="FFFFFF"/>
                </a:solidFill>
                <a:latin typeface="Calibri"/>
                <a:ea typeface="Calibri"/>
              </a:rPr>
              <a:t>кавалерийской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достигала</a:t>
            </a:r>
            <a:r>
              <a:rPr lang="en-US" sz="1400" b="0" strike="noStrike" spc="-1" dirty="0">
                <a:solidFill>
                  <a:srgbClr val="FFFFFF"/>
                </a:solidFill>
                <a:latin typeface="Calibri"/>
                <a:ea typeface="Calibri"/>
              </a:rPr>
              <a:t> 400 000 </a:t>
            </a:r>
            <a:r>
              <a:rPr lang="en-US" sz="1400" b="0" strike="noStrike" spc="-1" dirty="0" err="1">
                <a:solidFill>
                  <a:srgbClr val="FFFFFF"/>
                </a:solidFill>
                <a:latin typeface="Calibri"/>
                <a:ea typeface="Calibri"/>
              </a:rPr>
              <a:t>человек</a:t>
            </a:r>
            <a:r>
              <a:rPr lang="en-US" sz="1400" b="0" strike="noStrike" spc="-1" dirty="0">
                <a:solidFill>
                  <a:srgbClr val="FFFFFF"/>
                </a:solidFill>
                <a:latin typeface="Calibri"/>
                <a:ea typeface="Calibri"/>
              </a:rPr>
              <a:t>, 2860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минометов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свыше</a:t>
            </a:r>
            <a:r>
              <a:rPr lang="en-US" sz="1400" b="0" strike="noStrike" spc="-1" dirty="0">
                <a:solidFill>
                  <a:srgbClr val="FFFFFF"/>
                </a:solidFill>
                <a:latin typeface="Calibri"/>
                <a:ea typeface="Calibri"/>
              </a:rPr>
              <a:t> 100 </a:t>
            </a:r>
            <a:r>
              <a:rPr lang="ru-RU" sz="1400" b="0" strike="noStrike" spc="-1" dirty="0">
                <a:solidFill>
                  <a:srgbClr val="FFFFFF"/>
                </a:solidFill>
                <a:latin typeface="Calibri"/>
                <a:ea typeface="Calibri"/>
              </a:rPr>
              <a:t>танков</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штурмовых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орудий</a:t>
            </a:r>
            <a:r>
              <a:rPr lang="en-US" sz="1400" b="0" strike="noStrike" spc="-1" dirty="0">
                <a:solidFill>
                  <a:srgbClr val="FFFFFF"/>
                </a:solidFill>
                <a:latin typeface="Calibri"/>
                <a:ea typeface="Calibri"/>
              </a:rPr>
              <a:t>, 300 </a:t>
            </a:r>
            <a:r>
              <a:rPr lang="en-US" sz="1400" b="0" strike="noStrike" spc="-1" dirty="0" err="1">
                <a:solidFill>
                  <a:srgbClr val="FFFFFF"/>
                </a:solidFill>
                <a:latin typeface="Calibri"/>
                <a:ea typeface="Calibri"/>
              </a:rPr>
              <a:t>самолетов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Отойдя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Кавказа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a:t>
            </a:r>
            <a:r>
              <a:rPr lang="en-US" sz="1400" b="0" strike="noStrike" spc="-1" dirty="0">
                <a:solidFill>
                  <a:srgbClr val="FFFFFF"/>
                </a:solidFill>
                <a:latin typeface="Calibri"/>
                <a:ea typeface="Calibri"/>
              </a:rPr>
              <a:t>, 17-я </a:t>
            </a:r>
            <a:r>
              <a:rPr lang="en-US" sz="1400" b="0" strike="noStrike" spc="-1" dirty="0" err="1">
                <a:solidFill>
                  <a:srgbClr val="FFFFFF"/>
                </a:solidFill>
                <a:latin typeface="Calibri"/>
                <a:ea typeface="Calibri"/>
              </a:rPr>
              <a:t>армия</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часть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a:t>
            </a:r>
            <a:r>
              <a:rPr lang="en-US" sz="1400" b="0" strike="noStrike" spc="-1" dirty="0">
                <a:solidFill>
                  <a:srgbClr val="FFFFFF"/>
                </a:solidFill>
                <a:latin typeface="Calibri"/>
                <a:ea typeface="Calibri"/>
              </a:rPr>
              <a:t> 1-й </a:t>
            </a:r>
            <a:r>
              <a:rPr lang="en-US" sz="1400" b="0" strike="noStrike" spc="-1" dirty="0" err="1">
                <a:solidFill>
                  <a:srgbClr val="FFFFFF"/>
                </a:solidFill>
                <a:latin typeface="Calibri"/>
                <a:ea typeface="Calibri"/>
              </a:rPr>
              <a:t>танковой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существенно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сократили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порядки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Сохраняя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присутствие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германское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одной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Крым</a:t>
            </a:r>
            <a:r>
              <a:rPr lang="en-US" sz="1400" b="0" strike="noStrike" spc="-1" dirty="0">
                <a:solidFill>
                  <a:srgbClr val="FFFFFF"/>
                </a:solidFill>
                <a:latin typeface="Calibri"/>
                <a:ea typeface="Calibri"/>
              </a:rPr>
              <a:t>, а с </a:t>
            </a:r>
            <a:r>
              <a:rPr lang="en-US" sz="1400" b="0" strike="noStrike" spc="-1" dirty="0" err="1">
                <a:solidFill>
                  <a:srgbClr val="FFFFFF"/>
                </a:solidFill>
                <a:latin typeface="Calibri"/>
                <a:ea typeface="Calibri"/>
              </a:rPr>
              <a:t>другой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имело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плацдарм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возобновления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Кавказе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группировке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немцев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удалось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оттянуть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себя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значительные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Красной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смогли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принять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участие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весенних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боях</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освобождению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Украины</a:t>
            </a:r>
            <a:r>
              <a:rPr lang="en-US" sz="1400" b="0" strike="noStrike" spc="-1" dirty="0">
                <a:solidFill>
                  <a:srgbClr val="FFFFFF"/>
                </a:solidFill>
                <a:latin typeface="Calibri"/>
                <a:ea typeface="Calibri"/>
              </a:rPr>
              <a:t>.</a:t>
            </a:r>
            <a:endParaRPr lang="en-US" sz="1400" b="0" strike="noStrike" spc="-1" dirty="0">
              <a:latin typeface="Arial"/>
            </a:endParaRPr>
          </a:p>
        </p:txBody>
      </p:sp>
      <p:pic>
        <p:nvPicPr>
          <p:cNvPr id="82" name="Рисунок 12"/>
          <p:cNvPicPr/>
          <p:nvPr/>
        </p:nvPicPr>
        <p:blipFill>
          <a:blip r:embed="rId5"/>
          <a:stretch/>
        </p:blipFill>
        <p:spPr>
          <a:xfrm>
            <a:off x="6410991" y="2743200"/>
            <a:ext cx="5408961" cy="3822345"/>
          </a:xfrm>
          <a:prstGeom prst="rect">
            <a:avLst/>
          </a:prstGeom>
          <a:ln>
            <a:noFill/>
          </a:ln>
        </p:spPr>
      </p:pic>
      <p:sp>
        <p:nvSpPr>
          <p:cNvPr id="83" name="CustomShape 3"/>
          <p:cNvSpPr/>
          <p:nvPr/>
        </p:nvSpPr>
        <p:spPr>
          <a:xfrm>
            <a:off x="137652" y="3975480"/>
            <a:ext cx="6084588" cy="258957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endParaRPr lang="ru-RU" sz="1400" b="0" strike="noStrike" spc="-1" dirty="0">
              <a:solidFill>
                <a:srgbClr val="FFFFFF"/>
              </a:solidFill>
              <a:latin typeface="Calibri"/>
              <a:ea typeface="Calibri"/>
            </a:endParaRPr>
          </a:p>
          <a:p>
            <a:pPr algn="just">
              <a:lnSpc>
                <a:spcPct val="107000"/>
              </a:lnSpc>
              <a:spcAft>
                <a:spcPts val="799"/>
              </a:spcAft>
            </a:pPr>
            <a:endParaRPr lang="ru-RU" sz="1400" spc="-1" dirty="0">
              <a:solidFill>
                <a:srgbClr val="FFFFFF"/>
              </a:solidFill>
              <a:latin typeface="Calibri"/>
              <a:ea typeface="Calibri"/>
            </a:endParaRPr>
          </a:p>
          <a:p>
            <a:pPr algn="just">
              <a:lnSpc>
                <a:spcPct val="107000"/>
              </a:lnSpc>
              <a:spcAft>
                <a:spcPts val="799"/>
              </a:spcAft>
            </a:pPr>
            <a:r>
              <a:rPr lang="en-US" sz="1400" b="0" strike="noStrike" spc="-1" dirty="0" err="1">
                <a:solidFill>
                  <a:srgbClr val="FFFFFF"/>
                </a:solidFill>
                <a:latin typeface="Calibri"/>
                <a:ea typeface="Calibri"/>
              </a:rPr>
              <a:t>Левофланговый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начинаясь</a:t>
            </a:r>
            <a:r>
              <a:rPr lang="en-US" sz="1400" b="0" strike="noStrike" spc="-1" dirty="0">
                <a:solidFill>
                  <a:srgbClr val="FFFFFF"/>
                </a:solidFill>
                <a:latin typeface="Calibri"/>
                <a:ea typeface="Calibri"/>
              </a:rPr>
              <a:t> у </a:t>
            </a:r>
            <a:r>
              <a:rPr lang="en-US" sz="1400" b="0" strike="noStrike" spc="-1" dirty="0" err="1">
                <a:solidFill>
                  <a:srgbClr val="FFFFFF"/>
                </a:solidFill>
                <a:latin typeface="Calibri"/>
                <a:ea typeface="Calibri"/>
              </a:rPr>
              <a:t>Курчанского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лимана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выгодному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рубежу</a:t>
            </a:r>
            <a:r>
              <a:rPr lang="en-US" sz="1400" b="0" strike="noStrike" spc="-1" dirty="0">
                <a:solidFill>
                  <a:srgbClr val="FFFFFF"/>
                </a:solidFill>
                <a:latin typeface="Calibri"/>
                <a:ea typeface="Calibri"/>
              </a:rPr>
              <a:t> р. </a:t>
            </a:r>
            <a:r>
              <a:rPr lang="en-US" sz="1400" b="0" strike="noStrike" spc="-1" dirty="0" err="1">
                <a:solidFill>
                  <a:srgbClr val="FFFFFF"/>
                </a:solidFill>
                <a:latin typeface="Calibri"/>
                <a:ea typeface="Calibri"/>
              </a:rPr>
              <a:t>Курки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водный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рубеж</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протяженностью</a:t>
            </a:r>
            <a:r>
              <a:rPr lang="en-US" sz="1400" b="0" strike="noStrike" spc="-1" dirty="0">
                <a:solidFill>
                  <a:srgbClr val="FFFFFF"/>
                </a:solidFill>
                <a:latin typeface="Calibri"/>
                <a:ea typeface="Calibri"/>
              </a:rPr>
              <a:t> 56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использовав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высокие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земляные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насыпанные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берегов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превратили</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сильную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прочно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прикрывавшую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коммуникации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гитлеровцев</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северной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части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Далее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поворачивала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восток</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шла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вдоль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болотистой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реки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Адагум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Киевского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прикрываясь</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широкой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полосой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прикубанских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плавней</a:t>
            </a:r>
            <a:r>
              <a:rPr lang="en-US" sz="1400" b="0" strike="noStrike" spc="-1" dirty="0">
                <a:solidFill>
                  <a:srgbClr val="FFFFFF"/>
                </a:solidFill>
                <a:latin typeface="Calibri"/>
                <a:ea typeface="Calibri"/>
              </a:rPr>
              <a:t>, а </a:t>
            </a:r>
            <a:r>
              <a:rPr lang="en-US" sz="1400" b="0" strike="noStrike" spc="-1" dirty="0" err="1">
                <a:solidFill>
                  <a:srgbClr val="FFFFFF"/>
                </a:solidFill>
                <a:latin typeface="Calibri"/>
                <a:ea typeface="Calibri"/>
              </a:rPr>
              <a:t>затем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вновь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поворачивала</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югу</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Рисунок 4"/>
          <p:cNvPicPr/>
          <p:nvPr/>
        </p:nvPicPr>
        <p:blipFill>
          <a:blip r:embed="rId3"/>
          <a:srcRect l="11390" b="317"/>
          <a:stretch/>
        </p:blipFill>
        <p:spPr>
          <a:xfrm>
            <a:off x="0" y="0"/>
            <a:ext cx="12191760" cy="6857640"/>
          </a:xfrm>
          <a:prstGeom prst="rect">
            <a:avLst/>
          </a:prstGeom>
          <a:ln>
            <a:noFill/>
          </a:ln>
        </p:spPr>
      </p:pic>
      <p:sp>
        <p:nvSpPr>
          <p:cNvPr id="87" name="CustomShape 1"/>
          <p:cNvSpPr/>
          <p:nvPr/>
        </p:nvSpPr>
        <p:spPr>
          <a:xfrm>
            <a:off x="240" y="918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88" name="Рисунок 8"/>
          <p:cNvPicPr/>
          <p:nvPr/>
        </p:nvPicPr>
        <p:blipFill>
          <a:blip r:embed="rId4"/>
          <a:stretch/>
        </p:blipFill>
        <p:spPr>
          <a:xfrm>
            <a:off x="6708371" y="9180"/>
            <a:ext cx="5483629" cy="4080682"/>
          </a:xfrm>
          <a:prstGeom prst="rect">
            <a:avLst/>
          </a:prstGeom>
          <a:ln>
            <a:noFill/>
          </a:ln>
        </p:spPr>
      </p:pic>
      <p:sp>
        <p:nvSpPr>
          <p:cNvPr id="89" name="CustomShape 2"/>
          <p:cNvSpPr/>
          <p:nvPr/>
        </p:nvSpPr>
        <p:spPr>
          <a:xfrm>
            <a:off x="0" y="157316"/>
            <a:ext cx="6538452" cy="261490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Центральный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представлял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холмистое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доступное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родов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Укреплению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протяженностью</a:t>
            </a:r>
            <a:r>
              <a:rPr lang="en-US" sz="1400" b="0" strike="noStrike" spc="-1" dirty="0">
                <a:solidFill>
                  <a:srgbClr val="FFFFFF"/>
                </a:solidFill>
                <a:latin typeface="Calibri"/>
                <a:ea typeface="Calibri"/>
              </a:rPr>
              <a:t> 32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гитлеровцы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уделили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внимание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Здесь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большим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количеством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узлов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опорных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являлись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Киевский</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запиравший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Варениковскую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узел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высоте</a:t>
            </a:r>
            <a:r>
              <a:rPr lang="en-US" sz="1400" b="0" strike="noStrike" spc="-1" dirty="0">
                <a:solidFill>
                  <a:srgbClr val="FFFFFF"/>
                </a:solidFill>
                <a:latin typeface="Calibri"/>
                <a:ea typeface="Calibri"/>
              </a:rPr>
              <a:t> 195,5, </a:t>
            </a:r>
            <a:r>
              <a:rPr lang="en-US" sz="1400" b="0" strike="noStrike" spc="-1" dirty="0" err="1">
                <a:solidFill>
                  <a:srgbClr val="FFFFFF"/>
                </a:solidFill>
                <a:latin typeface="Calibri"/>
                <a:ea typeface="Calibri"/>
              </a:rPr>
              <a:t>прикрывавший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шоссейную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железную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через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Нижне-Баканскую</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Верхне-Баканскую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Крупное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селение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Молдаванское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находящееся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центре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плато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превратил</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мощный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второй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преграждавший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советским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войскам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путь</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центру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Таманского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полуострова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случае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прорыва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endParaRPr lang="en-US" sz="1400" b="0" strike="noStrike" spc="-1" dirty="0">
              <a:latin typeface="Arial"/>
            </a:endParaRPr>
          </a:p>
        </p:txBody>
      </p:sp>
      <p:sp>
        <p:nvSpPr>
          <p:cNvPr id="90" name="CustomShape 3"/>
          <p:cNvSpPr/>
          <p:nvPr/>
        </p:nvSpPr>
        <p:spPr>
          <a:xfrm>
            <a:off x="707940" y="4483058"/>
            <a:ext cx="10775880" cy="1598984"/>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lIns="90000" tIns="45000" rIns="90000" bIns="45000">
            <a:spAutoFit/>
          </a:bodyPr>
          <a:lstStyle/>
          <a:p>
            <a:pPr algn="just"/>
            <a:r>
              <a:rPr lang="en-US" sz="1400" b="0" strike="noStrike" spc="-1" dirty="0" err="1" smtClean="0">
                <a:solidFill>
                  <a:srgbClr val="FFFFFF"/>
                </a:solidFill>
                <a:latin typeface="Calibri"/>
                <a:ea typeface="Calibri"/>
              </a:rPr>
              <a:t>Этот</a:t>
            </a:r>
            <a:r>
              <a:rPr lang="en-US" sz="1400" b="0" strike="noStrike" spc="-1" dirty="0" smtClean="0">
                <a:solidFill>
                  <a:srgbClr val="FFFFFF"/>
                </a:solidFill>
                <a:latin typeface="Calibri"/>
                <a:ea typeface="Calibri"/>
              </a:rPr>
              <a:t> </a:t>
            </a:r>
            <a:r>
              <a:rPr lang="en-US" sz="1400" b="0" strike="noStrike" spc="-1" dirty="0" err="1">
                <a:solidFill>
                  <a:srgbClr val="FFFFFF"/>
                </a:solidFill>
                <a:latin typeface="Calibri"/>
                <a:ea typeface="Calibri"/>
              </a:rPr>
              <a:t>узел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spc="-1" dirty="0"/>
              <a:t> </a:t>
            </a:r>
            <a:r>
              <a:rPr lang="en-US" sz="1400" b="0" strike="noStrike" spc="-1" dirty="0" err="1">
                <a:solidFill>
                  <a:srgbClr val="FFFFFF"/>
                </a:solidFill>
                <a:latin typeface="Calibri"/>
                <a:ea typeface="Calibri"/>
              </a:rPr>
              <a:t>прикрывался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опорным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высоте</a:t>
            </a:r>
            <a:r>
              <a:rPr lang="en-US" sz="1400" b="0" strike="noStrike" spc="-1" dirty="0">
                <a:solidFill>
                  <a:srgbClr val="FFFFFF"/>
                </a:solidFill>
                <a:latin typeface="Calibri"/>
                <a:ea typeface="Calibri"/>
              </a:rPr>
              <a:t> 114,1, </a:t>
            </a:r>
            <a:r>
              <a:rPr lang="en-US" sz="1400" b="0" strike="noStrike" spc="-1" dirty="0" err="1">
                <a:solidFill>
                  <a:srgbClr val="FFFFFF"/>
                </a:solidFill>
                <a:latin typeface="Calibri"/>
                <a:ea typeface="Calibri"/>
              </a:rPr>
              <a:t>очень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выгодно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расположенным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тактическом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отношении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представлявшим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серьезное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препятствие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наступающих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войск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хутора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превращены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мощные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опорные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узлы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сопротивления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оплетены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проволокой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заминированы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Кирпичные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каменные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железобетонные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окраинах</a:t>
            </a:r>
            <a:r>
              <a:rPr lang="en-US" sz="1400" b="0" strike="noStrike" spc="-1" dirty="0">
                <a:solidFill>
                  <a:srgbClr val="FFFFFF"/>
                </a:solidFill>
                <a:latin typeface="Calibri"/>
                <a:ea typeface="Calibri"/>
              </a:rPr>
              <a:t> и в </a:t>
            </a:r>
            <a:r>
              <a:rPr lang="en-US" sz="1400" b="0" strike="noStrike" spc="-1" dirty="0" err="1">
                <a:solidFill>
                  <a:srgbClr val="FFFFFF"/>
                </a:solidFill>
                <a:latin typeface="Calibri"/>
                <a:ea typeface="Calibri"/>
              </a:rPr>
              <a:t>центральных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районах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приспосабливал</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оборудовал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долговременные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точки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Чаще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мельниц</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учреждений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почт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заводов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электростанций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казарм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отличающиеся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толстыми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стенами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прочными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подвалами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Подступы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долговременным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сооружениям</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числе</a:t>
            </a:r>
            <a:r>
              <a:rPr lang="en-US" sz="1400" b="0" strike="noStrike" spc="-1" dirty="0">
                <a:solidFill>
                  <a:srgbClr val="FFFFFF"/>
                </a:solidFill>
                <a:latin typeface="Calibri"/>
                <a:ea typeface="Calibri"/>
              </a:rPr>
              <a:t> и к </a:t>
            </a:r>
            <a:r>
              <a:rPr lang="en-US" sz="1400" b="0" strike="noStrike" spc="-1" dirty="0" err="1">
                <a:solidFill>
                  <a:srgbClr val="FFFFFF"/>
                </a:solidFill>
                <a:latin typeface="Calibri"/>
                <a:ea typeface="Calibri"/>
              </a:rPr>
              <a:t>каменным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зданиям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баррикадами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Баррикады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главных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улицах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Шоссейные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дороги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мосты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заминированы</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Рисунок 4"/>
          <p:cNvPicPr/>
          <p:nvPr/>
        </p:nvPicPr>
        <p:blipFill>
          <a:blip r:embed="rId3"/>
          <a:srcRect l="11390" b="317"/>
          <a:stretch/>
        </p:blipFill>
        <p:spPr>
          <a:xfrm>
            <a:off x="0" y="0"/>
            <a:ext cx="12191760" cy="6857640"/>
          </a:xfrm>
          <a:prstGeom prst="rect">
            <a:avLst/>
          </a:prstGeom>
          <a:ln>
            <a:noFill/>
          </a:ln>
        </p:spPr>
      </p:pic>
      <p:sp>
        <p:nvSpPr>
          <p:cNvPr id="94"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95" name="Рисунок 6"/>
          <p:cNvPicPr/>
          <p:nvPr/>
        </p:nvPicPr>
        <p:blipFill>
          <a:blip r:embed="rId4"/>
          <a:srcRect r="-1670" b="18048"/>
          <a:stretch/>
        </p:blipFill>
        <p:spPr>
          <a:xfrm>
            <a:off x="0" y="0"/>
            <a:ext cx="5904360" cy="3428640"/>
          </a:xfrm>
          <a:prstGeom prst="rect">
            <a:avLst/>
          </a:prstGeom>
          <a:ln>
            <a:noFill/>
          </a:ln>
        </p:spPr>
      </p:pic>
      <p:sp>
        <p:nvSpPr>
          <p:cNvPr id="96" name="CustomShape 2"/>
          <p:cNvSpPr/>
          <p:nvPr/>
        </p:nvSpPr>
        <p:spPr>
          <a:xfrm>
            <a:off x="6164826" y="171094"/>
            <a:ext cx="5284254" cy="238439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Правофланговый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участок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станицы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Неберджаевской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Новороссийска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протяженностью</a:t>
            </a:r>
            <a:r>
              <a:rPr lang="en-US" sz="1400" b="0" strike="noStrike" spc="-1" dirty="0">
                <a:solidFill>
                  <a:srgbClr val="FFFFFF"/>
                </a:solidFill>
                <a:latin typeface="Calibri"/>
                <a:ea typeface="Calibri"/>
              </a:rPr>
              <a:t> 25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проходил</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труднодоступной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местности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укреплялся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противником</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ноября</a:t>
            </a:r>
            <a:r>
              <a:rPr lang="en-US" sz="1400" b="0" strike="noStrike" spc="-1" dirty="0">
                <a:solidFill>
                  <a:srgbClr val="FFFFFF"/>
                </a:solidFill>
                <a:latin typeface="Calibri"/>
                <a:ea typeface="Calibri"/>
              </a:rPr>
              <a:t> 1942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Голубую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линию</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июне</a:t>
            </a:r>
            <a:r>
              <a:rPr lang="en-US" sz="1400" b="0" strike="noStrike" spc="-1" dirty="0">
                <a:solidFill>
                  <a:srgbClr val="FFFFFF"/>
                </a:solidFill>
                <a:latin typeface="Calibri"/>
                <a:ea typeface="Calibri"/>
              </a:rPr>
              <a:t> 1943 </a:t>
            </a:r>
            <a:r>
              <a:rPr lang="en-US" sz="1400" b="0" strike="noStrike" spc="-1" dirty="0" err="1">
                <a:solidFill>
                  <a:srgbClr val="FFFFFF"/>
                </a:solidFill>
                <a:latin typeface="Calibri"/>
                <a:ea typeface="Calibri"/>
              </a:rPr>
              <a:t>года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Крыма</a:t>
            </a:r>
            <a:r>
              <a:rPr lang="en-US" sz="1400" b="0" strike="noStrike" spc="-1" dirty="0">
                <a:solidFill>
                  <a:srgbClr val="FFFFFF"/>
                </a:solidFill>
                <a:latin typeface="Calibri"/>
                <a:ea typeface="Calibri"/>
              </a:rPr>
              <a:t> 38 </a:t>
            </a:r>
            <a:r>
              <a:rPr lang="en-US" sz="1400" b="0" strike="noStrike" spc="-1" dirty="0" err="1">
                <a:solidFill>
                  <a:srgbClr val="FFFFFF"/>
                </a:solidFill>
                <a:latin typeface="Calibri"/>
                <a:ea typeface="Calibri"/>
              </a:rPr>
              <a:t>артиллерийских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батарей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заняв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ее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основными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силами</a:t>
            </a:r>
            <a:r>
              <a:rPr lang="en-US" sz="1400" b="0" strike="noStrike" spc="-1" dirty="0">
                <a:solidFill>
                  <a:srgbClr val="FFFFFF"/>
                </a:solidFill>
                <a:latin typeface="Calibri"/>
                <a:ea typeface="Calibri"/>
              </a:rPr>
              <a:t> 17-й </a:t>
            </a:r>
            <a:r>
              <a:rPr lang="en-US" sz="1400" b="0" strike="noStrike" spc="-1" dirty="0" err="1">
                <a:solidFill>
                  <a:srgbClr val="FFFFFF"/>
                </a:solidFill>
                <a:latin typeface="Calibri"/>
                <a:ea typeface="Calibri"/>
              </a:rPr>
              <a:t>армии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пополненной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новыми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соединениями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немецко-фашистское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командование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достигло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весьма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большой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времени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оперативной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плотности</a:t>
            </a:r>
            <a:r>
              <a:rPr lang="en-US" sz="1400" b="0" strike="noStrike" spc="-1" dirty="0">
                <a:solidFill>
                  <a:srgbClr val="FFFFFF"/>
                </a:solidFill>
                <a:latin typeface="Calibri"/>
                <a:ea typeface="Calibri"/>
              </a:rPr>
              <a:t> — 5–6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одну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дивизию</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Количество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отдельных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доходило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60 </a:t>
            </a:r>
            <a:r>
              <a:rPr lang="en-US" sz="1400" b="0" strike="noStrike" spc="-1" dirty="0" err="1">
                <a:solidFill>
                  <a:srgbClr val="FFFFFF"/>
                </a:solidFill>
                <a:latin typeface="Calibri"/>
                <a:ea typeface="Calibri"/>
              </a:rPr>
              <a:t>стволов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97" name="Рисунок 12"/>
          <p:cNvPicPr/>
          <p:nvPr/>
        </p:nvPicPr>
        <p:blipFill>
          <a:blip r:embed="rId5"/>
          <a:stretch/>
        </p:blipFill>
        <p:spPr>
          <a:xfrm>
            <a:off x="6095999" y="2726580"/>
            <a:ext cx="6095761" cy="3960326"/>
          </a:xfrm>
          <a:prstGeom prst="rect">
            <a:avLst/>
          </a:prstGeom>
          <a:ln>
            <a:noFill/>
          </a:ln>
        </p:spPr>
      </p:pic>
      <p:sp>
        <p:nvSpPr>
          <p:cNvPr id="98" name="CustomShape 3"/>
          <p:cNvSpPr/>
          <p:nvPr/>
        </p:nvSpPr>
        <p:spPr>
          <a:xfrm>
            <a:off x="353960" y="3864077"/>
            <a:ext cx="5742039" cy="215388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a:solidFill>
                  <a:srgbClr val="FFFFFF"/>
                </a:solidFill>
                <a:latin typeface="Calibri"/>
                <a:ea typeface="Calibri"/>
              </a:rPr>
              <a:t>В </a:t>
            </a:r>
            <a:r>
              <a:rPr lang="en-US" sz="1400" b="0" strike="noStrike" spc="-1" dirty="0" err="1">
                <a:solidFill>
                  <a:srgbClr val="FFFFFF"/>
                </a:solidFill>
                <a:latin typeface="Calibri"/>
                <a:ea typeface="Calibri"/>
              </a:rPr>
              <a:t>промежутках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располагались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средства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прочных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оборонительных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Узлы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опорные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подготовленные</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круговой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имели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две</a:t>
            </a:r>
            <a:r>
              <a:rPr lang="en-US" sz="1400" b="0" strike="noStrike" spc="-1" dirty="0">
                <a:solidFill>
                  <a:srgbClr val="FFFFFF"/>
                </a:solidFill>
                <a:latin typeface="Calibri"/>
                <a:ea typeface="Calibri"/>
              </a:rPr>
              <a:t> — </a:t>
            </a:r>
            <a:r>
              <a:rPr lang="en-US" sz="1400" b="0" strike="noStrike" spc="-1" dirty="0" err="1">
                <a:solidFill>
                  <a:srgbClr val="FFFFFF"/>
                </a:solidFill>
                <a:latin typeface="Calibri"/>
                <a:ea typeface="Calibri"/>
              </a:rPr>
              <a:t>три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траншей</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ходов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сообщения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профиля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расстоянии</a:t>
            </a:r>
            <a:r>
              <a:rPr lang="en-US" sz="1400" b="0" strike="noStrike" spc="-1" dirty="0">
                <a:solidFill>
                  <a:srgbClr val="FFFFFF"/>
                </a:solidFill>
                <a:latin typeface="Calibri"/>
                <a:ea typeface="Calibri"/>
              </a:rPr>
              <a:t> 20–60 м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первой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выдвинуты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вперед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преимущественно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скаты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высот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окраины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населенных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деревоземляные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железобетонные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огневые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Расположенные</a:t>
            </a:r>
            <a:r>
              <a:rPr lang="en-US" sz="1400" b="0" strike="noStrike" spc="-1" dirty="0">
                <a:solidFill>
                  <a:srgbClr val="FFFFFF"/>
                </a:solidFill>
                <a:latin typeface="Calibri"/>
                <a:ea typeface="Calibri"/>
              </a:rPr>
              <a:t> в 50–75 м </a:t>
            </a:r>
            <a:r>
              <a:rPr lang="en-US" sz="1400" b="0" strike="noStrike" spc="-1" dirty="0" err="1">
                <a:solidFill>
                  <a:srgbClr val="FFFFFF"/>
                </a:solidFill>
                <a:latin typeface="Calibri"/>
                <a:ea typeface="Calibri"/>
              </a:rPr>
              <a:t>одно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другого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они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предназначались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фланкирования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переднего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обороны</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подступов</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заграждениям</a:t>
            </a:r>
            <a:r>
              <a:rPr lang="en-US" sz="1400" b="0" strike="noStrike" spc="-1" dirty="0">
                <a:solidFill>
                  <a:srgbClr val="FFFFFF"/>
                </a:solidFill>
                <a:latin typeface="Calibri"/>
                <a:ea typeface="Calibri"/>
              </a:rPr>
              <a:t>. </a:t>
            </a:r>
            <a:endParaRPr lang="en-US" sz="1400" b="0" strike="noStrike" spc="-1" dirty="0">
              <a:latin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Рисунок 4"/>
          <p:cNvPicPr/>
          <p:nvPr/>
        </p:nvPicPr>
        <p:blipFill>
          <a:blip r:embed="rId3"/>
          <a:srcRect l="11390" b="317"/>
          <a:stretch/>
        </p:blipFill>
        <p:spPr>
          <a:xfrm>
            <a:off x="0" y="0"/>
            <a:ext cx="12191760" cy="6857640"/>
          </a:xfrm>
          <a:prstGeom prst="rect">
            <a:avLst/>
          </a:prstGeom>
          <a:ln>
            <a:noFill/>
          </a:ln>
        </p:spPr>
      </p:pic>
      <p:sp>
        <p:nvSpPr>
          <p:cNvPr id="102" name="CustomShape 1"/>
          <p:cNvSpPr/>
          <p:nvPr/>
        </p:nvSpPr>
        <p:spPr>
          <a:xfrm>
            <a:off x="0" y="0"/>
            <a:ext cx="12191760" cy="6857640"/>
          </a:xfrm>
          <a:prstGeom prst="rect">
            <a:avLst/>
          </a:prstGeom>
          <a:gradFill rotWithShape="0">
            <a:gsLst>
              <a:gs pos="0">
                <a:schemeClr val="tx1"/>
              </a:gs>
              <a:gs pos="100000">
                <a:schemeClr val="tx1">
                  <a:alpha val="63000"/>
                </a:schemeClr>
              </a:gs>
            </a:gsLst>
            <a:lin ang="5400000"/>
          </a:gradFill>
          <a:ln>
            <a:noFill/>
          </a:ln>
        </p:spPr>
        <p:style>
          <a:lnRef idx="2">
            <a:schemeClr val="accent1">
              <a:shade val="50000"/>
            </a:schemeClr>
          </a:lnRef>
          <a:fillRef idx="1">
            <a:schemeClr val="accent1"/>
          </a:fillRef>
          <a:effectRef idx="0">
            <a:schemeClr val="accent1"/>
          </a:effectRef>
          <a:fontRef idx="minor"/>
        </p:style>
      </p:sp>
      <p:pic>
        <p:nvPicPr>
          <p:cNvPr id="103" name="Рисунок 7"/>
          <p:cNvPicPr/>
          <p:nvPr/>
        </p:nvPicPr>
        <p:blipFill>
          <a:blip r:embed="rId4"/>
          <a:stretch/>
        </p:blipFill>
        <p:spPr>
          <a:xfrm>
            <a:off x="7924800" y="68826"/>
            <a:ext cx="4267200" cy="3527214"/>
          </a:xfrm>
          <a:prstGeom prst="rect">
            <a:avLst/>
          </a:prstGeom>
          <a:ln>
            <a:noFill/>
          </a:ln>
        </p:spPr>
      </p:pic>
      <p:sp>
        <p:nvSpPr>
          <p:cNvPr id="104" name="CustomShape 2"/>
          <p:cNvSpPr/>
          <p:nvPr/>
        </p:nvSpPr>
        <p:spPr>
          <a:xfrm>
            <a:off x="0" y="68826"/>
            <a:ext cx="7796981" cy="192336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Многочисленные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стрелковые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ячейки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примкнуты</a:t>
            </a:r>
            <a:r>
              <a:rPr lang="en-US" sz="1400" b="0" strike="noStrike" spc="-1" dirty="0">
                <a:solidFill>
                  <a:srgbClr val="FFFFFF"/>
                </a:solidFill>
                <a:latin typeface="Calibri"/>
                <a:ea typeface="Calibri"/>
              </a:rPr>
              <a:t> к </a:t>
            </a:r>
            <a:r>
              <a:rPr lang="en-US" sz="1400" b="0" strike="noStrike" spc="-1" dirty="0" err="1">
                <a:solidFill>
                  <a:srgbClr val="FFFFFF"/>
                </a:solidFill>
                <a:latin typeface="Calibri"/>
                <a:ea typeface="Calibri"/>
              </a:rPr>
              <a:t>траншеям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выдвинуты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вперед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незначительное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расстояние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глубине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опорного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расположены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блиндажи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землянки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личного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состава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артиллерийские</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минометные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возведенные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опорном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соединены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ходами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сообщения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траншеями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горном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оборона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строилась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принципу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создания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многоярусного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огня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сочетавшегося</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лесными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завалами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целой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системой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противопехотных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преимущественно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минно-взрывных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центрального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участка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прикрывался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сплошной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полосой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плотность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которых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танкодоступных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направлениях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доходила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a:t>
            </a:r>
            <a:r>
              <a:rPr lang="en-US" sz="1400" b="0" strike="noStrike" spc="-1" dirty="0">
                <a:solidFill>
                  <a:srgbClr val="FFFFFF"/>
                </a:solidFill>
                <a:latin typeface="Calibri"/>
                <a:ea typeface="Calibri"/>
              </a:rPr>
              <a:t> 1200 </a:t>
            </a:r>
            <a:r>
              <a:rPr lang="en-US" sz="1400" b="0" strike="noStrike" spc="-1" dirty="0" err="1">
                <a:solidFill>
                  <a:srgbClr val="FFFFFF"/>
                </a:solidFill>
                <a:latin typeface="Calibri"/>
                <a:ea typeface="Calibri"/>
              </a:rPr>
              <a:t>противотанковых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a:t>
            </a:r>
            <a:r>
              <a:rPr lang="en-US" sz="1400" b="0" strike="noStrike" spc="-1" dirty="0">
                <a:solidFill>
                  <a:srgbClr val="FFFFFF"/>
                </a:solidFill>
                <a:latin typeface="Calibri"/>
                <a:ea typeface="Calibri"/>
              </a:rPr>
              <a:t> 1 </a:t>
            </a:r>
            <a:r>
              <a:rPr lang="en-US" sz="1400" b="0" strike="noStrike" spc="-1" dirty="0" err="1">
                <a:solidFill>
                  <a:srgbClr val="FFFFFF"/>
                </a:solidFill>
                <a:latin typeface="Calibri"/>
                <a:ea typeface="Calibri"/>
              </a:rPr>
              <a:t>км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фронта</a:t>
            </a:r>
            <a:r>
              <a:rPr lang="en-US" sz="1400" b="0" strike="noStrike" spc="-1" dirty="0">
                <a:solidFill>
                  <a:srgbClr val="FFFFFF"/>
                </a:solidFill>
                <a:latin typeface="Calibri"/>
                <a:ea typeface="Calibri"/>
              </a:rPr>
              <a:t>. </a:t>
            </a:r>
            <a:endParaRPr lang="en-US" sz="1400" b="0" strike="noStrike" spc="-1" dirty="0">
              <a:latin typeface="Arial"/>
            </a:endParaRPr>
          </a:p>
        </p:txBody>
      </p:sp>
      <p:pic>
        <p:nvPicPr>
          <p:cNvPr id="105" name="Рисунок 10"/>
          <p:cNvPicPr/>
          <p:nvPr/>
        </p:nvPicPr>
        <p:blipFill>
          <a:blip r:embed="rId5"/>
          <a:stretch/>
        </p:blipFill>
        <p:spPr>
          <a:xfrm>
            <a:off x="-241" y="2654710"/>
            <a:ext cx="6096001" cy="4202930"/>
          </a:xfrm>
          <a:prstGeom prst="rect">
            <a:avLst/>
          </a:prstGeom>
          <a:ln>
            <a:noFill/>
          </a:ln>
        </p:spPr>
      </p:pic>
      <p:sp>
        <p:nvSpPr>
          <p:cNvPr id="106" name="CustomShape 3"/>
          <p:cNvSpPr/>
          <p:nvPr/>
        </p:nvSpPr>
        <p:spPr>
          <a:xfrm>
            <a:off x="6096000" y="3662640"/>
            <a:ext cx="5919019" cy="2845416"/>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lIns="90000" tIns="45000" rIns="90000" bIns="45000">
            <a:spAutoFit/>
          </a:bodyPr>
          <a:lstStyle/>
          <a:p>
            <a:pPr algn="just">
              <a:lnSpc>
                <a:spcPct val="107000"/>
              </a:lnSpc>
              <a:spcAft>
                <a:spcPts val="799"/>
              </a:spcAft>
            </a:pPr>
            <a:r>
              <a:rPr lang="en-US" sz="1400" b="0" strike="noStrike" spc="-1" dirty="0" err="1">
                <a:solidFill>
                  <a:srgbClr val="FFFFFF"/>
                </a:solidFill>
                <a:latin typeface="Calibri"/>
                <a:ea typeface="Calibri"/>
              </a:rPr>
              <a:t>Кроме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для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защиты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от</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атакующей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пехоты</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большом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количестве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мины-сюрпризы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натяжного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действия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управляемые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из</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сооружения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дополняли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проволочные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противопехотные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установленные</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большом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количестве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всей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позиции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Хорошо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развитая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система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ходов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сообщения</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позволила</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противнику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установить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минные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поля</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глубине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опорных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пунктов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заполнив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ими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промежутки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траншеями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что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должно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было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затруднять</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задерживать</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продвижение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атакующих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подразделений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передним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краем</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Голубой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линии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немцы</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установили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проволочное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заграждение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так</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называемый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фландрский</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забор</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по</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четыре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кола</a:t>
            </a:r>
            <a:r>
              <a:rPr lang="en-US" sz="1400" b="0" strike="noStrike" spc="-1" dirty="0">
                <a:solidFill>
                  <a:srgbClr val="FFFFFF"/>
                </a:solidFill>
                <a:latin typeface="Calibri"/>
                <a:ea typeface="Calibri"/>
              </a:rPr>
              <a:t> в </a:t>
            </a:r>
            <a:r>
              <a:rPr lang="en-US" sz="1400" b="0" strike="noStrike" spc="-1" dirty="0" err="1">
                <a:solidFill>
                  <a:srgbClr val="FFFFFF"/>
                </a:solidFill>
                <a:latin typeface="Calibri"/>
                <a:ea typeface="Calibri"/>
              </a:rPr>
              <a:t>три-четыре</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ряда</a:t>
            </a:r>
            <a:r>
              <a:rPr lang="en-US" sz="1400" b="0" strike="noStrike" spc="-1" dirty="0">
                <a:solidFill>
                  <a:srgbClr val="FFFFFF"/>
                </a:solidFill>
                <a:latin typeface="Calibri"/>
                <a:ea typeface="Calibri"/>
              </a:rPr>
              <a:t> с </a:t>
            </a:r>
            <a:r>
              <a:rPr lang="en-US" sz="1400" b="0" strike="noStrike" spc="-1" dirty="0" err="1">
                <a:solidFill>
                  <a:srgbClr val="FFFFFF"/>
                </a:solidFill>
                <a:latin typeface="Calibri"/>
                <a:ea typeface="Calibri"/>
              </a:rPr>
              <a:t>промежутками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между</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ними</a:t>
            </a:r>
            <a:r>
              <a:rPr lang="en-US" sz="1400" b="0" strike="noStrike" spc="-1" dirty="0">
                <a:solidFill>
                  <a:srgbClr val="FFFFFF"/>
                </a:solidFill>
                <a:latin typeface="Calibri"/>
                <a:ea typeface="Calibri"/>
              </a:rPr>
              <a:t> 25–30 </a:t>
            </a:r>
            <a:r>
              <a:rPr lang="en-US" sz="1400" b="0" strike="noStrike" spc="-1" dirty="0" err="1">
                <a:solidFill>
                  <a:srgbClr val="FFFFFF"/>
                </a:solidFill>
                <a:latin typeface="Calibri"/>
                <a:ea typeface="Calibri"/>
              </a:rPr>
              <a:t>метров</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заминированными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противотанковыми</a:t>
            </a:r>
            <a:r>
              <a:rPr lang="en-US" sz="1400" b="0" strike="noStrike" spc="-1" dirty="0">
                <a:solidFill>
                  <a:srgbClr val="FFFFFF"/>
                </a:solidFill>
                <a:latin typeface="Calibri"/>
                <a:ea typeface="Calibri"/>
              </a:rPr>
              <a:t> и </a:t>
            </a:r>
            <a:r>
              <a:rPr lang="en-US" sz="1400" b="0" strike="noStrike" spc="-1" dirty="0" err="1">
                <a:solidFill>
                  <a:srgbClr val="FFFFFF"/>
                </a:solidFill>
                <a:latin typeface="Calibri"/>
                <a:ea typeface="Calibri"/>
              </a:rPr>
              <a:t>противопехотными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минами</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различных</a:t>
            </a:r>
            <a:r>
              <a:rPr lang="en-US" sz="1400" b="0" strike="noStrike" spc="-1" dirty="0">
                <a:solidFill>
                  <a:srgbClr val="FFFFFF"/>
                </a:solidFill>
                <a:latin typeface="Calibri"/>
                <a:ea typeface="Calibri"/>
              </a:rPr>
              <a:t> </a:t>
            </a:r>
            <a:r>
              <a:rPr lang="en-US" sz="1400" b="0" strike="noStrike" spc="-1" dirty="0" err="1">
                <a:solidFill>
                  <a:srgbClr val="FFFFFF"/>
                </a:solidFill>
                <a:latin typeface="Calibri"/>
                <a:ea typeface="Calibri"/>
              </a:rPr>
              <a:t>образцов</a:t>
            </a:r>
            <a:r>
              <a:rPr lang="en-US" sz="1400" b="0" strike="noStrike" spc="-1" dirty="0">
                <a:solidFill>
                  <a:srgbClr val="FFFFFF"/>
                </a:solidFill>
                <a:latin typeface="Calibri"/>
                <a:ea typeface="Calibri"/>
              </a:rPr>
              <a:t>.</a:t>
            </a:r>
            <a:endParaRPr lang="en-US" sz="1400" b="0" strike="noStrike" spc="-1" dirty="0">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628</TotalTime>
  <Words>12952</Words>
  <Application>Microsoft Office PowerPoint</Application>
  <PresentationFormat>Широкоэкранный</PresentationFormat>
  <Paragraphs>416</Paragraphs>
  <Slides>157</Slides>
  <Notes>81</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157</vt:i4>
      </vt:variant>
    </vt:vector>
  </HeadingPairs>
  <TitlesOfParts>
    <vt:vector size="167" baseType="lpstr">
      <vt:lpstr>Arial</vt:lpstr>
      <vt:lpstr>Calibri</vt:lpstr>
      <vt:lpstr>Calibri Light</vt:lpstr>
      <vt:lpstr>DejaVu Sans</vt:lpstr>
      <vt:lpstr>Symbol</vt:lpstr>
      <vt:lpstr>Times New Roman</vt:lpstr>
      <vt:lpstr>Trebuchet MS</vt:lpstr>
      <vt:lpstr>USSR STENCIL</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Махмудали</dc:creator>
  <dc:description/>
  <cp:lastModifiedBy>PC</cp:lastModifiedBy>
  <cp:revision>89</cp:revision>
  <dcterms:created xsi:type="dcterms:W3CDTF">2023-09-02T08:50:45Z</dcterms:created>
  <dcterms:modified xsi:type="dcterms:W3CDTF">2024-02-14T05:50:21Z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1</vt:i4>
  </property>
  <property fmtid="{D5CDD505-2E9C-101B-9397-08002B2CF9AE}" pid="7" name="Notes">
    <vt:i4>6</vt:i4>
  </property>
  <property fmtid="{D5CDD505-2E9C-101B-9397-08002B2CF9AE}" pid="8" name="PresentationFormat">
    <vt:lpwstr>Широкоэкранный</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