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9" r:id="rId3"/>
    <p:sldId id="277" r:id="rId4"/>
    <p:sldId id="286" r:id="rId5"/>
    <p:sldId id="281" r:id="rId6"/>
    <p:sldId id="28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2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09528-EEF4-4BA8-82E9-311759803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A436B1-C108-445A-9571-83F140CBD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B19094-B2F7-44BA-A613-85140642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3D7A4B-5108-44AF-AEF3-077466A7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AF704-F14E-459D-B435-9DC8A765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514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DDDE6-7DFB-4885-9F89-CE436653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4ADEF9-2C26-4930-A086-E8141C2C7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5291C6-7C8A-46D7-9E7D-74190E13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8C69A-0087-4617-A1CB-DB7C387B8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D17CDD-EFDB-424F-B743-F92AF9EA1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153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FCA737-0408-4C96-8B54-1CDEC42CE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353AF2-470F-4D1A-B759-FEE12FC83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B8FCC-87FD-4D4E-84A2-24DD517F2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B75AA3-1E83-4C68-8DC9-49DC9F57A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6BC81B-3196-455E-AAA9-07F8953F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230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D48CE-80F5-46D7-8360-84AE7AF2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5F4ED-6F80-46AE-BCFA-19197B2C9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7304B5-1890-4491-A3B0-BB85609AD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F94F9-8FFD-4C96-AC58-9305F472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CE9C5-CB12-4C3A-A668-9A8C35E7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081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D6A74-106C-4DD3-9968-B3DD751C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AE1ECB-0AED-40A9-9462-D35C9A222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5D9CE5-3AC2-4031-819D-5945A9E8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9012DA-D262-4DF4-98B9-CBB43810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8E3C2A-5D6B-4C89-933F-C00AAF48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77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6370D-5433-4676-9EA2-34D4AE34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3618E-E9A2-4B2E-B135-A6FBB1EDC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0F8A69-2361-41A8-8BEE-C245B6333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2E768E-7FD2-41B4-94C8-01C8BBDE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D4F843-4FD5-4A4D-ABA9-D7A2A3C97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FFD7BC-9585-4C27-8860-6D59815CD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249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409F0-FA1C-475B-84D5-0E14B76B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AD0AFE-40C5-4AF6-9340-93E9BCA88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E1D5E7-B7DC-4AFE-9A3B-2502A6E1F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79E558-1E8E-418B-9478-6B851B3E1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95A8B9-19F3-4587-96C1-093E853F9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427D1A-9171-4F97-A090-EAA086F6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870908-835F-460F-962A-46601E30E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7B94FC-7C19-448A-BD3B-1771A386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445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323BB6-D435-43AB-B618-DA7612B9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D4B56E-F57F-4049-8F25-37DF364D0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697FB2-2AF1-48D5-A20D-2DFB08EA2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710A3A-7A25-4793-9935-60EAF5130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905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B8E923-50D8-4576-A306-7406DF19B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989120-FC38-45B6-9982-9CED898A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E4835B-4B80-4D24-892D-277A6619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857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88E06-FA3B-4D64-86DD-D2749AEA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82E91-B4B5-4096-BA8D-0EA62FB3B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C9A291-9AEE-447B-95BD-F047143CD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8FC262-FB45-4D03-B9FB-3FCEA408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CD5849-4384-4357-81A2-2C9F8538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657131-3CE0-4824-B7C4-1B24BBA5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9285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93096-6F7E-4D7A-BF21-37EDD4E2C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AE9F17-C731-46E1-B3F1-749A79684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A7B70D-7642-419E-9587-08157CD4D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AA4F84-FAA7-47DC-A350-367A9392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28111E-5897-4A01-9CEB-4ECA703A9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3D6B78-1062-44A1-A0DB-83CA4CAC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54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BE145-012A-47A2-B5BC-ABDFC94AC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BF4FBA-B257-40BF-894A-CDB5FADF7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A725-8B36-4E6C-9DE9-1985EA92EE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22059-821B-44C3-8DA0-EE8652B476FE}" type="datetimeFigureOut">
              <a:rPr lang="ru-RU" smtClean="0"/>
              <a:t>09.02.2024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2B2671-C51D-479D-8188-AF1350168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91ADD5-4FB2-4A90-B409-4A092D9C1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91E51-3451-4D99-8FCE-48DAD954A9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1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EEAC9C-8424-48E9-9353-6CBB37B93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14" y="2511625"/>
            <a:ext cx="3272803" cy="490920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822324" y="1207213"/>
            <a:ext cx="6980585" cy="4800273"/>
            <a:chOff x="1099546" y="1101705"/>
            <a:chExt cx="2902004" cy="1995594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A9DB6AA1-FCAA-44CE-BA62-860A7A4C7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732546">
              <a:off x="1524000" y="689641"/>
              <a:ext cx="1866900" cy="2691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4" name="Рисунок 23" descr="Сочинские ополченцы. 1941–1943">
              <a:hlinkClick r:id="rId7" action="ppaction://hlinksldjump"/>
              <a:extLst>
                <a:ext uri="{FF2B5EF4-FFF2-40B4-BE49-F238E27FC236}">
                  <a16:creationId xmlns:a16="http://schemas.microsoft.com/office/drawing/2014/main" id="{C445C638-E4D0-4A40-B3BA-1D69D4CBD193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11173">
              <a:off x="1377343" y="1319950"/>
              <a:ext cx="2160213" cy="14413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53E466-2C95-4ADF-AE6B-95B30A830850}"/>
                </a:ext>
              </a:extLst>
            </p:cNvPr>
            <p:cNvSpPr txBox="1"/>
            <p:nvPr/>
          </p:nvSpPr>
          <p:spPr>
            <a:xfrm rot="21057920">
              <a:off x="1099546" y="2495932"/>
              <a:ext cx="2902004" cy="601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Краснодарский край </a:t>
              </a:r>
            </a:p>
            <a:p>
              <a:pPr algn="ctr"/>
              <a:r>
                <a:rPr lang="ru-RU" sz="44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в начале войны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4205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FE4CCD-B5DD-44E7-91AC-3142B1063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DA58D65-53BB-4415-86A6-979F1B100A66}"/>
              </a:ext>
            </a:extLst>
          </p:cNvPr>
          <p:cNvSpPr txBox="1"/>
          <p:nvPr/>
        </p:nvSpPr>
        <p:spPr>
          <a:xfrm>
            <a:off x="281355" y="1424399"/>
            <a:ext cx="4994030" cy="361297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     </a:t>
            </a:r>
            <a:r>
              <a:rPr lang="ru-RU" sz="1400" b="1" dirty="0">
                <a:solidFill>
                  <a:schemeClr val="bg1"/>
                </a:solidFill>
              </a:rPr>
              <a:t>Мобилизация </a:t>
            </a:r>
            <a:r>
              <a:rPr lang="ru-RU" sz="1400" b="1" dirty="0">
                <a:solidFill>
                  <a:schemeClr val="bg1"/>
                </a:solidFill>
              </a:rPr>
              <a:t>в Краснодарском крае началась уже с 23 июня — в первый день мобилизации, объявленный правительством СССР. Только с 23 июня по 31 декабря 1941 года на Кубани укомплектовали три стрелковые дивизии, одну горно-стрелковую, один стрелковый корпус, один танковый корпус, одну танковую дивизию, одну авиационную дивизию, шесть военных училищ и другие части.</a:t>
            </a:r>
          </a:p>
          <a:p>
            <a:pPr algn="just"/>
            <a:r>
              <a:rPr lang="ru-RU" sz="1400" b="1" dirty="0">
                <a:solidFill>
                  <a:schemeClr val="bg1"/>
                </a:solidFill>
              </a:rPr>
              <a:t>     С </a:t>
            </a:r>
            <a:r>
              <a:rPr lang="ru-RU" sz="1400" b="1" dirty="0">
                <a:solidFill>
                  <a:schemeClr val="bg1"/>
                </a:solidFill>
              </a:rPr>
              <a:t>июня 1941 года по июль 1942 годов в ряды Вооруженных сил СССР было призвано 600 тыс. — каждый пятый житель края. Ещё 224 тысячи жителей края вступили в отряды народного ополчения. В портах Кубани — Ейске, </a:t>
            </a:r>
            <a:r>
              <a:rPr lang="ru-RU" sz="1400" b="1" dirty="0" err="1">
                <a:solidFill>
                  <a:schemeClr val="bg1"/>
                </a:solidFill>
              </a:rPr>
              <a:t>Ахтари</a:t>
            </a:r>
            <a:r>
              <a:rPr lang="ru-RU" sz="1400" b="1" dirty="0">
                <a:solidFill>
                  <a:schemeClr val="bg1"/>
                </a:solidFill>
              </a:rPr>
              <a:t>, Темрюке базировались корабли Азовской военной флотилии, сформированной летом 1941 года и впоследствии сыгравшей важную роль в войне</a:t>
            </a:r>
          </a:p>
        </p:txBody>
      </p:sp>
      <p:pic>
        <p:nvPicPr>
          <p:cNvPr id="29" name="Рисунок 28" descr="Сочинские ополченцы. 1941–1943">
            <a:extLst>
              <a:ext uri="{FF2B5EF4-FFF2-40B4-BE49-F238E27FC236}">
                <a16:creationId xmlns:a16="http://schemas.microsoft.com/office/drawing/2014/main" id="{AC1DD0FE-8C69-47A0-A192-356E35922D8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78" y="784890"/>
            <a:ext cx="6400800" cy="44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00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FE4CCD-B5DD-44E7-91AC-3142B1063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 descr="Прибытие поезда с ранеными бойцами. Сочи">
            <a:extLst>
              <a:ext uri="{FF2B5EF4-FFF2-40B4-BE49-F238E27FC236}">
                <a16:creationId xmlns:a16="http://schemas.microsoft.com/office/drawing/2014/main" id="{76903F44-DE98-4A00-8671-F00951F1642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269" y="473024"/>
            <a:ext cx="5288716" cy="36769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40516" y="473024"/>
            <a:ext cx="5556738" cy="267765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С </a:t>
            </a:r>
            <a:r>
              <a:rPr lang="ru-RU" sz="1400" b="1" dirty="0">
                <a:solidFill>
                  <a:schemeClr val="bg1"/>
                </a:solidFill>
              </a:rPr>
              <a:t>начала войны все основные промышленные предприятия края полностью или частично были переведены на выпуск военной продукции.</a:t>
            </a:r>
          </a:p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     Тихорецкий </a:t>
            </a:r>
            <a:r>
              <a:rPr lang="ru-RU" sz="1400" b="1" dirty="0">
                <a:solidFill>
                  <a:schemeClr val="bg1"/>
                </a:solidFill>
              </a:rPr>
              <a:t>завод «Красный молот» в 1941 году выпустил первый бронепоезд «Железнодорожник», его построили на средства коллектива работников Тихорецкого узла. Уже к 1 февраля 1942 года тихорецкие заводы выпустили шесть бронепоездов тяжелого типа.</a:t>
            </a:r>
          </a:p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     В </a:t>
            </a:r>
            <a:r>
              <a:rPr lang="ru-RU" sz="1400" b="1" dirty="0">
                <a:solidFill>
                  <a:schemeClr val="bg1"/>
                </a:solidFill>
              </a:rPr>
              <a:t>сентябре 1941 года в крае началась организованная работа по сбору теплых вещей и белья для Красной армии, и к концу месяца жители собрали пять тысяч полушубков, почти 1,8 тыс. шинелей, более 400 меховых жилетов, 16 тысяч ватных курток, около девяти тысяч валенок, а также перчатки, рукавицы, носки, бельё, одеяла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516" y="4661196"/>
            <a:ext cx="111984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     19 </a:t>
            </a:r>
            <a:r>
              <a:rPr lang="ru-RU" sz="1400" b="1" dirty="0">
                <a:solidFill>
                  <a:schemeClr val="bg1"/>
                </a:solidFill>
              </a:rPr>
              <a:t>июля 1941 года было принято решение Краснодарского крайкома ВКП (б) и крайисполкома об организации кавалерийских казачьих сотен: в них предлагалось зачислять колхозников без ограничения возраста, умеющих управлять конем и владеть огнестрельным и холодным оружием. Формировались такие сотни «в порядке добровольности из числа казаков и адыгейцев без ограничения возраста по принципу «сотню из района».</a:t>
            </a:r>
          </a:p>
          <a:p>
            <a:pPr algn="just"/>
            <a:r>
              <a:rPr lang="ru-RU" sz="1400" b="1" dirty="0" smtClean="0">
                <a:solidFill>
                  <a:schemeClr val="bg1"/>
                </a:solidFill>
              </a:rPr>
              <a:t>     Ещё </a:t>
            </a:r>
            <a:r>
              <a:rPr lang="ru-RU" sz="1400" b="1" dirty="0">
                <a:solidFill>
                  <a:schemeClr val="bg1"/>
                </a:solidFill>
              </a:rPr>
              <a:t>до формирования казачьих сотен с Кубани в первые дни войны на фронт отправилась 50-я отдельная кавалерийская дивизия, которая проявила себя под Волоколамском и в Смоленской оборонительной операции. 26 ноября 1941 года дивизии за стойкость, мужество и отвагу будет присвоено гвардейское звание — третьей гвардейской кавалерийской дивизии. С января 1942 года казачьи кавалерийские части были переведены в кадровый состав Красной армии.</a:t>
            </a:r>
          </a:p>
        </p:txBody>
      </p:sp>
    </p:spTree>
    <p:extLst>
      <p:ext uri="{BB962C8B-B14F-4D97-AF65-F5344CB8AC3E}">
        <p14:creationId xmlns:p14="http://schemas.microsoft.com/office/powerpoint/2010/main" val="2260562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89E43-0198-4D85-AA41-5B0B65CD3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95446E-8599-4421-87FE-98B1917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E6F03B-AB1D-40B8-9093-B87D4DA35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50" y="369570"/>
            <a:ext cx="1892063" cy="19809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EEAC9C-8424-48E9-9353-6CBB37B93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14" y="2511625"/>
            <a:ext cx="3272803" cy="490920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478422" y="805311"/>
            <a:ext cx="7668389" cy="5270593"/>
            <a:chOff x="5128190" y="1863165"/>
            <a:chExt cx="2902004" cy="1994589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BAC06F3-75AD-40BC-A292-DC9C29C79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002847">
              <a:off x="5695950" y="1451101"/>
              <a:ext cx="1866900" cy="2691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0" name="Рисунок 9" descr="Завод №764 «Красный металлист», разрушенный немецко-фашисткими захватчиками во время оккупации. 20 марта 1943">
              <a:hlinkClick r:id="rId7" action="ppaction://hlinksldjump"/>
              <a:extLst>
                <a:ext uri="{FF2B5EF4-FFF2-40B4-BE49-F238E27FC236}">
                  <a16:creationId xmlns:a16="http://schemas.microsoft.com/office/drawing/2014/main" id="{B1CC8099-DD79-4A1B-957B-EE9B44CF2E64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89919">
              <a:off x="5441088" y="2101226"/>
              <a:ext cx="2276207" cy="1390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CBC30B-C9CC-469C-810F-2D173CE8A754}"/>
                </a:ext>
              </a:extLst>
            </p:cNvPr>
            <p:cNvSpPr txBox="1"/>
            <p:nvPr/>
          </p:nvSpPr>
          <p:spPr>
            <a:xfrm rot="739908">
              <a:off x="5128190" y="3193852"/>
              <a:ext cx="2902004" cy="663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400" dirty="0">
                  <a:solidFill>
                    <a:schemeClr val="bg1"/>
                  </a:solidFill>
                  <a:latin typeface="USSR STENCIL" panose="02000503060000020004" pitchFamily="2" charset="-52"/>
                </a:rPr>
                <a:t>Ставрополье в начале войны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11781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FE4CCD-B5DD-44E7-91AC-3142B1063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523400-8674-4083-B2BF-DF2C524218CA}"/>
              </a:ext>
            </a:extLst>
          </p:cNvPr>
          <p:cNvSpPr txBox="1"/>
          <p:nvPr/>
        </p:nvSpPr>
        <p:spPr>
          <a:xfrm>
            <a:off x="611946" y="1130341"/>
            <a:ext cx="4434840" cy="444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bg1"/>
                </a:solidFill>
              </a:rPr>
              <a:t>На территории края было создано 47 партизанских отрядов, в их рядах сражались более 2 тыс. человек. Более 1000 ставропольских партизан были удостоены правительственных наград, 247 погибли. В дни наступления советских войск партизаны освободили 70 населённых пунктов края.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bg1"/>
                </a:solidFill>
              </a:rPr>
              <a:t>Из более чем 320 тысяч ставропольцев, призванных в ряды армии и флота, более 170 тыс. погибли, около 27 тыс. человек вернулись инвалидами.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bg1"/>
                </a:solidFill>
              </a:rPr>
              <a:t>Десятки предприятий края выпускали военную продукцию, в том числе Георгиевские арматурный и шиноремонтный заводы, Ставропольский завод «Красный металлист», Ставропольский кожевенный завод, Пятигорский мотороремонтный завод, Невинномысская шерстомойная фабрика, Ставропольская швейная фабрика, Кисловодская сапоговаляльная фабрика, Пятигорский и </a:t>
            </a:r>
            <a:r>
              <a:rPr lang="ru-RU" sz="1400" b="1" dirty="0" err="1">
                <a:solidFill>
                  <a:schemeClr val="bg1"/>
                </a:solidFill>
              </a:rPr>
              <a:t>Ессентукский</a:t>
            </a:r>
            <a:r>
              <a:rPr lang="ru-RU" sz="1400" b="1" dirty="0">
                <a:solidFill>
                  <a:schemeClr val="bg1"/>
                </a:solidFill>
              </a:rPr>
              <a:t> промышленные комбинаты и другие.</a:t>
            </a:r>
          </a:p>
        </p:txBody>
      </p:sp>
      <p:pic>
        <p:nvPicPr>
          <p:cNvPr id="6" name="Рисунок 5" descr="Надпись на вывеске с приказом немецкого командования">
            <a:extLst>
              <a:ext uri="{FF2B5EF4-FFF2-40B4-BE49-F238E27FC236}">
                <a16:creationId xmlns:a16="http://schemas.microsoft.com/office/drawing/2014/main" id="{BE79B0D5-F939-443F-8B8F-1605CCD9544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931" y="1301262"/>
            <a:ext cx="6418384" cy="4114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365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FE4CCD-B5DD-44E7-91AC-3142B1063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523400-8674-4083-B2BF-DF2C524218CA}"/>
              </a:ext>
            </a:extLst>
          </p:cNvPr>
          <p:cNvSpPr txBox="1"/>
          <p:nvPr/>
        </p:nvSpPr>
        <p:spPr>
          <a:xfrm>
            <a:off x="697354" y="1341357"/>
            <a:ext cx="5369339" cy="411362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     Для </a:t>
            </a:r>
            <a:r>
              <a:rPr lang="ru-RU" sz="1400" dirty="0"/>
              <a:t>нужд фронта изготавливались боеприпасы, снаряжение, лыжи, одежда, обувь. </a:t>
            </a:r>
            <a:r>
              <a:rPr lang="ru-RU" sz="1400" dirty="0"/>
              <a:t>Например, завод «Красный металлист» в городе Ставрополе производил 82-миллиметровые миномёты и автоматы ППШ, мотороремонтный завод в городе Пятигорске — авиабомбы, гранаты и запалы к ним. Более 115 тыс. ставропольцев участвовали в строительстве оборонительных укреплений.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/>
              <a:t>     В </a:t>
            </a:r>
            <a:r>
              <a:rPr lang="ru-RU" sz="1400" dirty="0"/>
              <a:t>напряженном ритме, в условиях авианалётов противника с осени 1941 года, работали железнодорожники края. </a:t>
            </a:r>
            <a:r>
              <a:rPr lang="ru-RU" sz="1400" dirty="0"/>
              <a:t>Только за лето 1942 года по железнодорожной сети региона было перевезено более 50 тыс. раненых. Настоящим подвигом населения Ставрополья явилось строительство новой железнодорожной линии Кизляр — Астрахань протяжённостью 348 км, по которой непрерывным потоком следовали стратегически ценные грузы. После занятия противником </a:t>
            </a:r>
            <a:r>
              <a:rPr lang="ru-RU" sz="1400" dirty="0" err="1"/>
              <a:t>Ростова</a:t>
            </a:r>
            <a:r>
              <a:rPr lang="ru-RU" sz="1400" dirty="0"/>
              <a:t> и Сальска эта магистраль являлась единственным выходом с Кавказа на железнодорожную сеть Советского Союза. Только в Сталинград с августа по октябрь 1942 года по ней было отправлено 16 тысяч цистерн с горючим.</a:t>
            </a:r>
          </a:p>
        </p:txBody>
      </p:sp>
      <p:pic>
        <p:nvPicPr>
          <p:cNvPr id="7" name="Рисунок 6" descr="Завод №764 «Красный металлист», разрушенный немецко-фашисткими захватчиками во время оккупации. 20 марта 1943">
            <a:extLst>
              <a:ext uri="{FF2B5EF4-FFF2-40B4-BE49-F238E27FC236}">
                <a16:creationId xmlns:a16="http://schemas.microsoft.com/office/drawing/2014/main" id="{154867EE-406D-4C0A-B18C-D6F98DA32BC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01" y="1042418"/>
            <a:ext cx="5342413" cy="4338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2034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150000">
        <p159:morph option="byObject"/>
      </p:transition>
    </mc:Choice>
    <mc:Fallback>
      <p:transition advClick="0" advTm="1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659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USSR STENCIL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</dc:creator>
  <cp:lastModifiedBy>User</cp:lastModifiedBy>
  <cp:revision>34</cp:revision>
  <dcterms:created xsi:type="dcterms:W3CDTF">2023-08-30T07:11:24Z</dcterms:created>
  <dcterms:modified xsi:type="dcterms:W3CDTF">2024-02-09T11:18:29Z</dcterms:modified>
</cp:coreProperties>
</file>