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7" r:id="rId2"/>
    <p:sldId id="261" r:id="rId3"/>
    <p:sldId id="263" r:id="rId4"/>
    <p:sldId id="264" r:id="rId5"/>
    <p:sldId id="259" r:id="rId6"/>
    <p:sldId id="278" r:id="rId7"/>
    <p:sldId id="267" r:id="rId8"/>
    <p:sldId id="268" r:id="rId9"/>
    <p:sldId id="269" r:id="rId10"/>
    <p:sldId id="276" r:id="rId11"/>
    <p:sldId id="257" r:id="rId12"/>
    <p:sldId id="258" r:id="rId13"/>
    <p:sldId id="281" r:id="rId14"/>
    <p:sldId id="282" r:id="rId15"/>
    <p:sldId id="284" r:id="rId16"/>
    <p:sldId id="285" r:id="rId17"/>
    <p:sldId id="286" r:id="rId18"/>
  </p:sldIdLst>
  <p:sldSz cx="12192000" cy="6858000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1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86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3C7CB-17F5-46CC-BD47-FA23030496B9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D9CE8-5BAC-4F2F-A84E-133E2AA5B1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27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D9CE8-5BAC-4F2F-A84E-133E2AA5B12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512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D9CE8-5BAC-4F2F-A84E-133E2AA5B12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5148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D9CE8-5BAC-4F2F-A84E-133E2AA5B12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162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D9CE8-5BAC-4F2F-A84E-133E2AA5B12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4632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D9CE8-5BAC-4F2F-A84E-133E2AA5B12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421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D9CE8-5BAC-4F2F-A84E-133E2AA5B12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714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D9CE8-5BAC-4F2F-A84E-133E2AA5B12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188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D9CE8-5BAC-4F2F-A84E-133E2AA5B12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199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D9CE8-5BAC-4F2F-A84E-133E2AA5B12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391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D9CE8-5BAC-4F2F-A84E-133E2AA5B12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430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D9CE8-5BAC-4F2F-A84E-133E2AA5B12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14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D9CE8-5BAC-4F2F-A84E-133E2AA5B12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406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D9CE8-5BAC-4F2F-A84E-133E2AA5B12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645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D9CE8-5BAC-4F2F-A84E-133E2AA5B12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680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BD24B3-56D2-462F-A058-3670DF9BE7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8512469-DCCB-40E3-9EE0-5EC306FEAD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B327C5-BF8D-463E-8501-E1DB62C62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0E700-AB13-46FB-8637-990080841B3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503CD1-074A-49E5-B580-D65FC895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C13F33-23E6-4EF9-BBC8-ADAB2342A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9709-57E6-45F8-9B6E-C0C7EAC50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178276"/>
      </p:ext>
    </p:extLst>
  </p:cSld>
  <p:clrMapOvr>
    <a:masterClrMapping/>
  </p:clrMapOvr>
  <p:transition spd="slow" advClick="0" advTm="170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F2F8-F8D4-46F7-8DEF-4EDF32B91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C3E3FCE-2C8C-4E0B-86A1-31236AD97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796200-FC5D-40A3-ADCD-6221A4C9A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0E700-AB13-46FB-8637-990080841B3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851E9B-8D46-498E-9E64-1DCBFF04F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ACBA67-9613-4A43-994D-FFA89802C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9709-57E6-45F8-9B6E-C0C7EAC50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151583"/>
      </p:ext>
    </p:extLst>
  </p:cSld>
  <p:clrMapOvr>
    <a:masterClrMapping/>
  </p:clrMapOvr>
  <p:transition spd="slow" advClick="0" advTm="170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62C73F4-831A-474C-B317-D488C1977C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7475774-8564-426E-917D-285EBA48C0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9F6569-2092-4A95-A9E6-AA563FA6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0E700-AB13-46FB-8637-990080841B3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F80151-0E0D-477E-A006-CD64B5504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5A1E03-BDB7-4E0F-AB28-89D6A832B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9709-57E6-45F8-9B6E-C0C7EAC50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158985"/>
      </p:ext>
    </p:extLst>
  </p:cSld>
  <p:clrMapOvr>
    <a:masterClrMapping/>
  </p:clrMapOvr>
  <p:transition spd="slow" advClick="0" advTm="17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85AB27-101B-4AAB-A543-CBEDDC3D4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028C37-DEC4-482A-A309-DDF7A3AFE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FB5437-8B98-4EB2-B4AB-2EBE7ED55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0E700-AB13-46FB-8637-990080841B3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E004B5-68D6-42DB-A2DE-B83E26D1A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2BD4A3-CE66-4D79-A2B9-8F3241957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9709-57E6-45F8-9B6E-C0C7EAC50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534184"/>
      </p:ext>
    </p:extLst>
  </p:cSld>
  <p:clrMapOvr>
    <a:masterClrMapping/>
  </p:clrMapOvr>
  <p:transition spd="slow" advClick="0" advTm="170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D17757-315C-467D-B7B8-62DCC6B94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83C538-6543-4171-8CE2-70C7E45B2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D772ED-8AF0-4B52-BA3E-7F314D64B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0E700-AB13-46FB-8637-990080841B3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496F12-60CE-4D66-AAC8-12D4AB591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76C622-C111-4848-B872-AC75D2D47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9709-57E6-45F8-9B6E-C0C7EAC50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16186"/>
      </p:ext>
    </p:extLst>
  </p:cSld>
  <p:clrMapOvr>
    <a:masterClrMapping/>
  </p:clrMapOvr>
  <p:transition spd="slow" advClick="0" advTm="170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BE46C1-409A-45AB-A7C3-DC85B609E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495A0A-3CC9-40F2-8156-59E3A63841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D4A8CD-8387-4AB1-BDB0-2A7D151477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94E782-F99C-4EEF-951D-1FC21F300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0E700-AB13-46FB-8637-990080841B3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96721E-307C-4007-94F9-FFEED0570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92807B-80EE-4D51-A0A9-189A1CC4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9709-57E6-45F8-9B6E-C0C7EAC50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664723"/>
      </p:ext>
    </p:extLst>
  </p:cSld>
  <p:clrMapOvr>
    <a:masterClrMapping/>
  </p:clrMapOvr>
  <p:transition spd="slow" advClick="0" advTm="170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D5098D-92A6-4995-83EC-782278CA8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B3632A-8D12-4475-B355-6B5938CF9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090AAE-D2CB-4E83-9997-C8647233CF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0E7A9FC-9802-42AB-AA19-8618487D2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D7906C0-A44B-4E1A-A418-B629D70DCD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96D5B4C-C5F9-480C-A23B-6AA60ECB4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0E700-AB13-46FB-8637-990080841B3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EBE4C4A-91ED-4E42-9539-02DD844DD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1424ED-E308-4B15-925F-8ACA978AD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9709-57E6-45F8-9B6E-C0C7EAC50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679989"/>
      </p:ext>
    </p:extLst>
  </p:cSld>
  <p:clrMapOvr>
    <a:masterClrMapping/>
  </p:clrMapOvr>
  <p:transition spd="slow" advClick="0" advTm="170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741B45-ECA6-4484-B4BE-940EF3E2E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4988BA2-0F09-4D1C-B24C-13BCC1CCF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0E700-AB13-46FB-8637-990080841B3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91E22C0-92C7-4E50-A05A-311863BB2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902305-DF9B-4D95-94AA-EA29BA4AA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9709-57E6-45F8-9B6E-C0C7EAC50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146142"/>
      </p:ext>
    </p:extLst>
  </p:cSld>
  <p:clrMapOvr>
    <a:masterClrMapping/>
  </p:clrMapOvr>
  <p:transition spd="slow" advClick="0" advTm="170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1B75A8F-EC01-4314-AFDA-CF3AE5416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0E700-AB13-46FB-8637-990080841B3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AC8D18F-5E29-4D4A-998C-D56901E4E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2DE204-5F21-47C9-8C1D-9EAE1995D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9709-57E6-45F8-9B6E-C0C7EAC50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234832"/>
      </p:ext>
    </p:extLst>
  </p:cSld>
  <p:clrMapOvr>
    <a:masterClrMapping/>
  </p:clrMapOvr>
  <p:transition spd="slow" advClick="0" advTm="170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0CBB3A-73D5-4619-AE52-0C5CDE308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372F03-A878-4E08-B7D6-2E7AC2582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38E1C4-419D-417D-8F92-46950B8DC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8B5B02-B413-42E4-8EBB-72B7AE81B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0E700-AB13-46FB-8637-990080841B3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A2BA8AC-6698-4201-B7C1-50CD1AAAF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CEE818-DCA3-423D-8777-B67B65239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9709-57E6-45F8-9B6E-C0C7EAC50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409148"/>
      </p:ext>
    </p:extLst>
  </p:cSld>
  <p:clrMapOvr>
    <a:masterClrMapping/>
  </p:clrMapOvr>
  <p:transition spd="slow" advClick="0" advTm="170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08738-D320-4BDE-BE57-99C0F60E0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2027DF-CA05-46F5-9428-C04ADC5B5E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FFB4353-D069-47C8-9FAF-50798CF48B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C54657-03DC-4937-AC22-B70DB9737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0E700-AB13-46FB-8637-990080841B3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722B03-A371-4794-9BB2-BD8D5AEDE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004441-4D7B-4998-AA0E-AB1158C3D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9709-57E6-45F8-9B6E-C0C7EAC50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383269"/>
      </p:ext>
    </p:extLst>
  </p:cSld>
  <p:clrMapOvr>
    <a:masterClrMapping/>
  </p:clrMapOvr>
  <p:transition spd="slow" advClick="0" advTm="170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64ACF4-C75D-400F-8DBE-A3D12F7A6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632B37-F2F3-45CC-B713-7BFFE8416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33368C-4B6B-49B5-9BB0-5F3721D530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0E700-AB13-46FB-8637-990080841B32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F4090D-D461-4BFE-8426-64F189A3A9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17BD0D-19AC-43F6-B3A0-C1FFE640B3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39709-57E6-45F8-9B6E-C0C7EAC50A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773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70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12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8FD3-5241-4F35-AFB8-9730D6475F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7EEFAA1-1C17-4DEC-88DD-19C8FC3E9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2627">
            <a:off x="1976678" y="182939"/>
            <a:ext cx="8238644" cy="6492122"/>
          </a:xfrm>
          <a:prstGeom prst="rect">
            <a:avLst/>
          </a:prstGeom>
        </p:spPr>
      </p:pic>
      <p:pic>
        <p:nvPicPr>
          <p:cNvPr id="17" name="Рисунок 16">
            <a:hlinkClick r:id="rId4" action="ppaction://hlinksldjump"/>
            <a:extLst>
              <a:ext uri="{FF2B5EF4-FFF2-40B4-BE49-F238E27FC236}">
                <a16:creationId xmlns:a16="http://schemas.microsoft.com/office/drawing/2014/main" id="{450CA881-5F30-4A7A-8634-1C7A0616B0B0}"/>
              </a:ext>
            </a:extLst>
          </p:cNvPr>
          <p:cNvPicPr/>
          <p:nvPr/>
        </p:nvPicPr>
        <p:blipFill>
          <a:blip r:embed="rId5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834949">
            <a:off x="3799203" y="1267256"/>
            <a:ext cx="5180981" cy="3625321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sp>
        <p:nvSpPr>
          <p:cNvPr id="18" name="TextBox 17">
            <a:hlinkClick r:id="rId4" action="ppaction://hlinksldjump"/>
            <a:extLst>
              <a:ext uri="{FF2B5EF4-FFF2-40B4-BE49-F238E27FC236}">
                <a16:creationId xmlns:a16="http://schemas.microsoft.com/office/drawing/2014/main" id="{F5B10625-9238-4BB3-A4A9-D1C83C2E42D5}"/>
              </a:ext>
            </a:extLst>
          </p:cNvPr>
          <p:cNvSpPr txBox="1"/>
          <p:nvPr/>
        </p:nvSpPr>
        <p:spPr>
          <a:xfrm rot="819223">
            <a:off x="2746633" y="4945760"/>
            <a:ext cx="7051168" cy="5232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58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USSR STENCIL" panose="02000503060000020004" pitchFamily="2" charset="-52"/>
              </a:rPr>
              <a:t>Гитлер пересматривает план войны</a:t>
            </a:r>
          </a:p>
        </p:txBody>
      </p:sp>
    </p:spTree>
    <p:extLst>
      <p:ext uri="{BB962C8B-B14F-4D97-AF65-F5344CB8AC3E}">
        <p14:creationId xmlns:p14="http://schemas.microsoft.com/office/powerpoint/2010/main" val="3446874479"/>
      </p:ext>
    </p:extLst>
  </p:cSld>
  <p:clrMapOvr>
    <a:masterClrMapping/>
  </p:clrMapOvr>
  <p:transition spd="slow" advClick="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8FD3-5241-4F35-AFB8-9730D6475F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A9EC38B-CC6C-4234-9AF5-7EE57B28E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49" y="0"/>
            <a:ext cx="8229674" cy="6485054"/>
          </a:xfrm>
          <a:prstGeom prst="rect">
            <a:avLst/>
          </a:prstGeom>
        </p:spPr>
      </p:pic>
      <p:pic>
        <p:nvPicPr>
          <p:cNvPr id="15" name="Рисунок 14">
            <a:hlinkClick r:id="rId4" action="ppaction://hlinksldjump"/>
            <a:extLst>
              <a:ext uri="{FF2B5EF4-FFF2-40B4-BE49-F238E27FC236}">
                <a16:creationId xmlns:a16="http://schemas.microsoft.com/office/drawing/2014/main" id="{0F841A1F-FBE1-401A-B490-92CCC814DFBC}"/>
              </a:ext>
            </a:extLst>
          </p:cNvPr>
          <p:cNvPicPr/>
          <p:nvPr/>
        </p:nvPicPr>
        <p:blipFill>
          <a:blip r:embed="rId5"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13846">
            <a:off x="2277958" y="1078885"/>
            <a:ext cx="5629239" cy="3429081"/>
          </a:xfrm>
          <a:prstGeom prst="rect">
            <a:avLst/>
          </a:prstGeom>
          <a:noFill/>
          <a:effectLst>
            <a:softEdge rad="88900"/>
          </a:effectLst>
        </p:spPr>
      </p:pic>
      <p:sp>
        <p:nvSpPr>
          <p:cNvPr id="16" name="TextBox 15">
            <a:hlinkClick r:id="rId4" action="ppaction://hlinksldjump"/>
            <a:extLst>
              <a:ext uri="{FF2B5EF4-FFF2-40B4-BE49-F238E27FC236}">
                <a16:creationId xmlns:a16="http://schemas.microsoft.com/office/drawing/2014/main" id="{CDBEF0FE-DEFA-4CAD-90A8-916D0F712541}"/>
              </a:ext>
            </a:extLst>
          </p:cNvPr>
          <p:cNvSpPr txBox="1"/>
          <p:nvPr/>
        </p:nvSpPr>
        <p:spPr>
          <a:xfrm rot="20817786">
            <a:off x="2266959" y="4363664"/>
            <a:ext cx="6479298" cy="7078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58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USSR STENCIL" panose="02000503060000020004" pitchFamily="2" charset="-52"/>
              </a:rPr>
              <a:t>Германский кулак на юге</a:t>
            </a:r>
          </a:p>
        </p:txBody>
      </p:sp>
    </p:spTree>
    <p:extLst>
      <p:ext uri="{BB962C8B-B14F-4D97-AF65-F5344CB8AC3E}">
        <p14:creationId xmlns:p14="http://schemas.microsoft.com/office/powerpoint/2010/main" val="1431055764"/>
      </p:ext>
    </p:extLst>
  </p:cSld>
  <p:clrMapOvr>
    <a:masterClrMapping/>
  </p:clrMapOvr>
  <p:transition spd="slow" advClick="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8FD3-5241-4F35-AFB8-9730D6475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5CC3C9-2316-4673-9BB8-1E547E0BB32C}"/>
              </a:ext>
            </a:extLst>
          </p:cNvPr>
          <p:cNvSpPr txBox="1"/>
          <p:nvPr/>
        </p:nvSpPr>
        <p:spPr>
          <a:xfrm>
            <a:off x="866985" y="457928"/>
            <a:ext cx="6781323" cy="157414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58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конце июня 1942 года немцы на фронте от Таганрога до Курска сосредоточили 5 армий – 17-я, 2-я, 6-я полевые, 1-я и 4-я танковые армии. Их поддерживала одна румынская, одна итальянская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одна венгерская армии. В июле 1942 года из группы армий «Юг» были сформированы группа армий «А» и «Б».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9F906B-A203-491A-9302-FD38364E168A}"/>
              </a:ext>
            </a:extLst>
          </p:cNvPr>
          <p:cNvSpPr txBox="1"/>
          <p:nvPr/>
        </p:nvSpPr>
        <p:spPr>
          <a:xfrm>
            <a:off x="2775956" y="2597200"/>
            <a:ext cx="3416122" cy="373813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58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Командующий Гр. Армий «Юг» Фельдмаршал Федор фон Бок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Группа армий «А», которой вначале командовал фельдмаршал Лист, предназначалась для наступления на Северный Кавказ – немецкие полевая 17-я и 1-я танковая армии, 3-я румынская армия. Позднее в эту группу армий включили 11-ю полевую армию.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C7E691-39CB-4309-91CE-48DC2388DD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13" y="3166111"/>
            <a:ext cx="1733636" cy="247487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0EB5625-176F-4FA8-AF88-392CC1EE77CA}"/>
              </a:ext>
            </a:extLst>
          </p:cNvPr>
          <p:cNvPicPr/>
          <p:nvPr/>
        </p:nvPicPr>
        <p:blipFill>
          <a:blip r:embed="rId5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3572" y="3565606"/>
            <a:ext cx="1153037" cy="173009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7B00A7E-A17B-45D3-A2AE-6FC7BC5F2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552" y="1090732"/>
            <a:ext cx="1733636" cy="247487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50FFD56-E902-4486-BA31-97C1728DCB71}"/>
              </a:ext>
            </a:extLst>
          </p:cNvPr>
          <p:cNvSpPr txBox="1"/>
          <p:nvPr/>
        </p:nvSpPr>
        <p:spPr>
          <a:xfrm>
            <a:off x="7648309" y="3731633"/>
            <a:ext cx="3416122" cy="6719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58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Командующий Гр. Армий «А» Фельдмаршал Вильгельм Лист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D5CA807-EBA9-4F3B-AA10-34BE76548A9C}"/>
              </a:ext>
            </a:extLst>
          </p:cNvPr>
          <p:cNvPicPr/>
          <p:nvPr/>
        </p:nvPicPr>
        <p:blipFill>
          <a:blip r:embed="rId6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0260" y="1336490"/>
            <a:ext cx="1271567" cy="1829621"/>
          </a:xfrm>
          <a:prstGeom prst="rect">
            <a:avLst/>
          </a:prstGeom>
          <a:noFill/>
          <a:ln>
            <a:noFill/>
          </a:ln>
          <a:effectLst>
            <a:softEdge rad="228600"/>
          </a:effectLst>
        </p:spPr>
      </p:pic>
    </p:spTree>
    <p:extLst>
      <p:ext uri="{BB962C8B-B14F-4D97-AF65-F5344CB8AC3E}">
        <p14:creationId xmlns:p14="http://schemas.microsoft.com/office/powerpoint/2010/main" val="1065236301"/>
      </p:ext>
    </p:extLst>
  </p:cSld>
  <p:clrMapOvr>
    <a:masterClrMapping/>
  </p:clrMapOvr>
  <p:transition spd="slow" advClick="0" advTm="1700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8FD3-5241-4F35-AFB8-9730D6475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5CC3C9-2316-4673-9BB8-1E547E0BB32C}"/>
              </a:ext>
            </a:extLst>
          </p:cNvPr>
          <p:cNvSpPr txBox="1"/>
          <p:nvPr/>
        </p:nvSpPr>
        <p:spPr>
          <a:xfrm>
            <a:off x="1315722" y="570274"/>
            <a:ext cx="6600124" cy="113447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58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Группа армий «Б» под началом фельдмаршала фон Бока (с середины июля 1942 года – генерал-полковник фон </a:t>
            </a:r>
            <a:r>
              <a:rPr lang="ru-RU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Вейхс</a:t>
            </a:r>
            <a:r>
              <a:rPr lang="ru-RU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была создана с целью захвата Сталинграда и выхода к Волге – немецкие 6-я и 2-я полевые армии, 4-я танковая армия, 8-я итальянская и 2-я венгерская армии.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9F906B-A203-491A-9302-FD38364E168A}"/>
              </a:ext>
            </a:extLst>
          </p:cNvPr>
          <p:cNvSpPr txBox="1"/>
          <p:nvPr/>
        </p:nvSpPr>
        <p:spPr>
          <a:xfrm>
            <a:off x="446620" y="4909694"/>
            <a:ext cx="4033344" cy="60753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58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Командующий Гр. Армий «Б» Фельдмаршал Максимилиан фон </a:t>
            </a:r>
            <a:r>
              <a:rPr lang="ru-RU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Вейхс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1F4F4B2-F2A4-460A-A828-400ADC2435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081" y="446162"/>
            <a:ext cx="2400971" cy="187936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69A8A48-7F96-4346-9A81-AB634EEBE6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4566" y="2433010"/>
            <a:ext cx="2673016" cy="187936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639B364-DA69-4C0A-924A-4BE5FF6A3639}"/>
              </a:ext>
            </a:extLst>
          </p:cNvPr>
          <p:cNvPicPr/>
          <p:nvPr/>
        </p:nvPicPr>
        <p:blipFill>
          <a:blip r:embed="rId5">
            <a:alphaModFix am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15077" y="669440"/>
            <a:ext cx="1861375" cy="1383607"/>
          </a:xfrm>
          <a:prstGeom prst="rect">
            <a:avLst/>
          </a:prstGeom>
          <a:noFill/>
          <a:effectLst>
            <a:softEdge rad="762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C9C11FD-BDE4-4F38-8D38-054733CB29A6}"/>
              </a:ext>
            </a:extLst>
          </p:cNvPr>
          <p:cNvPicPr/>
          <p:nvPr/>
        </p:nvPicPr>
        <p:blipFill>
          <a:blip r:embed="rId6">
            <a:alphaModFix amt="5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" t="1623" r="2559" b="1424"/>
          <a:stretch>
            <a:fillRect/>
          </a:stretch>
        </p:blipFill>
        <p:spPr bwMode="auto">
          <a:xfrm>
            <a:off x="1165389" y="2304666"/>
            <a:ext cx="1563682" cy="221565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C9A1377-5612-497F-9213-9C9B9FB717CD}"/>
              </a:ext>
            </a:extLst>
          </p:cNvPr>
          <p:cNvSpPr txBox="1"/>
          <p:nvPr/>
        </p:nvSpPr>
        <p:spPr>
          <a:xfrm>
            <a:off x="3478893" y="2397892"/>
            <a:ext cx="6600124" cy="113447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58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Позднее группе армий «Б» передали ещё две румынские армии (3-ю и 4-ю). После занятия Воронежа 4-я танковая армия была передана в состав группы армий «А», наступавшей на Кавказ, но затем возвращена в состав на сталинградское направление, в состав группы армий «Б».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DC1E068-45AB-48F4-8D32-6129B2D530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076" y="3464170"/>
            <a:ext cx="2720961" cy="212983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784639B-47AC-48FA-8260-753D145567A7}"/>
              </a:ext>
            </a:extLst>
          </p:cNvPr>
          <p:cNvPicPr/>
          <p:nvPr/>
        </p:nvPicPr>
        <p:blipFill>
          <a:blip r:embed="rId7" cstate="print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99200" y="3745686"/>
            <a:ext cx="2033291" cy="1549275"/>
          </a:xfrm>
          <a:prstGeom prst="rect">
            <a:avLst/>
          </a:prstGeom>
          <a:noFill/>
          <a:effectLst>
            <a:softEdge rad="152400"/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852512E-8A5D-4C04-A5AD-5A4E880ECCA3}"/>
              </a:ext>
            </a:extLst>
          </p:cNvPr>
          <p:cNvSpPr txBox="1"/>
          <p:nvPr/>
        </p:nvSpPr>
        <p:spPr>
          <a:xfrm>
            <a:off x="4479964" y="5645679"/>
            <a:ext cx="7448234" cy="10041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58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chemeClr val="bg1"/>
                </a:solidFill>
              </a:rPr>
              <a:t>Румынские, венгерские и итальянские войска имели меньшую боеспособность, мотивацию и материально-техническое оснащение. Они должны были по мере продвижения германских армий на сотни километров вглубь страны прикрыть их фланги, чтобы немецкие ударные соединения могли сохранить силу для развития наступления.</a:t>
            </a:r>
          </a:p>
        </p:txBody>
      </p:sp>
    </p:spTree>
    <p:extLst>
      <p:ext uri="{BB962C8B-B14F-4D97-AF65-F5344CB8AC3E}">
        <p14:creationId xmlns:p14="http://schemas.microsoft.com/office/powerpoint/2010/main" val="3267670955"/>
      </p:ext>
    </p:extLst>
  </p:cSld>
  <p:clrMapOvr>
    <a:masterClrMapping/>
  </p:clrMapOvr>
  <p:transition spd="slow" advClick="0" advTm="1700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8FD3-5241-4F35-AFB8-9730D6475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5CC3C9-2316-4673-9BB8-1E547E0BB32C}"/>
              </a:ext>
            </a:extLst>
          </p:cNvPr>
          <p:cNvSpPr txBox="1"/>
          <p:nvPr/>
        </p:nvSpPr>
        <p:spPr>
          <a:xfrm>
            <a:off x="953802" y="995417"/>
            <a:ext cx="6600124" cy="156100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апреля 1942 года Гитлер издал директиву № 41 – план «</a:t>
            </a:r>
            <a:r>
              <a:rPr lang="ru-RU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Блау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(нем. </a:t>
            </a:r>
            <a:r>
              <a:rPr lang="ru-RU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Fall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Blau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или </a:t>
            </a:r>
            <a:r>
              <a:rPr lang="ru-RU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Unternehmen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Blau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«Синий вариант»). Немцы запланировали цепь последовательных операций с целью разгрома главных сил Красной Армии на южном направлении, с выходом вермахта на Волгу и Кавказ.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6F6982-E6AB-41C6-BDD1-D215A2B85D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9398">
            <a:off x="302870" y="2713062"/>
            <a:ext cx="4559226" cy="350930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39F906B-A203-491A-9302-FD38364E168A}"/>
              </a:ext>
            </a:extLst>
          </p:cNvPr>
          <p:cNvSpPr txBox="1"/>
          <p:nvPr/>
        </p:nvSpPr>
        <p:spPr>
          <a:xfrm>
            <a:off x="4744943" y="3365968"/>
            <a:ext cx="6878593" cy="304282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Одной из основных целей плана был захват нефтяных месторождений Северного и Южного Кавказа (Майкоп, Грозный и Баку). В случае благоприятного развития ситуации на юге, немцы собирались возобновить наступление на ленинградском и московском направлениях. Россия без кавказской нефти, промышленности Донбасса и Сталинграда, богатых сельскохозяйственных областей Дона, Волги и Кубани, по мысли фюрера, должна была рухнуть. Но решающее значение имел разгром главных сил русской армии на юге, чтобы она уже не смогла оправиться.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652741-B3F0-4BD5-BDA0-E49C9C62A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9398">
            <a:off x="7460351" y="210589"/>
            <a:ext cx="3804003" cy="31531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5F1CCE6-6A43-4595-92CA-86C026901316}"/>
              </a:ext>
            </a:extLst>
          </p:cNvPr>
          <p:cNvPicPr/>
          <p:nvPr/>
        </p:nvPicPr>
        <p:blipFill>
          <a:blip r:embed="rId5" cstate="print">
            <a:alphaModFix amt="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95148" y="780559"/>
            <a:ext cx="2589475" cy="1909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43C235C-0756-493E-9F11-B4F677C2D5B1}"/>
              </a:ext>
            </a:extLst>
          </p:cNvPr>
          <p:cNvPicPr/>
          <p:nvPr/>
        </p:nvPicPr>
        <p:blipFill>
          <a:blip r:embed="rId6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0247" y="3446585"/>
            <a:ext cx="3156438" cy="1934307"/>
          </a:xfrm>
          <a:prstGeom prst="rect">
            <a:avLst/>
          </a:prstGeom>
          <a:noFill/>
          <a:ln>
            <a:noFill/>
          </a:ln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4266418034"/>
      </p:ext>
    </p:extLst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 xmlns:p159="http://schemas.microsoft.com/office/powerpoint/2015/09/main" Requires="p159">
      <p:transition spd="slow" advClick="0" advTm="170000" p14:dur="2000">
        <p159:morph option="byObject"/>
      </p:transition>
    </mc:Choice>
    <mc:Fallback>
      <p:transition spd="slow" advClick="0" advTm="170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8FD3-5241-4F35-AFB8-9730D6475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5CC3C9-2316-4673-9BB8-1E547E0BB32C}"/>
              </a:ext>
            </a:extLst>
          </p:cNvPr>
          <p:cNvSpPr txBox="1"/>
          <p:nvPr/>
        </p:nvSpPr>
        <p:spPr>
          <a:xfrm>
            <a:off x="798835" y="1299069"/>
            <a:ext cx="5098386" cy="393191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результате Керченской операции в начале мая 1942 года немцы разгромили советский Крымский фронт. В начале июля пал Севастополь. Были созданы условия для вторжения на Тамань, немцы получили стратегический плацдарм для флота и ВВС, освободилась 11-я армия. Значительно ухудшилось положение русского Черноморского флота. А после катастрофы под Харьковом в конце мая 1942 года оборона советских войск в полосе Южного и Юго-Западного фронтов была сильно ослаблена. То есть были созданы все условия для наступления на Волгу и Северный Кавказ.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652741-B3F0-4BD5-BDA0-E49C9C62A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9398">
            <a:off x="6472671" y="1119566"/>
            <a:ext cx="4737031" cy="392658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15953BA-DA47-495B-A1D7-775CBC14C81F}"/>
              </a:ext>
            </a:extLst>
          </p:cNvPr>
          <p:cNvPicPr/>
          <p:nvPr/>
        </p:nvPicPr>
        <p:blipFill>
          <a:blip r:embed="rId5" cstate="print">
            <a:alphaModFix amt="5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80032" y="1907814"/>
            <a:ext cx="3355454" cy="2259739"/>
          </a:xfrm>
          <a:prstGeom prst="rect">
            <a:avLst/>
          </a:prstGeom>
          <a:noFill/>
          <a:ln>
            <a:noFill/>
          </a:ln>
          <a:effectLst>
            <a:softEdge rad="139700"/>
          </a:effectLst>
        </p:spPr>
      </p:pic>
    </p:spTree>
    <p:extLst>
      <p:ext uri="{BB962C8B-B14F-4D97-AF65-F5344CB8AC3E}">
        <p14:creationId xmlns:p14="http://schemas.microsoft.com/office/powerpoint/2010/main" val="1930247479"/>
      </p:ext>
    </p:extLst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 xmlns:p159="http://schemas.microsoft.com/office/powerpoint/2015/09/main" Requires="p159">
      <p:transition spd="slow" advClick="0" advTm="170000" p14:dur="2000">
        <p159:morph option="byObject"/>
      </p:transition>
    </mc:Choice>
    <mc:Fallback>
      <p:transition spd="slow" advClick="0" advTm="170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8FD3-5241-4F35-AFB8-9730D6475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5CC3C9-2316-4673-9BB8-1E547E0BB32C}"/>
              </a:ext>
            </a:extLst>
          </p:cNvPr>
          <p:cNvSpPr txBox="1"/>
          <p:nvPr/>
        </p:nvSpPr>
        <p:spPr>
          <a:xfrm>
            <a:off x="386862" y="457928"/>
            <a:ext cx="7080248" cy="981423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целью захвата нефтедобывающего района Грозного и Баку немецким командованием была разработана операция «Эдельвейс», план которой был утвержден Гитлером 23 июля 1942 года.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6F6982-E6AB-41C6-BDD1-D215A2B85D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4847">
            <a:off x="6847178" y="133716"/>
            <a:ext cx="4226875" cy="386584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F803DD3-92C6-42FB-9F3B-E904FE301C1B}"/>
              </a:ext>
            </a:extLst>
          </p:cNvPr>
          <p:cNvPicPr/>
          <p:nvPr/>
        </p:nvPicPr>
        <p:blipFill>
          <a:blip r:embed="rId5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683197">
            <a:off x="7635963" y="943997"/>
            <a:ext cx="3002523" cy="2009866"/>
          </a:xfrm>
          <a:prstGeom prst="rect">
            <a:avLst/>
          </a:prstGeom>
          <a:noFill/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39F906B-A203-491A-9302-FD38364E168A}"/>
              </a:ext>
            </a:extLst>
          </p:cNvPr>
          <p:cNvSpPr txBox="1"/>
          <p:nvPr/>
        </p:nvSpPr>
        <p:spPr>
          <a:xfrm>
            <a:off x="852853" y="3871762"/>
            <a:ext cx="9440810" cy="275960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 началом операции в Германии были основаны нефтедобывающие фирмы, такие как «</a:t>
            </a:r>
            <a:r>
              <a:rPr lang="ru-RU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Ost-Öl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и «</a:t>
            </a:r>
            <a:r>
              <a:rPr lang="ru-RU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Karpaten-Öl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которые получили эксклюзивный договор на 99-летнюю эксплуатацию нефтяных месторождений на Кавказе. Они сформировали специальное подразделение из 15 тысяч специалистов-нефтяников, способных ремонтировать поврежденные скважины и нефтяную инфраструктуру, а также добывать нефть. Подразделению были выделены необходимые материалы, механизмы и оборудование для ремонта взорванных скважин. На Кавказ было доставлено большое количество труб, которые позже были захвачены и использованы в СССР. Военному командованию было запрещено сбрасывать бомбы на нефтедобывающие поля.  </a:t>
            </a:r>
          </a:p>
        </p:txBody>
      </p:sp>
    </p:spTree>
    <p:extLst>
      <p:ext uri="{BB962C8B-B14F-4D97-AF65-F5344CB8AC3E}">
        <p14:creationId xmlns:p14="http://schemas.microsoft.com/office/powerpoint/2010/main" val="2444537842"/>
      </p:ext>
    </p:extLst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 xmlns:p159="http://schemas.microsoft.com/office/powerpoint/2015/09/main" Requires="p159">
      <p:transition spd="slow" advClick="0" advTm="170000" p14:dur="2000">
        <p159:morph option="byObject"/>
      </p:transition>
    </mc:Choice>
    <mc:Fallback>
      <p:transition spd="slow" advClick="0" advTm="170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8FD3-5241-4F35-AFB8-9730D6475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5CC3C9-2316-4673-9BB8-1E547E0BB32C}"/>
              </a:ext>
            </a:extLst>
          </p:cNvPr>
          <p:cNvSpPr txBox="1"/>
          <p:nvPr/>
        </p:nvSpPr>
        <p:spPr>
          <a:xfrm>
            <a:off x="866986" y="457928"/>
            <a:ext cx="6600124" cy="2027478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того как, 23 июля 1942 года пал Ростов-на-Дону, немецкие танковые соединения стремительно пошли к отрогам Кавказского хребта.  Противник решил развивать наступление одновременно на трех направлениях: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 1-я танковая армия должна была нанести удар в юго-восточном направлении, овладеть районом Грозного, выйти на побережье Каспийского моря и захватить Баку;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6F6982-E6AB-41C6-BDD1-D215A2B85D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9398">
            <a:off x="7197825" y="862005"/>
            <a:ext cx="4784205" cy="368247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39F906B-A203-491A-9302-FD38364E168A}"/>
              </a:ext>
            </a:extLst>
          </p:cNvPr>
          <p:cNvSpPr txBox="1"/>
          <p:nvPr/>
        </p:nvSpPr>
        <p:spPr>
          <a:xfrm>
            <a:off x="3172526" y="5307037"/>
            <a:ext cx="8762800" cy="126464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 перед 17-й армией ставилась задача развернуть наступление на Новороссийск и дальше вдоль Черноморского побережья на Батуми. 42-й армейский корпус 11-й армии должен был форсировать Керченский пролив и, обеспечивая правый фланг 17-й армии, занять Таманский полуостров;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B0FBC0-30F3-4217-A239-A0103F914ADA}"/>
              </a:ext>
            </a:extLst>
          </p:cNvPr>
          <p:cNvPicPr/>
          <p:nvPr/>
        </p:nvPicPr>
        <p:blipFill>
          <a:blip r:embed="rId5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28382" y="1564294"/>
            <a:ext cx="3437601" cy="2299913"/>
          </a:xfrm>
          <a:prstGeom prst="rect">
            <a:avLst/>
          </a:prstGeom>
          <a:noFill/>
          <a:ln>
            <a:noFill/>
          </a:ln>
          <a:effectLst>
            <a:softEdge rad="889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652741-B3F0-4BD5-BDA0-E49C9C62A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9398">
            <a:off x="1845869" y="2403354"/>
            <a:ext cx="3804003" cy="315318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D59E94-6042-4080-83A9-9254DF49E0A8}"/>
              </a:ext>
            </a:extLst>
          </p:cNvPr>
          <p:cNvPicPr/>
          <p:nvPr/>
        </p:nvPicPr>
        <p:blipFill>
          <a:blip r:embed="rId6" cstate="print"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4817" y="3007471"/>
            <a:ext cx="2906829" cy="2013245"/>
          </a:xfrm>
          <a:prstGeom prst="rect">
            <a:avLst/>
          </a:prstGeom>
          <a:noFill/>
          <a:ln>
            <a:noFill/>
          </a:ln>
          <a:effectLst>
            <a:softEdge rad="139700"/>
          </a:effectLst>
        </p:spPr>
      </p:pic>
    </p:spTree>
    <p:extLst>
      <p:ext uri="{BB962C8B-B14F-4D97-AF65-F5344CB8AC3E}">
        <p14:creationId xmlns:p14="http://schemas.microsoft.com/office/powerpoint/2010/main" val="246408375"/>
      </p:ext>
    </p:extLst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 xmlns:p159="http://schemas.microsoft.com/office/powerpoint/2015/09/main" Requires="p159">
      <p:transition spd="slow" advClick="0" advTm="170000" p14:dur="2000">
        <p159:morph option="byObject"/>
      </p:transition>
    </mc:Choice>
    <mc:Fallback>
      <p:transition spd="slow" advClick="0" advTm="170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8FD3-5241-4F35-AFB8-9730D6475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5CC3C9-2316-4673-9BB8-1E547E0BB32C}"/>
              </a:ext>
            </a:extLst>
          </p:cNvPr>
          <p:cNvSpPr txBox="1"/>
          <p:nvPr/>
        </p:nvSpPr>
        <p:spPr>
          <a:xfrm>
            <a:off x="1597670" y="1571631"/>
            <a:ext cx="5098386" cy="139794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 49-й горнострелковый корпус предназначался для нанесения удара через перевалы Главного Кавказского хребта с выходом в район Сухуми и Кутаиси. В соответствии с планом наступления в группе армий «А» была произведена перегруппировка войск.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6F6982-E6AB-41C6-BDD1-D215A2B85D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9398">
            <a:off x="6680152" y="1587760"/>
            <a:ext cx="4784205" cy="368247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652741-B3F0-4BD5-BDA0-E49C9C62A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9398">
            <a:off x="2265046" y="3558838"/>
            <a:ext cx="3804003" cy="31531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9BD4711-B978-41FC-A914-5CAB0808E234}"/>
              </a:ext>
            </a:extLst>
          </p:cNvPr>
          <p:cNvPicPr/>
          <p:nvPr/>
        </p:nvPicPr>
        <p:blipFill>
          <a:blip r:embed="rId5" cstate="print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13061" y="4172454"/>
            <a:ext cx="2656523" cy="1826642"/>
          </a:xfrm>
          <a:prstGeom prst="rect">
            <a:avLst/>
          </a:prstGeom>
          <a:noFill/>
          <a:ln>
            <a:noFill/>
          </a:ln>
          <a:effectLst>
            <a:softEdge rad="1143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EA1608A-231B-43EE-96AA-B71D31449D35}"/>
              </a:ext>
            </a:extLst>
          </p:cNvPr>
          <p:cNvPicPr/>
          <p:nvPr/>
        </p:nvPicPr>
        <p:blipFill>
          <a:blip r:embed="rId6" cstate="print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7631" y="2368823"/>
            <a:ext cx="3393140" cy="2120352"/>
          </a:xfrm>
          <a:prstGeom prst="rect">
            <a:avLst/>
          </a:prstGeom>
          <a:noFill/>
          <a:ln>
            <a:noFill/>
          </a:ln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479520550"/>
      </p:ext>
    </p:extLst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 xmlns:p159="http://schemas.microsoft.com/office/powerpoint/2015/09/main" Requires="p159">
      <p:transition spd="slow" advClick="0" advTm="170000" p14:dur="2000">
        <p159:morph option="byObject"/>
      </p:transition>
    </mc:Choice>
    <mc:Fallback>
      <p:transition spd="slow" advClick="0" advTm="17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8FD3-5241-4F35-AFB8-9730D6475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5CC3C9-2316-4673-9BB8-1E547E0BB32C}"/>
              </a:ext>
            </a:extLst>
          </p:cNvPr>
          <p:cNvSpPr txBox="1"/>
          <p:nvPr/>
        </p:nvSpPr>
        <p:spPr>
          <a:xfrm>
            <a:off x="492369" y="439616"/>
            <a:ext cx="6594231" cy="590931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388620" algn="just"/>
            <a:r>
              <a:rPr lang="ru-RU" sz="1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События войны развернулись не так, как планировала фашистская ставка. Идея «молниеносной» войны рухнула в начале гитлеровской агрессии против СССР. Перед немецко-фашистским военным руководством все яснее вставала перспектива затяжной войны. Это обстоятельство вынуждало германских стратегов вносить в план ряд изменений и дополнений, свидетельствовавших о постепенном переносе главных усилий германских вооруженных сил с московского стратегического направления на украинско-кавказское. Идея такого переноса особенно ярко выражена в последующих директивах ОКБ и ОКХ, указаниях Гитлера на совещаниях высшего германского генералитета и в дипломатических актах. </a:t>
            </a:r>
            <a:endParaRPr lang="ru-RU" sz="1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88620" algn="just"/>
            <a:endParaRPr lang="ru-RU" sz="1800" b="1" dirty="0" smtClean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indent="388620" algn="just"/>
            <a:r>
              <a:rPr lang="ru-RU" sz="1800" b="1" dirty="0" smtClean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Так</a:t>
            </a:r>
            <a:r>
              <a:rPr lang="ru-RU" sz="1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, уже в дополнении к директиве ОКБ № 33 от 12 июля 1941 г. подчеркивалась необходимость наступления на Кавказ. «Как только позволит оперативное положение и материально-техническое обеспечение, — говорилось в директиве, — 1-я и 2-я танковые группы, подчиненные управлению 4-й танковой армии, совместно с идущими за ними пехотными и горнострелковыми дивизиями должны предпринять после овладения Харьковским промышленным районом наступление через Дон на Кавказ». </a:t>
            </a:r>
            <a:endParaRPr lang="ru-RU" sz="1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7B00A7E-A17B-45D3-A2AE-6FC7BC5F2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81415" y="675210"/>
            <a:ext cx="5732587" cy="526140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BB155CF-1787-41A4-8F63-A514DA2D07F4}"/>
              </a:ext>
            </a:extLst>
          </p:cNvPr>
          <p:cNvPicPr/>
          <p:nvPr/>
        </p:nvPicPr>
        <p:blipFill>
          <a:blip r:embed="rId5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0177" y="1072662"/>
            <a:ext cx="3874461" cy="4730261"/>
          </a:xfrm>
          <a:prstGeom prst="rect">
            <a:avLst/>
          </a:prstGeom>
          <a:noFill/>
          <a:ln>
            <a:noFill/>
          </a:ln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3802532835"/>
      </p:ext>
    </p:extLst>
  </p:cSld>
  <p:clrMapOvr>
    <a:masterClrMapping/>
  </p:clrMapOvr>
  <p:transition spd="slow" advClick="0" advTm="3500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8FD3-5241-4F35-AFB8-9730D6475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5CC3C9-2316-4673-9BB8-1E547E0BB32C}"/>
              </a:ext>
            </a:extLst>
          </p:cNvPr>
          <p:cNvSpPr txBox="1"/>
          <p:nvPr/>
        </p:nvSpPr>
        <p:spPr>
          <a:xfrm>
            <a:off x="840610" y="843639"/>
            <a:ext cx="4214968" cy="440120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388620" algn="just"/>
            <a:r>
              <a:rPr lang="ru-RU" sz="140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Calibri Light" panose="020F0302020204030204" pitchFamily="34" charset="0"/>
                <a:ea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bg1"/>
              </a:solidFill>
              <a:effectLst/>
              <a:highlight>
                <a:srgbClr val="0000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chemeClr val="bg1"/>
                </a:solidFill>
              </a:rPr>
              <a:t>     Перенос </a:t>
            </a:r>
            <a:r>
              <a:rPr lang="ru-RU" sz="1400" b="1" dirty="0">
                <a:solidFill>
                  <a:schemeClr val="bg1"/>
                </a:solidFill>
              </a:rPr>
              <a:t>основных усилий немецко-фашистских вооруженных сил на южное крыло советско-германского фронта диктовался прежде всего политическими мотивами. Конечно, для ведения затяжной войны требовались новые источники стратегического сырья, и в первую очередь нефти. Нужна была новая база стратегического сырья. Такую базу Гитлер видел на юге Советского Союза, в странах Ближнего Востока. </a:t>
            </a:r>
            <a:endParaRPr lang="ru-RU" sz="1400" b="1" dirty="0" smtClean="0">
              <a:solidFill>
                <a:schemeClr val="bg1"/>
              </a:solidFill>
            </a:endParaRPr>
          </a:p>
          <a:p>
            <a:pPr algn="just"/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</a:rPr>
              <a:t>    Кавказ </a:t>
            </a:r>
            <a:r>
              <a:rPr lang="ru-RU" sz="1400" b="1" dirty="0">
                <a:solidFill>
                  <a:schemeClr val="bg1"/>
                </a:solidFill>
              </a:rPr>
              <a:t>был не только районом, где находились богатые источники нефти и других видов стратегического сырья, он стоял на путях, по которым проходило одно из направлений запланированной агрессии германского фашизма в Азию, и мог быть использован как выгодный для этой цели плацдарм. Вот почему, планируя летнее наступление 1942 г., Гитлер намеревался прежде всего выйти к Волге в районе большой излучины и захватить Кавказ.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7B00A7E-A17B-45D3-A2AE-6FC7BC5F2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65164" y="-584379"/>
            <a:ext cx="4754677" cy="671453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A9B8E4D-E91F-46AA-B609-A3B3B094E845}"/>
              </a:ext>
            </a:extLst>
          </p:cNvPr>
          <p:cNvPicPr/>
          <p:nvPr/>
        </p:nvPicPr>
        <p:blipFill>
          <a:blip r:embed="rId5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46885" y="1283678"/>
            <a:ext cx="5340717" cy="3305684"/>
          </a:xfrm>
          <a:prstGeom prst="rect">
            <a:avLst/>
          </a:prstGeom>
          <a:noFill/>
          <a:ln>
            <a:noFill/>
          </a:ln>
          <a:effectLst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2557571247"/>
      </p:ext>
    </p:extLst>
  </p:cSld>
  <p:clrMapOvr>
    <a:masterClrMapping/>
  </p:clrMapOvr>
  <p:transition spd="slow" advClick="0" advTm="3500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8FD3-5241-4F35-AFB8-9730D6475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5CC3C9-2316-4673-9BB8-1E547E0BB32C}"/>
              </a:ext>
            </a:extLst>
          </p:cNvPr>
          <p:cNvSpPr txBox="1"/>
          <p:nvPr/>
        </p:nvSpPr>
        <p:spPr>
          <a:xfrm>
            <a:off x="715239" y="1275359"/>
            <a:ext cx="4305169" cy="3108543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388620" algn="just"/>
            <a:r>
              <a:rPr lang="ru-RU" sz="14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Развернувшиеся весной и летом 1942 г. на советско-германском фронте события показали, что немецко-фашистские войска настойчиво стремились осуществить задачи, поставленные перед ними Гитлером. </a:t>
            </a:r>
            <a:endParaRPr lang="ru-RU" sz="1400" b="1" dirty="0" smtClean="0">
              <a:solidFill>
                <a:schemeClr val="bg1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indent="388620" algn="just"/>
            <a:r>
              <a:rPr lang="ru-RU" sz="1400" b="1" dirty="0" smtClean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Таким </a:t>
            </a:r>
            <a:r>
              <a:rPr lang="ru-RU" sz="14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образом, Кавказ в агрессивных планах германского фашизма занимал одно из важных мест. Его территория, богатая нефтью и другими источниками стратегического сырья, промышленная и сельскохозяйственная база на протяжении всей войны манили гитлеровцев. Дороги, идущие через Кавказ, рассматривались фашистскими стратегами как важные направления расширения германской агрессии в Азию и Африку с целью завоевания мирового господства.</a:t>
            </a:r>
            <a:endParaRPr lang="ru-RU" sz="1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7B00A7E-A17B-45D3-A2AE-6FC7BC5F2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78471" y="402555"/>
            <a:ext cx="6260894" cy="573063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7B11D9-66B5-4D2E-A453-965F9B08B687}"/>
              </a:ext>
            </a:extLst>
          </p:cNvPr>
          <p:cNvPicPr/>
          <p:nvPr/>
        </p:nvPicPr>
        <p:blipFill>
          <a:blip r:embed="rId5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5100" y="831664"/>
            <a:ext cx="4921745" cy="4198569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</p:spPr>
      </p:pic>
    </p:spTree>
    <p:extLst>
      <p:ext uri="{BB962C8B-B14F-4D97-AF65-F5344CB8AC3E}">
        <p14:creationId xmlns:p14="http://schemas.microsoft.com/office/powerpoint/2010/main" val="4038368832"/>
      </p:ext>
    </p:extLst>
  </p:cSld>
  <p:clrMapOvr>
    <a:masterClrMapping/>
  </p:clrMapOvr>
  <p:transition spd="slow" advClick="0" advTm="2300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8FD3-5241-4F35-AFB8-9730D6475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568CACD0-E58F-436B-8F14-89F165865E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368314"/>
              </p:ext>
            </p:extLst>
          </p:nvPr>
        </p:nvGraphicFramePr>
        <p:xfrm>
          <a:off x="747344" y="2118944"/>
          <a:ext cx="10858504" cy="35872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4626">
                  <a:extLst>
                    <a:ext uri="{9D8B030D-6E8A-4147-A177-3AD203B41FA5}">
                      <a16:colId xmlns:a16="http://schemas.microsoft.com/office/drawing/2014/main" val="433095013"/>
                    </a:ext>
                  </a:extLst>
                </a:gridCol>
                <a:gridCol w="2714626">
                  <a:extLst>
                    <a:ext uri="{9D8B030D-6E8A-4147-A177-3AD203B41FA5}">
                      <a16:colId xmlns:a16="http://schemas.microsoft.com/office/drawing/2014/main" val="2797742048"/>
                    </a:ext>
                  </a:extLst>
                </a:gridCol>
                <a:gridCol w="2714626">
                  <a:extLst>
                    <a:ext uri="{9D8B030D-6E8A-4147-A177-3AD203B41FA5}">
                      <a16:colId xmlns:a16="http://schemas.microsoft.com/office/drawing/2014/main" val="3821366806"/>
                    </a:ext>
                  </a:extLst>
                </a:gridCol>
                <a:gridCol w="2714626">
                  <a:extLst>
                    <a:ext uri="{9D8B030D-6E8A-4147-A177-3AD203B41FA5}">
                      <a16:colId xmlns:a16="http://schemas.microsoft.com/office/drawing/2014/main" val="285285361"/>
                    </a:ext>
                  </a:extLst>
                </a:gridCol>
              </a:tblGrid>
              <a:tr h="5183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Советские войска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Германские войска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Соотношение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alpha val="4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41274"/>
                  </a:ext>
                </a:extLst>
              </a:tr>
              <a:tr h="5183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Расчетные дивизии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103,5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tint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91,5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tint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1,13:1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tint val="40000"/>
                        <a:alpha val="4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987282"/>
                  </a:ext>
                </a:extLst>
              </a:tr>
              <a:tr h="995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Численность личного состава</a:t>
                      </a:r>
                      <a:br>
                        <a:rPr lang="ru-RU" sz="900" spc="75">
                          <a:effectLst/>
                        </a:rPr>
                      </a:br>
                      <a:r>
                        <a:rPr lang="ru-RU" sz="900" spc="75">
                          <a:effectLst/>
                        </a:rPr>
                        <a:t>в боевых войсках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665 тыс.чел.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tint val="2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900 тыс.чел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tint val="2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1:1,4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tint val="20000"/>
                        <a:alpha val="4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00032"/>
                  </a:ext>
                </a:extLst>
              </a:tr>
              <a:tr h="5183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Танки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744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tint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1 263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tint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1:1,4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tint val="40000"/>
                        <a:alpha val="4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83124"/>
                  </a:ext>
                </a:extLst>
              </a:tr>
              <a:tr h="5183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Орудия и минометы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14 196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tint val="2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17 035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tint val="2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1:1,2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tint val="20000"/>
                        <a:alpha val="4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176747"/>
                  </a:ext>
                </a:extLst>
              </a:tr>
              <a:tr h="5183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Боевые самолеты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1 012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tint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>
                          <a:effectLst/>
                        </a:rPr>
                        <a:t>1 640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tint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spc="75" dirty="0">
                          <a:effectLst/>
                        </a:rPr>
                        <a:t>1:1,6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tint val="40000"/>
                        <a:alpha val="4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104445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25DFF59B-5618-4361-B961-2C9441E0029B}"/>
              </a:ext>
            </a:extLst>
          </p:cNvPr>
          <p:cNvSpPr txBox="1"/>
          <p:nvPr/>
        </p:nvSpPr>
        <p:spPr>
          <a:xfrm>
            <a:off x="1275522" y="853872"/>
            <a:ext cx="9826163" cy="98142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58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ru-RU" sz="1800" b="1" spc="75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Соотношение советских и германских войск</a:t>
            </a:r>
            <a:br>
              <a:rPr lang="ru-RU" sz="1800" b="1" spc="75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spc="75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полосе Брянского и Юго-Западного фронтов (и Южного фронта)</a:t>
            </a:r>
            <a:br>
              <a:rPr lang="ru-RU" sz="1800" b="1" spc="75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spc="75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 началом операции "Блау-1" (июнь 1942г.)</a:t>
            </a:r>
            <a:endParaRPr lang="ru-R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151317"/>
      </p:ext>
    </p:extLst>
  </p:cSld>
  <p:clrMapOvr>
    <a:masterClrMapping/>
  </p:clrMapOvr>
  <p:transition spd="slow" advClick="0" advTm="1700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8FD3-5241-4F35-AFB8-9730D6475F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E88C434-E3E7-4C35-8D0F-AB91D7170F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7190">
            <a:off x="1237460" y="-311873"/>
            <a:ext cx="9260555" cy="7297397"/>
          </a:xfrm>
          <a:prstGeom prst="rect">
            <a:avLst/>
          </a:prstGeom>
        </p:spPr>
      </p:pic>
      <p:pic>
        <p:nvPicPr>
          <p:cNvPr id="19" name="Рисунок 18">
            <a:hlinkClick r:id="rId4" action="ppaction://hlinksldjump"/>
            <a:extLst>
              <a:ext uri="{FF2B5EF4-FFF2-40B4-BE49-F238E27FC236}">
                <a16:creationId xmlns:a16="http://schemas.microsoft.com/office/drawing/2014/main" id="{659508B3-A319-46CB-9FA4-0AD36E3D7BD1}"/>
              </a:ext>
            </a:extLst>
          </p:cNvPr>
          <p:cNvPicPr/>
          <p:nvPr/>
        </p:nvPicPr>
        <p:blipFill>
          <a:blip r:embed="rId5">
            <a:alphaModFix amt="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" t="2362" r="63284" b="35730"/>
          <a:stretch>
            <a:fillRect/>
          </a:stretch>
        </p:blipFill>
        <p:spPr bwMode="auto">
          <a:xfrm>
            <a:off x="4823725" y="1230550"/>
            <a:ext cx="4464253" cy="3831301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1016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TextBox 19">
            <a:hlinkClick r:id="rId4" action="ppaction://hlinksldjump"/>
            <a:extLst>
              <a:ext uri="{FF2B5EF4-FFF2-40B4-BE49-F238E27FC236}">
                <a16:creationId xmlns:a16="http://schemas.microsoft.com/office/drawing/2014/main" id="{6E94D53C-5CD9-49DD-80CF-993959D93EE1}"/>
              </a:ext>
            </a:extLst>
          </p:cNvPr>
          <p:cNvSpPr txBox="1"/>
          <p:nvPr/>
        </p:nvSpPr>
        <p:spPr>
          <a:xfrm>
            <a:off x="2389500" y="5007980"/>
            <a:ext cx="7202908" cy="5847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58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USSR STENCIL" panose="02000503060000020004" pitchFamily="2" charset="-52"/>
              </a:rPr>
              <a:t>З</a:t>
            </a:r>
            <a:r>
              <a:rPr lang="ru-RU" sz="3200" dirty="0" smtClean="0">
                <a:solidFill>
                  <a:schemeClr val="bg1"/>
                </a:solidFill>
                <a:latin typeface="USSR STENCIL" panose="02000503060000020004" pitchFamily="2" charset="-52"/>
              </a:rPr>
              <a:t>начение </a:t>
            </a:r>
            <a:r>
              <a:rPr lang="ru-RU" sz="3200" dirty="0">
                <a:solidFill>
                  <a:schemeClr val="bg1"/>
                </a:solidFill>
                <a:latin typeface="USSR STENCIL" panose="02000503060000020004" pitchFamily="2" charset="-52"/>
              </a:rPr>
              <a:t>К</a:t>
            </a:r>
            <a:r>
              <a:rPr lang="ru-RU" sz="3200" dirty="0" smtClean="0">
                <a:solidFill>
                  <a:schemeClr val="bg1"/>
                </a:solidFill>
                <a:latin typeface="USSR STENCIL" panose="02000503060000020004" pitchFamily="2" charset="-52"/>
              </a:rPr>
              <a:t>авказа </a:t>
            </a:r>
            <a:r>
              <a:rPr lang="ru-RU" sz="3200" dirty="0">
                <a:solidFill>
                  <a:schemeClr val="bg1"/>
                </a:solidFill>
                <a:latin typeface="USSR STENCIL" panose="02000503060000020004" pitchFamily="2" charset="-52"/>
              </a:rPr>
              <a:t>для СССР</a:t>
            </a:r>
          </a:p>
        </p:txBody>
      </p:sp>
    </p:spTree>
    <p:extLst>
      <p:ext uri="{BB962C8B-B14F-4D97-AF65-F5344CB8AC3E}">
        <p14:creationId xmlns:p14="http://schemas.microsoft.com/office/powerpoint/2010/main" val="4046519625"/>
      </p:ext>
    </p:extLst>
  </p:cSld>
  <p:clrMapOvr>
    <a:masterClrMapping/>
  </p:clrMapOvr>
  <p:transition spd="slow" advClick="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8FD3-5241-4F35-AFB8-9730D6475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5CC3C9-2316-4673-9BB8-1E547E0BB32C}"/>
              </a:ext>
            </a:extLst>
          </p:cNvPr>
          <p:cNvSpPr txBox="1"/>
          <p:nvPr/>
        </p:nvSpPr>
        <p:spPr>
          <a:xfrm>
            <a:off x="598692" y="2010904"/>
            <a:ext cx="5037177" cy="267765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388620" algn="just"/>
            <a:r>
              <a:rPr lang="ru-RU" sz="1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Наряду с нефтяной отраслью, быстро развивалась добыча природного газа. Газовая промышленность Азербайджана давала стране в 1940 году около 2,5 млрд. кубометров природного газа, т. е. около 65% всего производства газа СССР. Бурно развивалась электроэнергетическая база, перед Великой войной на Кавказе были построены новые электростанции общесоюзного и местного значения. В Грузии разрабатывали марганцевую руду, имеющую большое экономическое и военно-стратегическое значение. Так, </a:t>
            </a:r>
            <a:r>
              <a:rPr lang="ru-RU" sz="14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чиатурские</a:t>
            </a:r>
            <a:r>
              <a:rPr lang="ru-RU" sz="1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рудники дали в 1940 году 1448,7 тыс. т марганцевой руды, или около 56,5% от всей добычи марганцевой руды в СССР.</a:t>
            </a:r>
            <a:endParaRPr lang="ru-RU" sz="1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7B00A7E-A17B-45D3-A2AE-6FC7BC5F2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09181" y="1214545"/>
            <a:ext cx="4213735" cy="54745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B2E495-847D-4D0E-977B-1F9AAF1665A4}"/>
              </a:ext>
            </a:extLst>
          </p:cNvPr>
          <p:cNvPicPr/>
          <p:nvPr/>
        </p:nvPicPr>
        <p:blipFill>
          <a:blip r:embed="rId5" cstate="print">
            <a:alphaModFix amt="6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9016" y="2524032"/>
            <a:ext cx="3771518" cy="2962367"/>
          </a:xfrm>
          <a:prstGeom prst="rect">
            <a:avLst/>
          </a:prstGeom>
          <a:noFill/>
          <a:ln>
            <a:noFill/>
          </a:ln>
          <a:effectLst>
            <a:softEdge rad="190500"/>
          </a:effectLst>
        </p:spPr>
      </p:pic>
    </p:spTree>
    <p:extLst>
      <p:ext uri="{BB962C8B-B14F-4D97-AF65-F5344CB8AC3E}">
        <p14:creationId xmlns:p14="http://schemas.microsoft.com/office/powerpoint/2010/main" val="4124914293"/>
      </p:ext>
    </p:extLst>
  </p:cSld>
  <p:clrMapOvr>
    <a:masterClrMapping/>
  </p:clrMapOvr>
  <p:transition spd="slow" advClick="0" advTm="1700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8FD3-5241-4F35-AFB8-9730D6475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5CC3C9-2316-4673-9BB8-1E547E0BB32C}"/>
              </a:ext>
            </a:extLst>
          </p:cNvPr>
          <p:cNvSpPr txBox="1"/>
          <p:nvPr/>
        </p:nvSpPr>
        <p:spPr>
          <a:xfrm>
            <a:off x="4993184" y="660815"/>
            <a:ext cx="6600124" cy="132343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58000"/>
              </a:prstClr>
            </a:outerShdw>
          </a:effectLst>
        </p:spPr>
        <p:txBody>
          <a:bodyPr wrap="square" rtlCol="0">
            <a:spAutoFit/>
          </a:bodyPr>
          <a:lstStyle/>
          <a:p>
            <a:pPr indent="388620" algn="just"/>
            <a:r>
              <a:rPr lang="ru-RU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Важное значение имел Кавказ и Кубань, как одна из продовольственных баз СССР. Регион был одним из богатейших в государстве по производству пшеницы, кукурузы, подсолнечника и сахарной свеклы. Южный Кавказ производил хлопок, сахарную свеклу, табак, виноград, чай, цитрусовые и эфирно-масличные культуры. </a:t>
            </a:r>
            <a:endParaRPr lang="ru-RU" sz="16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7B00A7E-A17B-45D3-A2AE-6FC7BC5F2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52538" y="-8788"/>
            <a:ext cx="3137813" cy="40767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F67EC41-235E-4CD9-9820-09905F6A9213}"/>
              </a:ext>
            </a:extLst>
          </p:cNvPr>
          <p:cNvPicPr/>
          <p:nvPr/>
        </p:nvPicPr>
        <p:blipFill>
          <a:blip r:embed="rId5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4747" y="1073094"/>
            <a:ext cx="3189969" cy="215270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6F7422-FD7A-498E-A184-D4815F93D360}"/>
              </a:ext>
            </a:extLst>
          </p:cNvPr>
          <p:cNvSpPr txBox="1"/>
          <p:nvPr/>
        </p:nvSpPr>
        <p:spPr>
          <a:xfrm>
            <a:off x="1020037" y="3835382"/>
            <a:ext cx="5803040" cy="19248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58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Благодаря наличию богатых кормов было развито животноводство. На базе сельскохозяйственной продукции в предвоенные годы были развиты пищевая и легкая отрасли. Были возведены хлопчатобумажные, шелковые, ткацкие, шерстяные, кожевенные и обувные предприятия, консервные заводы по переработке фруктов, овощей, мяса и рыбопродуктов, винные заводы и табачные фабрики и т. д.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440D00E-0177-436E-B5A4-469AADD132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48095" y="1592142"/>
            <a:ext cx="3137813" cy="478381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6E537CB-5010-49BD-B172-CA4404115DF5}"/>
              </a:ext>
            </a:extLst>
          </p:cNvPr>
          <p:cNvPicPr/>
          <p:nvPr/>
        </p:nvPicPr>
        <p:blipFill>
          <a:blip r:embed="rId6" cstate="print">
            <a:alphaModFix amt="6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4105" y="2933700"/>
            <a:ext cx="3838167" cy="226060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630217335"/>
      </p:ext>
    </p:extLst>
  </p:cSld>
  <p:clrMapOvr>
    <a:masterClrMapping/>
  </p:clrMapOvr>
  <p:transition spd="slow" advClick="0" advTm="170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8FD3-5241-4F35-AFB8-9730D6475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5CC3C9-2316-4673-9BB8-1E547E0BB32C}"/>
              </a:ext>
            </a:extLst>
          </p:cNvPr>
          <p:cNvSpPr txBox="1"/>
          <p:nvPr/>
        </p:nvSpPr>
        <p:spPr>
          <a:xfrm>
            <a:off x="5566902" y="660815"/>
            <a:ext cx="6026406" cy="169572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58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Большое значение регион имел в плане коммуникаций и внешней торговли. Через Кавказский регион и его порты на Черном море и Каспии проходил большой поток товаров. В частности, 55% всего экспорта и 50% импорта Советского Союза шло через южные, в том числе и кавказские, порты. Коммуникации Черного и Каспийского морей связывали Россию с Персией и Турцией, а через Персидский залив и черноморские проливы с путями Мирового океана.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7B00A7E-A17B-45D3-A2AE-6FC7BC5F2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06090" y="-362341"/>
            <a:ext cx="3137813" cy="47838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6F7422-FD7A-498E-A184-D4815F93D360}"/>
              </a:ext>
            </a:extLst>
          </p:cNvPr>
          <p:cNvSpPr txBox="1"/>
          <p:nvPr/>
        </p:nvSpPr>
        <p:spPr>
          <a:xfrm>
            <a:off x="1020037" y="3835382"/>
            <a:ext cx="5803040" cy="215674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58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 </a:t>
            </a:r>
            <a:r>
              <a:rPr lang="ru-RU" sz="1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время войны коммуникации, которые шли через Персидский залив, Иран и Каспий занимали второе место в области подвоза оружия, техники, боеприпасов, продовольствия и стратегического сырья из США и территорий подчинённых Британской империи. Значение Кавказа заключалось и в его уникальном географическом положении: Кавказ расположен в важной стратегической области планеты, через которую идут торговые и стратегические пути, соединяющие в единый узел страны Европы, Азии, Ближнего и Среднего Востока. Нельзя забывать и мобилизационные возможности людских ресурсов региона.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440D00E-0177-436E-B5A4-469AADD132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44379" y="2095857"/>
            <a:ext cx="3617359" cy="425592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7D91659-4171-440C-AD58-F8E61CF7D9A5}"/>
              </a:ext>
            </a:extLst>
          </p:cNvPr>
          <p:cNvPicPr/>
          <p:nvPr/>
        </p:nvPicPr>
        <p:blipFill>
          <a:blip r:embed="rId5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0977" y="961501"/>
            <a:ext cx="3870623" cy="2177294"/>
          </a:xfrm>
          <a:prstGeom prst="rect">
            <a:avLst/>
          </a:prstGeom>
          <a:noFill/>
          <a:ln>
            <a:noFill/>
          </a:ln>
          <a:effectLst>
            <a:softEdge rad="1143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E0C4C8B-CA4B-446E-A422-9096E4612E46}"/>
              </a:ext>
            </a:extLst>
          </p:cNvPr>
          <p:cNvPicPr/>
          <p:nvPr/>
        </p:nvPicPr>
        <p:blipFill>
          <a:blip r:embed="rId6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" t="2362" r="63284" b="35730"/>
          <a:stretch>
            <a:fillRect/>
          </a:stretch>
        </p:blipFill>
        <p:spPr bwMode="auto">
          <a:xfrm>
            <a:off x="7235812" y="2715817"/>
            <a:ext cx="3172259" cy="3137815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190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83423146"/>
      </p:ext>
    </p:extLst>
  </p:cSld>
  <p:clrMapOvr>
    <a:masterClrMapping/>
  </p:clrMapOvr>
  <p:transition spd="slow" advClick="0" advTm="170000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6.0.23"/>
  <p:tag name="AS_OS" val="Unix 6.2.0.1009"/>
  <p:tag name="AS_RELEASE_DATE" val="2023.08.14"/>
  <p:tag name="AS_TITLE" val="Aspose.Slides for .NET Standard 2.0"/>
  <p:tag name="AS_VERSION" val="23.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1339</Words>
  <Application>Microsoft Office PowerPoint</Application>
  <PresentationFormat>Широкоэкранный</PresentationFormat>
  <Paragraphs>72</Paragraphs>
  <Slides>17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USSR STENCIL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Махмудали</dc:creator>
  <cp:lastModifiedBy>User</cp:lastModifiedBy>
  <cp:revision>28</cp:revision>
  <dcterms:created xsi:type="dcterms:W3CDTF">2023-08-31T18:56:17Z</dcterms:created>
  <dcterms:modified xsi:type="dcterms:W3CDTF">2024-02-09T13:21:37Z</dcterms:modified>
</cp:coreProperties>
</file>