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81" r:id="rId11"/>
    <p:sldId id="269" r:id="rId12"/>
    <p:sldId id="270" r:id="rId13"/>
    <p:sldId id="282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09528-EEF4-4BA8-82E9-311759803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A436B1-C108-445A-9571-83F140CB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B19094-B2F7-44BA-A613-85140642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3D7A4B-5108-44AF-AEF3-077466A7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AF704-F14E-459D-B435-9DC8A765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514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DDDE6-7DFB-4885-9F89-CE436653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4ADEF9-2C26-4930-A086-E8141C2C7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5291C6-7C8A-46D7-9E7D-74190E13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8C69A-0087-4617-A1CB-DB7C387B8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17CDD-EFDB-424F-B743-F92AF9EA1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153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FCA737-0408-4C96-8B54-1CDEC42CE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353AF2-470F-4D1A-B759-FEE12FC83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B8FCC-87FD-4D4E-84A2-24DD517F2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B75AA3-1E83-4C68-8DC9-49DC9F57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6BC81B-3196-455E-AAA9-07F8953F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230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D48CE-80F5-46D7-8360-84AE7AF2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5F4ED-6F80-46AE-BCFA-19197B2C9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7304B5-1890-4491-A3B0-BB85609AD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F94F9-8FFD-4C96-AC58-9305F472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CE9C5-CB12-4C3A-A668-9A8C35E7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081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D6A74-106C-4DD3-9968-B3DD751C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AE1ECB-0AED-40A9-9462-D35C9A222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5D9CE5-3AC2-4031-819D-5945A9E8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9012DA-D262-4DF4-98B9-CBB43810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8E3C2A-5D6B-4C89-933F-C00AAF48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77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6370D-5433-4676-9EA2-34D4AE34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3618E-E9A2-4B2E-B135-A6FBB1EDC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0F8A69-2361-41A8-8BEE-C245B6333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2E768E-7FD2-41B4-94C8-01C8BBDE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D4F843-4FD5-4A4D-ABA9-D7A2A3C97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FFD7BC-9585-4C27-8860-6D59815CD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249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409F0-FA1C-475B-84D5-0E14B76B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AD0AFE-40C5-4AF6-9340-93E9BCA88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E1D5E7-B7DC-4AFE-9A3B-2502A6E1F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79E558-1E8E-418B-9478-6B851B3E1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95A8B9-19F3-4587-96C1-093E853F9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427D1A-9171-4F97-A090-EAA086F6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870908-835F-460F-962A-46601E30E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7B94FC-7C19-448A-BD3B-1771A386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445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23BB6-D435-43AB-B618-DA7612B9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D4B56E-F57F-4049-8F25-37DF364D0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697FB2-2AF1-48D5-A20D-2DFB08EA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710A3A-7A25-4793-9935-60EAF5130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905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B8E923-50D8-4576-A306-7406DF19B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989120-FC38-45B6-9982-9CED898A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E4835B-4B80-4D24-892D-277A6619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857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88E06-FA3B-4D64-86DD-D2749AEA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82E91-B4B5-4096-BA8D-0EA62FB3B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C9A291-9AEE-447B-95BD-F047143CD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8FC262-FB45-4D03-B9FB-3FCEA408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CD5849-4384-4357-81A2-2C9F8538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657131-3CE0-4824-B7C4-1B24BBA5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9285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93096-6F7E-4D7A-BF21-37EDD4E2C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AE9F17-C731-46E1-B3F1-749A79684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A7B70D-7642-419E-9587-08157CD4D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AA4F84-FAA7-47DC-A350-367A9392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28111E-5897-4A01-9CEB-4ECA703A9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3D6B78-1062-44A1-A0DB-83CA4CAC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54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BE145-012A-47A2-B5BC-ABDFC94AC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BF4FBA-B257-40BF-894A-CDB5FADF7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A725-8B36-4E6C-9DE9-1985EA92EE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2B2671-C51D-479D-8188-AF1350168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91ADD5-4FB2-4A90-B409-4A092D9C1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1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jpeg"/><Relationship Id="rId4" Type="http://schemas.openxmlformats.org/officeDocument/2006/relationships/image" Target="../media/image3.png"/><Relationship Id="rId9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slide" Target="slide7.xml"/><Relationship Id="rId18" Type="http://schemas.openxmlformats.org/officeDocument/2006/relationships/slide" Target="slide9.xml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image" Target="../media/image11.jpeg"/><Relationship Id="rId17" Type="http://schemas.openxmlformats.org/officeDocument/2006/relationships/image" Target="../media/image14.jpeg"/><Relationship Id="rId2" Type="http://schemas.openxmlformats.org/officeDocument/2006/relationships/image" Target="../media/image1.png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slide" Target="slide6.xml"/><Relationship Id="rId5" Type="http://schemas.openxmlformats.org/officeDocument/2006/relationships/slide" Target="slide3.xml"/><Relationship Id="rId15" Type="http://schemas.openxmlformats.org/officeDocument/2006/relationships/image" Target="../media/image13.jpeg"/><Relationship Id="rId10" Type="http://schemas.openxmlformats.org/officeDocument/2006/relationships/image" Target="../media/image10.jpeg"/><Relationship Id="rId19" Type="http://schemas.openxmlformats.org/officeDocument/2006/relationships/image" Target="../media/image15.jpeg"/><Relationship Id="rId4" Type="http://schemas.openxmlformats.org/officeDocument/2006/relationships/image" Target="../media/image7.png"/><Relationship Id="rId9" Type="http://schemas.openxmlformats.org/officeDocument/2006/relationships/slide" Target="slide5.xml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12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7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13.jpeg"/><Relationship Id="rId5" Type="http://schemas.openxmlformats.org/officeDocument/2006/relationships/image" Target="../media/image3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12.jpeg"/><Relationship Id="rId5" Type="http://schemas.openxmlformats.org/officeDocument/2006/relationships/image" Target="../media/image3.png"/><Relationship Id="rId15" Type="http://schemas.openxmlformats.org/officeDocument/2006/relationships/image" Target="../media/image18.jpe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9.jpeg"/><Relationship Id="rId1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10.jpeg"/><Relationship Id="rId5" Type="http://schemas.openxmlformats.org/officeDocument/2006/relationships/image" Target="../media/image3.png"/><Relationship Id="rId15" Type="http://schemas.openxmlformats.org/officeDocument/2006/relationships/image" Target="../media/image15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17" Type="http://schemas.openxmlformats.org/officeDocument/2006/relationships/image" Target="../media/image20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10.jpeg"/><Relationship Id="rId5" Type="http://schemas.openxmlformats.org/officeDocument/2006/relationships/image" Target="../media/image3.png"/><Relationship Id="rId15" Type="http://schemas.openxmlformats.org/officeDocument/2006/relationships/image" Target="../media/image14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9.jpeg"/><Relationship Id="rId1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slide" Target="slide7.xml"/><Relationship Id="rId2" Type="http://schemas.openxmlformats.org/officeDocument/2006/relationships/image" Target="../media/image1.pn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slide" Target="slide3.xml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7.png"/><Relationship Id="rId9" Type="http://schemas.openxmlformats.org/officeDocument/2006/relationships/slide" Target="slide5.xml"/><Relationship Id="rId1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7.xml"/><Relationship Id="rId1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17" Type="http://schemas.openxmlformats.org/officeDocument/2006/relationships/image" Target="../media/image14.jpeg"/><Relationship Id="rId2" Type="http://schemas.openxmlformats.org/officeDocument/2006/relationships/image" Target="../media/image1.png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10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9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111935" y="1101705"/>
            <a:ext cx="8225495" cy="5063176"/>
            <a:chOff x="1111936" y="1101705"/>
            <a:chExt cx="3032914" cy="18669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A9DB6AA1-FCAA-44CE-BA62-860A7A4C7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732546">
              <a:off x="1524000" y="689641"/>
              <a:ext cx="1866900" cy="2691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5" name="Рисунок 14" descr="Подготовка призывников в Эльбрусском ОСОАВИАХИМе. поселок Эльбрус, Кабардино-Балкарская АССР. 1941">
              <a:hlinkClick r:id="rId6" action="ppaction://hlinksldjump"/>
              <a:extLst>
                <a:ext uri="{FF2B5EF4-FFF2-40B4-BE49-F238E27FC236}">
                  <a16:creationId xmlns:a16="http://schemas.microsoft.com/office/drawing/2014/main" id="{956EAFCC-E9D7-4C14-B942-57DF0BFDE66C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6777" y="1360046"/>
              <a:ext cx="1636713" cy="10461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Рисунок 15" descr="Воины 115-й Кабардино-Балкарской кавалерийской дивизии. 1941">
              <a:hlinkClick r:id="rId6" action="ppaction://hlinksldjump"/>
              <a:extLst>
                <a:ext uri="{FF2B5EF4-FFF2-40B4-BE49-F238E27FC236}">
                  <a16:creationId xmlns:a16="http://schemas.microsoft.com/office/drawing/2014/main" id="{E660CC8D-35A9-4603-8EDF-801DD4B4714B}"/>
                </a:ext>
              </a:extLst>
            </p:cNvPr>
            <p:cNvPicPr/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187" y="1756533"/>
              <a:ext cx="1636713" cy="9596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01FE10-D555-478A-9466-920EE47F992A}"/>
                </a:ext>
              </a:extLst>
            </p:cNvPr>
            <p:cNvSpPr txBox="1"/>
            <p:nvPr/>
          </p:nvSpPr>
          <p:spPr>
            <a:xfrm rot="21057920">
              <a:off x="1242846" y="2530342"/>
              <a:ext cx="2902004" cy="306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КБАССР в начале войны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626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707969" y="686943"/>
            <a:ext cx="7447083" cy="4790813"/>
            <a:chOff x="5128190" y="1863165"/>
            <a:chExt cx="2902004" cy="186690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BAC06F3-75AD-40BC-A292-DC9C29C79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002847">
              <a:off x="5695950" y="1451101"/>
              <a:ext cx="1866900" cy="2691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0" name="Рисунок 19">
              <a:hlinkClick r:id="rId6" action="ppaction://hlinksldjump"/>
              <a:extLst>
                <a:ext uri="{FF2B5EF4-FFF2-40B4-BE49-F238E27FC236}">
                  <a16:creationId xmlns:a16="http://schemas.microsoft.com/office/drawing/2014/main" id="{61B7AD3D-C045-46CE-9907-F112D74BFF3E}"/>
                </a:ext>
              </a:extLst>
            </p:cNvPr>
            <p:cNvPicPr/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4" r="961"/>
            <a:stretch/>
          </p:blipFill>
          <p:spPr bwMode="auto">
            <a:xfrm rot="705580">
              <a:off x="5484661" y="2077028"/>
              <a:ext cx="2289478" cy="127440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4FFC2D-F01A-495E-9BA4-D11C32E628D2}"/>
                </a:ext>
              </a:extLst>
            </p:cNvPr>
            <p:cNvSpPr txBox="1"/>
            <p:nvPr/>
          </p:nvSpPr>
          <p:spPr>
            <a:xfrm rot="739908">
              <a:off x="5128190" y="3363888"/>
              <a:ext cx="2902004" cy="32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КЧАССР в начале войны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35968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BAC06F3-75AD-40BC-A292-DC9C29C79F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02847">
            <a:off x="5695950" y="1451101"/>
            <a:ext cx="1866900" cy="2691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54FFC2D-F01A-495E-9BA4-D11C32E628D2}"/>
              </a:ext>
            </a:extLst>
          </p:cNvPr>
          <p:cNvSpPr txBox="1"/>
          <p:nvPr/>
        </p:nvSpPr>
        <p:spPr>
          <a:xfrm rot="739908">
            <a:off x="5128190" y="3341136"/>
            <a:ext cx="290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USSR STENCIL" panose="02000503060000020004" pitchFamily="2" charset="-52"/>
              </a:rPr>
              <a:t>КЧАССР в начале войны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25C1DCD-2197-4256-A23E-5E0110B2920E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" r="961"/>
          <a:stretch/>
        </p:blipFill>
        <p:spPr bwMode="auto">
          <a:xfrm>
            <a:off x="4461163" y="504183"/>
            <a:ext cx="7455109" cy="4802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218" y="504183"/>
            <a:ext cx="361473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     Вероломное </a:t>
            </a:r>
            <a:r>
              <a:rPr lang="ru-RU" b="1" dirty="0">
                <a:solidFill>
                  <a:schemeClr val="bg1"/>
                </a:solidFill>
              </a:rPr>
              <a:t>нападение гитлеровской Германии на Советский Союз нарушило мирные планы граждан, проживающих на территории нынешней республики — в Карачаевской автономной области и Черкесском национальном округе.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В </a:t>
            </a:r>
            <a:r>
              <a:rPr lang="ru-RU" b="1" dirty="0">
                <a:solidFill>
                  <a:schemeClr val="bg1"/>
                </a:solidFill>
              </a:rPr>
              <a:t>первые же дни войны на призывные пункты пришло множество жителей, добровольно просившихся отправить их на защиту родины. Так, только из города Черкесска к 1 июля 1941 года было </a:t>
            </a:r>
            <a:r>
              <a:rPr lang="ru-RU" b="1" dirty="0" err="1">
                <a:solidFill>
                  <a:schemeClr val="bg1"/>
                </a:solidFill>
              </a:rPr>
              <a:t>мобилизировано</a:t>
            </a:r>
            <a:r>
              <a:rPr lang="ru-RU" b="1" dirty="0">
                <a:solidFill>
                  <a:schemeClr val="bg1"/>
                </a:solidFill>
              </a:rPr>
              <a:t> свыше 2000 человек, а за весь период мобилизации — около 8 тыс. горожан, что составляло тогда почти 20% населения города.</a:t>
            </a:r>
          </a:p>
        </p:txBody>
      </p:sp>
    </p:spTree>
    <p:extLst>
      <p:ext uri="{BB962C8B-B14F-4D97-AF65-F5344CB8AC3E}">
        <p14:creationId xmlns:p14="http://schemas.microsoft.com/office/powerpoint/2010/main" val="404400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BAC06F3-75AD-40BC-A292-DC9C29C79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02847">
            <a:off x="5695950" y="1451101"/>
            <a:ext cx="1866900" cy="2691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54FFC2D-F01A-495E-9BA4-D11C32E628D2}"/>
              </a:ext>
            </a:extLst>
          </p:cNvPr>
          <p:cNvSpPr txBox="1"/>
          <p:nvPr/>
        </p:nvSpPr>
        <p:spPr>
          <a:xfrm rot="739908">
            <a:off x="5128190" y="3341136"/>
            <a:ext cx="290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USSR STENCIL" panose="02000503060000020004" pitchFamily="2" charset="-52"/>
              </a:rPr>
              <a:t>КЧАССР в начале войны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25C1DCD-2197-4256-A23E-5E0110B2920E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" r="961"/>
          <a:stretch/>
        </p:blipFill>
        <p:spPr bwMode="auto">
          <a:xfrm>
            <a:off x="4872067" y="0"/>
            <a:ext cx="7319933" cy="5067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C4A082-7294-4961-A2E0-501E0C11F7B8}"/>
              </a:ext>
            </a:extLst>
          </p:cNvPr>
          <p:cNvSpPr txBox="1"/>
          <p:nvPr/>
        </p:nvSpPr>
        <p:spPr>
          <a:xfrm>
            <a:off x="163418" y="1108813"/>
            <a:ext cx="4592487" cy="4640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Всего </a:t>
            </a:r>
            <a:r>
              <a:rPr lang="ru-RU" b="1" dirty="0">
                <a:solidFill>
                  <a:schemeClr val="bg1"/>
                </a:solidFill>
              </a:rPr>
              <a:t>из Карачаево-Черкесии было призвано на фронт свыше 46 тысяч человек, среди них около 800 женщин. </a:t>
            </a:r>
            <a:r>
              <a:rPr lang="ru-RU" b="1" dirty="0">
                <a:solidFill>
                  <a:schemeClr val="bg1"/>
                </a:solidFill>
              </a:rPr>
              <a:t>Почти половина из них — 23 584 человека — не вернулась домой.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Погибли и пропали без вести 1187 жителей Карачаевского городского округа, 1627 жителей </a:t>
            </a:r>
            <a:r>
              <a:rPr lang="ru-RU" b="1" dirty="0" err="1">
                <a:solidFill>
                  <a:schemeClr val="bg1"/>
                </a:solidFill>
              </a:rPr>
              <a:t>Хабезского</a:t>
            </a:r>
            <a:r>
              <a:rPr lang="ru-RU" b="1" dirty="0">
                <a:solidFill>
                  <a:schemeClr val="bg1"/>
                </a:solidFill>
              </a:rPr>
              <a:t> района, 2502 — из </a:t>
            </a:r>
            <a:r>
              <a:rPr lang="ru-RU" b="1" dirty="0" err="1">
                <a:solidFill>
                  <a:schemeClr val="bg1"/>
                </a:solidFill>
              </a:rPr>
              <a:t>Усть-Джегутинского</a:t>
            </a:r>
            <a:r>
              <a:rPr lang="ru-RU" b="1" dirty="0">
                <a:solidFill>
                  <a:schemeClr val="bg1"/>
                </a:solidFill>
              </a:rPr>
              <a:t>, 690 — </a:t>
            </a:r>
            <a:r>
              <a:rPr lang="ru-RU" b="1" dirty="0" err="1">
                <a:solidFill>
                  <a:schemeClr val="bg1"/>
                </a:solidFill>
              </a:rPr>
              <a:t>Урупского</a:t>
            </a:r>
            <a:r>
              <a:rPr lang="ru-RU" b="1" dirty="0">
                <a:solidFill>
                  <a:schemeClr val="bg1"/>
                </a:solidFill>
              </a:rPr>
              <a:t> района, 512 — </a:t>
            </a:r>
            <a:r>
              <a:rPr lang="ru-RU" b="1" dirty="0" err="1">
                <a:solidFill>
                  <a:schemeClr val="bg1"/>
                </a:solidFill>
              </a:rPr>
              <a:t>Прикубанского</a:t>
            </a:r>
            <a:r>
              <a:rPr lang="ru-RU" b="1" dirty="0">
                <a:solidFill>
                  <a:schemeClr val="bg1"/>
                </a:solidFill>
              </a:rPr>
              <a:t>, 724 — из Ногайского, 1244 — из </a:t>
            </a:r>
            <a:r>
              <a:rPr lang="ru-RU" b="1" dirty="0" err="1">
                <a:solidFill>
                  <a:schemeClr val="bg1"/>
                </a:solidFill>
              </a:rPr>
              <a:t>Малокарачаевского</a:t>
            </a:r>
            <a:r>
              <a:rPr lang="ru-RU" b="1" dirty="0">
                <a:solidFill>
                  <a:schemeClr val="bg1"/>
                </a:solidFill>
              </a:rPr>
              <a:t>, 4087 — из Карачаевского, 5253 — </a:t>
            </a:r>
            <a:r>
              <a:rPr lang="ru-RU" b="1" dirty="0" err="1">
                <a:solidFill>
                  <a:schemeClr val="bg1"/>
                </a:solidFill>
              </a:rPr>
              <a:t>Зеленчукского</a:t>
            </a:r>
            <a:r>
              <a:rPr lang="ru-RU" b="1" dirty="0">
                <a:solidFill>
                  <a:schemeClr val="bg1"/>
                </a:solidFill>
              </a:rPr>
              <a:t>, 1261 — </a:t>
            </a:r>
            <a:r>
              <a:rPr lang="ru-RU" b="1" dirty="0" err="1">
                <a:solidFill>
                  <a:schemeClr val="bg1"/>
                </a:solidFill>
              </a:rPr>
              <a:t>Адыге-Хабльского</a:t>
            </a:r>
            <a:r>
              <a:rPr lang="ru-RU" b="1" dirty="0">
                <a:solidFill>
                  <a:schemeClr val="bg1"/>
                </a:solidFill>
              </a:rPr>
              <a:t>, 680 — Абазинского районов, 3817 — из Черкесского городского округа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67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397686" y="650631"/>
            <a:ext cx="8455663" cy="5283012"/>
            <a:chOff x="1397686" y="4066743"/>
            <a:chExt cx="2988045" cy="1866900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A93E5EF-E989-416C-A313-0ADD6CAE2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73662">
              <a:off x="1809750" y="3654679"/>
              <a:ext cx="1866900" cy="2691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1" name="Рисунок 20" descr="Театральная площадь. Орджоникидзе. 1942">
              <a:hlinkClick r:id="rId6" action="ppaction://hlinksldjump"/>
              <a:extLst>
                <a:ext uri="{FF2B5EF4-FFF2-40B4-BE49-F238E27FC236}">
                  <a16:creationId xmlns:a16="http://schemas.microsoft.com/office/drawing/2014/main" id="{A45E7DE9-BB92-4D62-B4D8-CE31196BC1AF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29220">
              <a:off x="1629233" y="4380060"/>
              <a:ext cx="2157926" cy="12402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BED369-B76F-4DA5-BC21-A8BB3706BACF}"/>
                </a:ext>
              </a:extLst>
            </p:cNvPr>
            <p:cNvSpPr txBox="1"/>
            <p:nvPr/>
          </p:nvSpPr>
          <p:spPr>
            <a:xfrm rot="21057920">
              <a:off x="1483727" y="5299679"/>
              <a:ext cx="2902004" cy="619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C</a:t>
              </a:r>
              <a:r>
                <a:rPr lang="ru-RU" sz="5400" dirty="0" err="1">
                  <a:solidFill>
                    <a:schemeClr val="bg1"/>
                  </a:solidFill>
                  <a:latin typeface="USSR STENCIL" panose="02000503060000020004" pitchFamily="2" charset="-52"/>
                </a:rPr>
                <a:t>еверная</a:t>
              </a:r>
              <a:r>
                <a:rPr lang="ru-RU" sz="54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 Осетия в начале войны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98045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DB6AA1-FCAA-44CE-BA62-860A7A4C7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32546">
            <a:off x="1524000" y="689641"/>
            <a:ext cx="1866900" cy="2691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5" name="Рисунок 14" descr="Подготовка призывников в Эльбрусском ОСОАВИАХИМе. поселок Эльбрус, Кабардино-Балкарская АССР. 1941">
            <a:hlinkClick r:id="rId6" action="ppaction://hlinksldjump"/>
            <a:extLst>
              <a:ext uri="{FF2B5EF4-FFF2-40B4-BE49-F238E27FC236}">
                <a16:creationId xmlns:a16="http://schemas.microsoft.com/office/drawing/2014/main" id="{956EAFCC-E9D7-4C14-B942-57DF0BFDE66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777" y="1360046"/>
            <a:ext cx="1636713" cy="104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E660CC8D-35A9-4603-8EDF-801DD4B4714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7" y="1756533"/>
            <a:ext cx="1636713" cy="95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BAC06F3-75AD-40BC-A292-DC9C29C79F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02847">
            <a:off x="5695950" y="1451101"/>
            <a:ext cx="1866900" cy="2691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A93E5EF-E989-416C-A313-0ADD6CAE28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3662">
            <a:off x="1809750" y="3654679"/>
            <a:ext cx="1866900" cy="2691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D01FE10-D555-478A-9466-920EE47F992A}"/>
              </a:ext>
            </a:extLst>
          </p:cNvPr>
          <p:cNvSpPr txBox="1"/>
          <p:nvPr/>
        </p:nvSpPr>
        <p:spPr>
          <a:xfrm rot="21057920">
            <a:off x="1242846" y="2498878"/>
            <a:ext cx="290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USSR STENCIL" panose="02000503060000020004" pitchFamily="2" charset="-52"/>
              </a:rPr>
              <a:t>КБАССР в начале войны</a:t>
            </a:r>
          </a:p>
        </p:txBody>
      </p:sp>
      <p:pic>
        <p:nvPicPr>
          <p:cNvPr id="20" name="Рисунок 19">
            <a:hlinkClick r:id="rId9" action="ppaction://hlinksldjump"/>
            <a:extLst>
              <a:ext uri="{FF2B5EF4-FFF2-40B4-BE49-F238E27FC236}">
                <a16:creationId xmlns:a16="http://schemas.microsoft.com/office/drawing/2014/main" id="{61B7AD3D-C045-46CE-9907-F112D74BFF3E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" r="961"/>
          <a:stretch/>
        </p:blipFill>
        <p:spPr bwMode="auto">
          <a:xfrm rot="705580">
            <a:off x="5484661" y="2077028"/>
            <a:ext cx="2289478" cy="12744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Театральная площадь. Орджоникидзе. 1942">
            <a:extLst>
              <a:ext uri="{FF2B5EF4-FFF2-40B4-BE49-F238E27FC236}">
                <a16:creationId xmlns:a16="http://schemas.microsoft.com/office/drawing/2014/main" id="{A45E7DE9-BB92-4D62-B4D8-CE31196BC1AF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2" y="-23677"/>
            <a:ext cx="12200461" cy="688167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B10F00-6100-451D-ABD2-B9227FDB7B9E}"/>
              </a:ext>
            </a:extLst>
          </p:cNvPr>
          <p:cNvSpPr txBox="1"/>
          <p:nvPr/>
        </p:nvSpPr>
        <p:spPr>
          <a:xfrm>
            <a:off x="232561" y="369570"/>
            <a:ext cx="7647418" cy="563205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В первый год Великой Отечественной войны Северная Осетия отправила на фронт 40 186 человек. Всего на защиту родины из республики ушел каждый пятый житель — всего 89 934 человека, представители 60 национальностей. Из них не вернулись домой более 45 500 сыновей и дочерей Осетии. Каждый второй ушедший на фронт погиб на полях сражений.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Помимо этого, выходцы из Северо-Осетинской АССР воевали в партизанских отрядах и отрядах народного ополчения, истре­бительных батальонах не только на территории самой республики, но и в других районах СССР. Представители Осетии участвовали и в европейском сопротивлении. Общая численность воевавших против фашистских захватчиков граждан республики составляла свыше 95 тыс. человек.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Проводив </a:t>
            </a:r>
            <a:r>
              <a:rPr lang="ru-RU" b="1" dirty="0">
                <a:solidFill>
                  <a:schemeClr val="bg1"/>
                </a:solidFill>
              </a:rPr>
              <a:t>на защиту Родины своих сыновей и дочерей, оставшиеся в тылу врага жители Северной Осетии стали ратным трудом умножать мощь Советской армии. Город Орджоникидзе, несмотря на приближающуюся к нему линию фронта, выпускал продукцию для армии и ремонтировал танки, орудия, автомашины, железнодорожные вагоны, снабжал защитников города продовольствием и обмундированием.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32149031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Прифронтовой Орджоникидзе. 1942">
            <a:extLst>
              <a:ext uri="{FF2B5EF4-FFF2-40B4-BE49-F238E27FC236}">
                <a16:creationId xmlns:a16="http://schemas.microsoft.com/office/drawing/2014/main" id="{9FE66CC9-4DB6-4BA4-A0B1-CBF1C5F085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F48C7E0-6A1D-4D62-89F0-3FA6A6F92F47}"/>
              </a:ext>
            </a:extLst>
          </p:cNvPr>
          <p:cNvSpPr txBox="1"/>
          <p:nvPr/>
        </p:nvSpPr>
        <p:spPr>
          <a:xfrm>
            <a:off x="305564" y="143597"/>
            <a:ext cx="9364910" cy="51419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     Рабочие </a:t>
            </a:r>
            <a:r>
              <a:rPr lang="ru-RU" b="1" dirty="0">
                <a:solidFill>
                  <a:schemeClr val="bg1"/>
                </a:solidFill>
              </a:rPr>
              <a:t>Северной Осетии за один только период с начала войны по август 1942 года поставили для фронта 117 тыс. </a:t>
            </a:r>
            <a:r>
              <a:rPr lang="ru-RU" b="1" dirty="0">
                <a:solidFill>
                  <a:schemeClr val="bg1"/>
                </a:solidFill>
              </a:rPr>
              <a:t>минометов, 50 тыс. мин, 114 тыс. гранат, 164 тыс. артиллерийских снарядов, 69 тыс. кавалерийских сабель, 42 тыс. седел для кавалерии и другую продукцию. Местные жители собрали и отправили на фронт 747 тыс. комплектов разных теплых вещей и подарков.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     Был </a:t>
            </a:r>
            <a:r>
              <a:rPr lang="ru-RU" b="1" dirty="0">
                <a:solidFill>
                  <a:schemeClr val="bg1"/>
                </a:solidFill>
              </a:rPr>
              <a:t>переведен на военные рельсы завод «</a:t>
            </a:r>
            <a:r>
              <a:rPr lang="ru-RU" b="1" dirty="0" err="1">
                <a:solidFill>
                  <a:schemeClr val="bg1"/>
                </a:solidFill>
              </a:rPr>
              <a:t>Электроцинк</a:t>
            </a:r>
            <a:r>
              <a:rPr lang="ru-RU" b="1" dirty="0">
                <a:solidFill>
                  <a:schemeClr val="bg1"/>
                </a:solidFill>
              </a:rPr>
              <a:t>». И впервые в Советском Союзе рабочие и инженеры нашли способ извлечения из цинковых концентратов свинца, кадмия, меди, серебра, золота и серной кислоты. Их было отправлено в общей сложности сотни тысяч тонн. Помимо этого, в конце 1941 года, опять же впервые в СССР, из заводских отходов рабочие смогли получить дефицитный металл — кобальт, который являлся важнейшим компонентом в производстве танков.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     «</a:t>
            </a:r>
            <a:r>
              <a:rPr lang="ru-RU" b="1" dirty="0">
                <a:solidFill>
                  <a:schemeClr val="bg1"/>
                </a:solidFill>
              </a:rPr>
              <a:t>Лучший завод цветной металлургии СССР» — такое звание было присвоено заводу в июле 1942 году за активную помощь фронту. </a:t>
            </a:r>
            <a:r>
              <a:rPr lang="ru-RU" b="1" dirty="0">
                <a:solidFill>
                  <a:schemeClr val="bg1"/>
                </a:solidFill>
              </a:rPr>
              <a:t>Завод наградили орденом Трудового Красного Знамени и выдали премию в размере 300 тыс. рублей.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      Между </a:t>
            </a:r>
            <a:r>
              <a:rPr lang="ru-RU" b="1" dirty="0">
                <a:solidFill>
                  <a:schemeClr val="bg1"/>
                </a:solidFill>
              </a:rPr>
              <a:t>тем сами трудящиеся собирали деньги для фронта. </a:t>
            </a:r>
            <a:r>
              <a:rPr lang="ru-RU" b="1" dirty="0">
                <a:solidFill>
                  <a:schemeClr val="bg1"/>
                </a:solidFill>
              </a:rPr>
              <a:t>В фонд обороны страны было внесено 170 млн рублей.</a:t>
            </a:r>
          </a:p>
        </p:txBody>
      </p:sp>
      <p:sp>
        <p:nvSpPr>
          <p:cNvPr id="28" name="Знак умножения 27">
            <a:hlinkClick r:id="rId3" action="ppaction://hlinksldjump"/>
            <a:extLst>
              <a:ext uri="{FF2B5EF4-FFF2-40B4-BE49-F238E27FC236}">
                <a16:creationId xmlns:a16="http://schemas.microsoft.com/office/drawing/2014/main" id="{8C6BB185-7516-4272-AB3A-1E09A7E5D946}"/>
              </a:ext>
            </a:extLst>
          </p:cNvPr>
          <p:cNvSpPr/>
          <p:nvPr/>
        </p:nvSpPr>
        <p:spPr>
          <a:xfrm>
            <a:off x="11070266" y="628506"/>
            <a:ext cx="633675" cy="556130"/>
          </a:xfrm>
          <a:prstGeom prst="mathMultiply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умножения 28">
            <a:hlinkClick r:id="rId4" action="ppaction://hlinksldjump"/>
            <a:extLst>
              <a:ext uri="{FF2B5EF4-FFF2-40B4-BE49-F238E27FC236}">
                <a16:creationId xmlns:a16="http://schemas.microsoft.com/office/drawing/2014/main" id="{5B3F8C96-3FCF-4157-A37D-34986C5FC053}"/>
              </a:ext>
            </a:extLst>
          </p:cNvPr>
          <p:cNvSpPr/>
          <p:nvPr/>
        </p:nvSpPr>
        <p:spPr>
          <a:xfrm>
            <a:off x="10843039" y="367998"/>
            <a:ext cx="1103292" cy="1080246"/>
          </a:xfrm>
          <a:prstGeom prst="mathMultiply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17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0">
        <p:fade/>
      </p:transition>
    </mc:Choice>
    <mc:Fallback xmlns="">
      <p:transition spd="med" advClick="0" advTm="15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5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7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hlinkClick r:id="rId9" action="ppaction://hlinksldjump"/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hlinkClick r:id="rId11" action="ppaction://hlinksldjump"/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hlinkClick r:id="rId13" action="ppaction://hlinksldjump"/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hlinkClick r:id="rId13" action="ppaction://hlinksldjump"/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hlinkClick r:id="rId16" action="ppaction://hlinksldjump"/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hlinkClick r:id="rId18" action="ppaction://hlinksldjump"/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970067" y="2866392"/>
            <a:ext cx="10108138" cy="981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</p:spTree>
    <p:extLst>
      <p:ext uri="{BB962C8B-B14F-4D97-AF65-F5344CB8AC3E}">
        <p14:creationId xmlns:p14="http://schemas.microsoft.com/office/powerpoint/2010/main" val="18568771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1211777" y="2866392"/>
            <a:ext cx="986642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  <p:pic>
        <p:nvPicPr>
          <p:cNvPr id="38" name="Рисунок 37" descr="Воины 115-й Кабардино-Балкарской кавалерийской дивизии. 1941">
            <a:hlinkClick r:id="rId12" action="ppaction://hlinksldjump"/>
            <a:extLst>
              <a:ext uri="{FF2B5EF4-FFF2-40B4-BE49-F238E27FC236}">
                <a16:creationId xmlns:a16="http://schemas.microsoft.com/office/drawing/2014/main" id="{5F39865C-1860-41D7-A4CD-24BEF261452D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" y="-5731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AB2C7A5-01D8-40E9-AC1C-40266505805B}"/>
              </a:ext>
            </a:extLst>
          </p:cNvPr>
          <p:cNvSpPr txBox="1"/>
          <p:nvPr/>
        </p:nvSpPr>
        <p:spPr>
          <a:xfrm>
            <a:off x="970066" y="6059879"/>
            <a:ext cx="11265555" cy="74456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</a:rPr>
              <a:t>Воины 115-й Кабардино-Балкарской кавалерийской дивизии. 1941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0221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63" y="2438524"/>
            <a:ext cx="1892063" cy="198095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1211777" y="2866392"/>
            <a:ext cx="986642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  <p:pic>
        <p:nvPicPr>
          <p:cNvPr id="22" name="Рисунок 21" descr="Воины 115-й Кабардино-Балкарской кавалерийской дивизии перед отправкой на фронт. Нальчик, 1942">
            <a:extLst>
              <a:ext uri="{FF2B5EF4-FFF2-40B4-BE49-F238E27FC236}">
                <a16:creationId xmlns:a16="http://schemas.microsoft.com/office/drawing/2014/main" id="{FD22F715-C552-4DD0-A403-878BF083F188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86" y="-2182"/>
            <a:ext cx="12241685" cy="686018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4214BBF-A2C8-48BB-B644-B399E20F2FF5}"/>
              </a:ext>
            </a:extLst>
          </p:cNvPr>
          <p:cNvSpPr txBox="1"/>
          <p:nvPr/>
        </p:nvSpPr>
        <p:spPr>
          <a:xfrm>
            <a:off x="807439" y="6226369"/>
            <a:ext cx="10527434" cy="38869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</a:rPr>
              <a:t>Воины 115-й Кабардино-Балкарской кавалерийской дивизии перед отправкой на фронт. Нальчик, 1942</a:t>
            </a:r>
          </a:p>
        </p:txBody>
      </p:sp>
    </p:spTree>
    <p:extLst>
      <p:ext uri="{BB962C8B-B14F-4D97-AF65-F5344CB8AC3E}">
        <p14:creationId xmlns:p14="http://schemas.microsoft.com/office/powerpoint/2010/main" val="2347271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63" y="2438524"/>
            <a:ext cx="1892063" cy="198095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8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Полки 115-й кавалерийской дивизии перед отправкой на фронт, 1 мая 1942 года. Нальчик, Кабардино-Балкарская АССР">
            <a:extLst>
              <a:ext uri="{FF2B5EF4-FFF2-40B4-BE49-F238E27FC236}">
                <a16:creationId xmlns:a16="http://schemas.microsoft.com/office/drawing/2014/main" id="{101F091A-3B74-47D6-8710-8ABF507C38E2}"/>
              </a:ext>
            </a:extLst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9"/>
            <a:ext cx="12192000" cy="68538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661780" y="5935478"/>
            <a:ext cx="6428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Полки 115-й кавалерийской дивизии перед отправкой на фронт, 1 мая 1942 года. Нальчик, Кабардино-Балкарская АССР</a:t>
            </a:r>
          </a:p>
        </p:txBody>
      </p:sp>
    </p:spTree>
    <p:extLst>
      <p:ext uri="{BB962C8B-B14F-4D97-AF65-F5344CB8AC3E}">
        <p14:creationId xmlns:p14="http://schemas.microsoft.com/office/powerpoint/2010/main" val="13363439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63" y="2438524"/>
            <a:ext cx="1892063" cy="198095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8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hlinkClick r:id="rId10" action="ppaction://hlinksldjump"/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35FDE9A1-6E64-4A21-BD37-2D74BAF44CFE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" y="5978"/>
            <a:ext cx="12192000" cy="685202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9509F54-631F-4D33-9CC6-2A5B51005016}"/>
              </a:ext>
            </a:extLst>
          </p:cNvPr>
          <p:cNvSpPr txBox="1"/>
          <p:nvPr/>
        </p:nvSpPr>
        <p:spPr>
          <a:xfrm>
            <a:off x="4779818" y="5920648"/>
            <a:ext cx="6721978" cy="6850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Подготовка призывников в Эльбрусском </a:t>
            </a:r>
            <a:r>
              <a:rPr lang="ru-RU" b="1" dirty="0" err="1">
                <a:solidFill>
                  <a:schemeClr val="bg1"/>
                </a:solidFill>
              </a:rPr>
              <a:t>ОСОАВИАХИМе</a:t>
            </a:r>
            <a:r>
              <a:rPr lang="ru-RU" b="1" dirty="0">
                <a:solidFill>
                  <a:schemeClr val="bg1"/>
                </a:solidFill>
              </a:rPr>
              <a:t>. поселок Эльбрус, Кабардино-Балкарская АССР. 1941</a:t>
            </a:r>
          </a:p>
        </p:txBody>
      </p:sp>
    </p:spTree>
    <p:extLst>
      <p:ext uri="{BB962C8B-B14F-4D97-AF65-F5344CB8AC3E}">
        <p14:creationId xmlns:p14="http://schemas.microsoft.com/office/powerpoint/2010/main" val="27481277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63" y="2438524"/>
            <a:ext cx="1892063" cy="198095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8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hlinkClick r:id="rId10" action="ppaction://hlinksldjump"/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hlinkClick r:id="rId13" action="ppaction://hlinksldjump"/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5" name="Рисунок 34" descr="Раненый и процедурная сестра. 1943"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1211777" y="2866392"/>
            <a:ext cx="986642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  <p:pic>
        <p:nvPicPr>
          <p:cNvPr id="22" name="Рисунок 21" descr="Советские артиллеристы готовят к залпу реактивный миномет БМ-13 «Катюша» во время боев в Берлине. 1945">
            <a:extLst>
              <a:ext uri="{FF2B5EF4-FFF2-40B4-BE49-F238E27FC236}">
                <a16:creationId xmlns:a16="http://schemas.microsoft.com/office/drawing/2014/main" id="{29871B9E-76AB-46AB-8F3F-240FDF9D7930}"/>
              </a:ext>
            </a:extLst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" y="-6262"/>
            <a:ext cx="1219215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D3ED52B-B7ED-46FA-9107-94BDEEADE417}"/>
              </a:ext>
            </a:extLst>
          </p:cNvPr>
          <p:cNvSpPr txBox="1"/>
          <p:nvPr/>
        </p:nvSpPr>
        <p:spPr>
          <a:xfrm>
            <a:off x="4461163" y="4192970"/>
            <a:ext cx="7578437" cy="25526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Артели и фабрики поставляли армии кожаную обувь, полушубки, кавказские бурки и башлыки, белье, предметы альпинистского снаряжения, сбрую и седла.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Самоотверженно </a:t>
            </a:r>
            <a:r>
              <a:rPr lang="ru-RU" b="1" dirty="0">
                <a:solidFill>
                  <a:schemeClr val="bg1"/>
                </a:solidFill>
              </a:rPr>
              <a:t>трудились колхозы, направив за годы войны государству 278 тыс. </a:t>
            </a:r>
            <a:r>
              <a:rPr lang="ru-RU" b="1" dirty="0">
                <a:solidFill>
                  <a:schemeClr val="bg1"/>
                </a:solidFill>
              </a:rPr>
              <a:t>тонн хлеба, 47 тыс. тонн подсолнечника, 55 тыс. тонн картофеля, 97 тыс. центнеров мяса, 1,641 тыс. центнеров молока, 9 тыс. центнеров шерсти. Фронту было отправлено 27 тыс. лошадей кабардинской породы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042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5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7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hlinkClick r:id="rId9" action="ppaction://hlinksldjump"/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hlinkClick r:id="rId12" action="ppaction://hlinksldjump"/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hlinkClick r:id="rId12" action="ppaction://hlinksldjump"/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268D14D3-8C57-452F-898C-34780D61D1C5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93" y="4347022"/>
            <a:ext cx="2039500" cy="130877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1211777" y="2866392"/>
            <a:ext cx="986642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  <p:pic>
        <p:nvPicPr>
          <p:cNvPr id="22" name="Рисунок 21" descr="Раненый и процедурная сестра. 1943">
            <a:extLst>
              <a:ext uri="{FF2B5EF4-FFF2-40B4-BE49-F238E27FC236}">
                <a16:creationId xmlns:a16="http://schemas.microsoft.com/office/drawing/2014/main" id="{C9E01253-D588-4F77-8475-22A6CE4B1CE3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" y="0"/>
            <a:ext cx="1218604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5EB4C16-B3BC-4111-829B-BFC14CCE1FC8}"/>
              </a:ext>
            </a:extLst>
          </p:cNvPr>
          <p:cNvSpPr txBox="1"/>
          <p:nvPr/>
        </p:nvSpPr>
        <p:spPr>
          <a:xfrm>
            <a:off x="5949968" y="4326397"/>
            <a:ext cx="6163506" cy="2463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На территории Кабардино-Балкарии в годы войны были развернуты 14 эвакогоспиталей на 13 тысяч койко-мест. Их разместили в санаториях Долинска и лучших зданиях города Нальчика и районных центров. Первые раненые стали поступать туда уже в первые дни войны. С июля 1941 года по октябрь 1942 года на излечении в эвакогоспиталях находились в общей сложности 60 тыс. раненых, которые после выздоровления снова уходили на фронт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995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2867B-5D01-494C-99CB-2F374C900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526277"/>
            <a:ext cx="1773781" cy="25568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63" y="2438524"/>
            <a:ext cx="1892063" cy="1980952"/>
          </a:xfrm>
          <a:prstGeom prst="rect">
            <a:avLst/>
          </a:prstGeom>
        </p:spPr>
      </p:pic>
      <p:pic>
        <p:nvPicPr>
          <p:cNvPr id="6" name="Рисунок 5" descr="Воины 115-й Кабардино-Балкарской кавалерийской дивизии. 1941">
            <a:hlinkClick r:id="rId6" action="ppaction://hlinksldjump"/>
            <a:extLst>
              <a:ext uri="{FF2B5EF4-FFF2-40B4-BE49-F238E27FC236}">
                <a16:creationId xmlns:a16="http://schemas.microsoft.com/office/drawing/2014/main" id="{DA3501DD-994C-4627-A878-0E0D1598574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24" y="1097230"/>
            <a:ext cx="2039500" cy="141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ED72F7-D052-474B-B28C-24450FA32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84676" y="500970"/>
            <a:ext cx="1773781" cy="2556802"/>
          </a:xfrm>
          <a:prstGeom prst="rect">
            <a:avLst/>
          </a:prstGeom>
        </p:spPr>
      </p:pic>
      <p:pic>
        <p:nvPicPr>
          <p:cNvPr id="18" name="Рисунок 17" descr="Воины 115-й Кабардино-Балкарской кавалерийской дивизии перед отправкой на фронт. Нальчик, 1942">
            <a:hlinkClick r:id="rId8" action="ppaction://hlinksldjump"/>
            <a:extLst>
              <a:ext uri="{FF2B5EF4-FFF2-40B4-BE49-F238E27FC236}">
                <a16:creationId xmlns:a16="http://schemas.microsoft.com/office/drawing/2014/main" id="{0BD43683-5057-4E87-8E2D-2294B13B018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80" y="1158940"/>
            <a:ext cx="2039500" cy="12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2EE2F-C968-4F57-96A8-F8DC986E5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25607" y="500970"/>
            <a:ext cx="1773781" cy="2556802"/>
          </a:xfrm>
          <a:prstGeom prst="rect">
            <a:avLst/>
          </a:prstGeom>
        </p:spPr>
      </p:pic>
      <p:pic>
        <p:nvPicPr>
          <p:cNvPr id="25" name="Рисунок 24" descr="Полки 115-й кавалерийской дивизии перед отправкой на фронт, 1 мая 1942 года. Нальчик, Кабардино-Балкарская АССР">
            <a:hlinkClick r:id="rId10" action="ppaction://hlinksldjump"/>
            <a:extLst>
              <a:ext uri="{FF2B5EF4-FFF2-40B4-BE49-F238E27FC236}">
                <a16:creationId xmlns:a16="http://schemas.microsoft.com/office/drawing/2014/main" id="{5D7541C2-502B-4636-931B-3941F9AC6FB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313" y="1202204"/>
            <a:ext cx="2039500" cy="1093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FCE169-777D-494F-B84A-350828AF8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4559" y="500970"/>
            <a:ext cx="1773781" cy="2556802"/>
          </a:xfrm>
          <a:prstGeom prst="rect">
            <a:avLst/>
          </a:prstGeom>
        </p:spPr>
      </p:pic>
      <p:pic>
        <p:nvPicPr>
          <p:cNvPr id="28" name="Рисунок 27" descr="Подготовка призывников в Эльбрусском ОСОАВИАХИМе. поселок Эльбрус, Кабардино-Балкарская АССР. 1941">
            <a:extLst>
              <a:ext uri="{FF2B5EF4-FFF2-40B4-BE49-F238E27FC236}">
                <a16:creationId xmlns:a16="http://schemas.microsoft.com/office/drawing/2014/main" id="{5167A947-24A2-4FEF-BC79-E2EA63153728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99" y="1048499"/>
            <a:ext cx="2039500" cy="139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5B3568-F990-4068-AA9D-249BF34A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3504" y="3739444"/>
            <a:ext cx="1773781" cy="2556802"/>
          </a:xfrm>
          <a:prstGeom prst="rect">
            <a:avLst/>
          </a:prstGeom>
        </p:spPr>
      </p:pic>
      <p:pic>
        <p:nvPicPr>
          <p:cNvPr id="30" name="Рисунок 29" descr="Кавалеристы 115-й кавалерийской дивизии. Нальчик, Кабардино-Балкарская АССР. 1942">
            <a:hlinkClick r:id="rId13" action="ppaction://hlinksldjump"/>
            <a:extLst>
              <a:ext uri="{FF2B5EF4-FFF2-40B4-BE49-F238E27FC236}">
                <a16:creationId xmlns:a16="http://schemas.microsoft.com/office/drawing/2014/main" id="{28F1ABA3-4142-40BC-BEDB-F1C585F8D4F1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66" y="4347023"/>
            <a:ext cx="2039499" cy="134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05AB47-D8C2-4944-BF75-4F3247BF4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5570" y="3739444"/>
            <a:ext cx="1773781" cy="255680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36043-9CB8-4389-B07A-D2B0FD427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36502" y="3701027"/>
            <a:ext cx="1773781" cy="25568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297C9D7-D103-44DF-8D6F-67AC44C61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6504" y="3701029"/>
            <a:ext cx="1773781" cy="2556802"/>
          </a:xfrm>
          <a:prstGeom prst="rect">
            <a:avLst/>
          </a:prstGeom>
        </p:spPr>
      </p:pic>
      <p:pic>
        <p:nvPicPr>
          <p:cNvPr id="34" name="Рисунок 33" descr="Советские артиллеристы готовят к залпу реактивный миномет БМ-13 «Катюша» во время боев в Берлине. 1945">
            <a:hlinkClick r:id="rId13" action="ppaction://hlinksldjump"/>
            <a:extLst>
              <a:ext uri="{FF2B5EF4-FFF2-40B4-BE49-F238E27FC236}">
                <a16:creationId xmlns:a16="http://schemas.microsoft.com/office/drawing/2014/main" id="{767AB083-8EB6-463F-9B07-5BF9859EDDAE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1" y="4400267"/>
            <a:ext cx="2039499" cy="1255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Раненый и процедурная сестра. 1943">
            <a:hlinkClick r:id="rId16" action="ppaction://hlinksldjump"/>
            <a:extLst>
              <a:ext uri="{FF2B5EF4-FFF2-40B4-BE49-F238E27FC236}">
                <a16:creationId xmlns:a16="http://schemas.microsoft.com/office/drawing/2014/main" id="{31157A4F-B0E3-4BE1-ACFF-8429D2D80020}"/>
              </a:ext>
            </a:extLst>
          </p:cNvPr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77" y="4292691"/>
            <a:ext cx="2039500" cy="13734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C76995-E1FA-4229-A720-107D47EDEBFA}"/>
              </a:ext>
            </a:extLst>
          </p:cNvPr>
          <p:cNvSpPr txBox="1"/>
          <p:nvPr/>
        </p:nvSpPr>
        <p:spPr>
          <a:xfrm>
            <a:off x="1211777" y="2866392"/>
            <a:ext cx="986642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 жители Кабардино-Балкарии воевали на фронтах и в тылу, защищали свою землю от врага, пережили почти шесть месяцев оккупации, восстанавливали республику от захватчиков, которые нанесли огромный урон народному хозяйству.</a:t>
            </a:r>
          </a:p>
        </p:txBody>
      </p:sp>
      <p:pic>
        <p:nvPicPr>
          <p:cNvPr id="22" name="Рисунок 21" descr="Эвакогоспиталь. Концерт для выздоравливающих. 1942">
            <a:extLst>
              <a:ext uri="{FF2B5EF4-FFF2-40B4-BE49-F238E27FC236}">
                <a16:creationId xmlns:a16="http://schemas.microsoft.com/office/drawing/2014/main" id="{66C38C6B-E782-4093-B5F2-6DA2B6E2768F}"/>
              </a:ext>
            </a:extLst>
          </p:cNvPr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" y="-16050"/>
            <a:ext cx="1219215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EAA28E-38DF-48F8-9507-CB096006B6C4}"/>
              </a:ext>
            </a:extLst>
          </p:cNvPr>
          <p:cNvSpPr txBox="1"/>
          <p:nvPr/>
        </p:nvSpPr>
        <p:spPr>
          <a:xfrm>
            <a:off x="760396" y="5001154"/>
            <a:ext cx="10769187" cy="127778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</a:rPr>
              <a:t>В августе перед наступлением немцев из Кабардино-Балкарию в срочном порядке пришлось эвакуировать в тыл, в Закавказье, местных жителей, в первую очередь в Грузию переправлялись семьи политработников и представителей органов власти, правоохранительных органов. Эвакуировалось также оборудование заводов и фабрик, продовольствие, скот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970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 advTm="150000">
        <p159:morph option="byObject"/>
      </p:transition>
    </mc:Choice>
    <mc:Fallback>
      <p:transition spd="slow"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824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USSR STENCIL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</dc:creator>
  <cp:lastModifiedBy>User</cp:lastModifiedBy>
  <cp:revision>32</cp:revision>
  <dcterms:created xsi:type="dcterms:W3CDTF">2023-08-30T07:11:24Z</dcterms:created>
  <dcterms:modified xsi:type="dcterms:W3CDTF">2024-02-09T12:06:37Z</dcterms:modified>
</cp:coreProperties>
</file>