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15"/>
  </p:notesMasterIdLst>
  <p:sldIdLst>
    <p:sldId id="300" r:id="rId2"/>
    <p:sldId id="270" r:id="rId3"/>
    <p:sldId id="271" r:id="rId4"/>
    <p:sldId id="272" r:id="rId5"/>
    <p:sldId id="273" r:id="rId6"/>
    <p:sldId id="274" r:id="rId7"/>
    <p:sldId id="275" r:id="rId8"/>
    <p:sldId id="277" r:id="rId9"/>
    <p:sldId id="299" r:id="rId10"/>
    <p:sldId id="279" r:id="rId11"/>
    <p:sldId id="301" r:id="rId12"/>
    <p:sldId id="280" r:id="rId13"/>
    <p:sldId id="281" r:id="rId14"/>
  </p:sldIdLst>
  <p:sldSz cx="21674138" cy="12192000"/>
  <p:notesSz cx="6858000" cy="9144000"/>
  <p:custDataLst>
    <p:tags r:id="rId1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userDrawn="1">
          <p15:clr>
            <a:srgbClr val="A4A3A4"/>
          </p15:clr>
        </p15:guide>
        <p15:guide id="2" pos="682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ользователь Windows" initials="ПW" lastIdx="1" clrIdx="0">
    <p:extLst>
      <p:ext uri="{19B8F6BF-5375-455C-9EA6-DF929625EA0E}">
        <p15:presenceInfo xmlns:p15="http://schemas.microsoft.com/office/powerpoint/2012/main" userId="Пользователь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0221E"/>
    <a:srgbClr val="D76D59"/>
    <a:srgbClr val="DC5348"/>
    <a:srgbClr val="C48683"/>
    <a:srgbClr val="AA3B2D"/>
    <a:srgbClr val="FF5050"/>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29" autoAdjust="0"/>
    <p:restoredTop sz="94660"/>
  </p:normalViewPr>
  <p:slideViewPr>
    <p:cSldViewPr snapToGrid="0">
      <p:cViewPr varScale="1">
        <p:scale>
          <a:sx n="66" d="100"/>
          <a:sy n="66" d="100"/>
        </p:scale>
        <p:origin x="372" y="66"/>
      </p:cViewPr>
      <p:guideLst>
        <p:guide orient="horz" pos="3840"/>
        <p:guide pos="682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9-23T10:25:07.272" idx="1">
    <p:pos x="13653" y="0"/>
    <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15E025-D64A-405E-8D9F-7537E49A4DE5}" type="datetimeFigureOut">
              <a:rPr lang="ru-RU" smtClean="0"/>
              <a:t>09.02.2024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E2C28B-EB12-4D5F-ACAC-56E291A8D121}" type="slidenum">
              <a:rPr lang="ru-RU" smtClean="0"/>
              <a:t>‹#›</a:t>
            </a:fld>
            <a:endParaRPr lang="ru-RU"/>
          </a:p>
        </p:txBody>
      </p:sp>
    </p:spTree>
    <p:extLst>
      <p:ext uri="{BB962C8B-B14F-4D97-AF65-F5344CB8AC3E}">
        <p14:creationId xmlns:p14="http://schemas.microsoft.com/office/powerpoint/2010/main" val="1398345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1</a:t>
            </a:fld>
            <a:endParaRPr lang="ru-RU"/>
          </a:p>
        </p:txBody>
      </p:sp>
    </p:spTree>
    <p:extLst>
      <p:ext uri="{BB962C8B-B14F-4D97-AF65-F5344CB8AC3E}">
        <p14:creationId xmlns:p14="http://schemas.microsoft.com/office/powerpoint/2010/main" val="1017691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10</a:t>
            </a:fld>
            <a:endParaRPr lang="ru-RU"/>
          </a:p>
        </p:txBody>
      </p:sp>
    </p:spTree>
    <p:extLst>
      <p:ext uri="{BB962C8B-B14F-4D97-AF65-F5344CB8AC3E}">
        <p14:creationId xmlns:p14="http://schemas.microsoft.com/office/powerpoint/2010/main" val="719571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E2C28B-EB12-4D5F-ACAC-56E291A8D121}"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0829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12</a:t>
            </a:fld>
            <a:endParaRPr lang="ru-RU"/>
          </a:p>
        </p:txBody>
      </p:sp>
    </p:spTree>
    <p:extLst>
      <p:ext uri="{BB962C8B-B14F-4D97-AF65-F5344CB8AC3E}">
        <p14:creationId xmlns:p14="http://schemas.microsoft.com/office/powerpoint/2010/main" val="2458553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13</a:t>
            </a:fld>
            <a:endParaRPr lang="ru-RU"/>
          </a:p>
        </p:txBody>
      </p:sp>
    </p:spTree>
    <p:extLst>
      <p:ext uri="{BB962C8B-B14F-4D97-AF65-F5344CB8AC3E}">
        <p14:creationId xmlns:p14="http://schemas.microsoft.com/office/powerpoint/2010/main" val="2511143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2</a:t>
            </a:fld>
            <a:endParaRPr lang="ru-RU"/>
          </a:p>
        </p:txBody>
      </p:sp>
    </p:spTree>
    <p:extLst>
      <p:ext uri="{BB962C8B-B14F-4D97-AF65-F5344CB8AC3E}">
        <p14:creationId xmlns:p14="http://schemas.microsoft.com/office/powerpoint/2010/main" val="3303249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3</a:t>
            </a:fld>
            <a:endParaRPr lang="ru-RU"/>
          </a:p>
        </p:txBody>
      </p:sp>
    </p:spTree>
    <p:extLst>
      <p:ext uri="{BB962C8B-B14F-4D97-AF65-F5344CB8AC3E}">
        <p14:creationId xmlns:p14="http://schemas.microsoft.com/office/powerpoint/2010/main" val="1280121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4</a:t>
            </a:fld>
            <a:endParaRPr lang="ru-RU"/>
          </a:p>
        </p:txBody>
      </p:sp>
    </p:spTree>
    <p:extLst>
      <p:ext uri="{BB962C8B-B14F-4D97-AF65-F5344CB8AC3E}">
        <p14:creationId xmlns:p14="http://schemas.microsoft.com/office/powerpoint/2010/main" val="1368799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5</a:t>
            </a:fld>
            <a:endParaRPr lang="ru-RU"/>
          </a:p>
        </p:txBody>
      </p:sp>
    </p:spTree>
    <p:extLst>
      <p:ext uri="{BB962C8B-B14F-4D97-AF65-F5344CB8AC3E}">
        <p14:creationId xmlns:p14="http://schemas.microsoft.com/office/powerpoint/2010/main" val="2158429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6</a:t>
            </a:fld>
            <a:endParaRPr lang="ru-RU"/>
          </a:p>
        </p:txBody>
      </p:sp>
    </p:spTree>
    <p:extLst>
      <p:ext uri="{BB962C8B-B14F-4D97-AF65-F5344CB8AC3E}">
        <p14:creationId xmlns:p14="http://schemas.microsoft.com/office/powerpoint/2010/main" val="1698174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7</a:t>
            </a:fld>
            <a:endParaRPr lang="ru-RU"/>
          </a:p>
        </p:txBody>
      </p:sp>
    </p:spTree>
    <p:extLst>
      <p:ext uri="{BB962C8B-B14F-4D97-AF65-F5344CB8AC3E}">
        <p14:creationId xmlns:p14="http://schemas.microsoft.com/office/powerpoint/2010/main" val="3047164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8</a:t>
            </a:fld>
            <a:endParaRPr lang="ru-RU"/>
          </a:p>
        </p:txBody>
      </p:sp>
    </p:spTree>
    <p:extLst>
      <p:ext uri="{BB962C8B-B14F-4D97-AF65-F5344CB8AC3E}">
        <p14:creationId xmlns:p14="http://schemas.microsoft.com/office/powerpoint/2010/main" val="2186053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93E2C28B-EB12-4D5F-ACAC-56E291A8D121}" type="slidenum">
              <a:rPr lang="ru-RU" smtClean="0"/>
              <a:t>9</a:t>
            </a:fld>
            <a:endParaRPr lang="ru-RU"/>
          </a:p>
        </p:txBody>
      </p:sp>
    </p:spTree>
    <p:extLst>
      <p:ext uri="{BB962C8B-B14F-4D97-AF65-F5344CB8AC3E}">
        <p14:creationId xmlns:p14="http://schemas.microsoft.com/office/powerpoint/2010/main" val="1790887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ru-RU"/>
              <a:t>Образец заголовка</a:t>
            </a:r>
            <a:endParaRPr lang="en-US" dirty="0"/>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7524F1C-A197-454B-B0E1-834B8CC2117E}" type="datetimeFigureOut">
              <a:rPr lang="ru-RU" smtClean="0"/>
              <a:t>09.02.2024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553732098"/>
      </p:ext>
    </p:extLst>
  </p:cSld>
  <p:clrMapOvr>
    <a:masterClrMapping/>
  </p:clrMapOvr>
  <p:transition spd="slow" advClick="0" advTm="210000">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7524F1C-A197-454B-B0E1-834B8CC2117E}" type="datetimeFigureOut">
              <a:rPr lang="ru-RU" smtClean="0"/>
              <a:t>09.02.2024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2835314697"/>
      </p:ext>
    </p:extLst>
  </p:cSld>
  <p:clrMapOvr>
    <a:masterClrMapping/>
  </p:clrMapOvr>
  <p:transition spd="slow" advClick="0" advTm="210000">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7524F1C-A197-454B-B0E1-834B8CC2117E}" type="datetimeFigureOut">
              <a:rPr lang="ru-RU" smtClean="0"/>
              <a:t>09.02.2024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2780577055"/>
      </p:ext>
    </p:extLst>
  </p:cSld>
  <p:clrMapOvr>
    <a:masterClrMapping/>
  </p:clrMapOvr>
  <p:transition spd="slow" advClick="0" advTm="210000">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7524F1C-A197-454B-B0E1-834B8CC2117E}" type="datetimeFigureOut">
              <a:rPr lang="ru-RU" smtClean="0"/>
              <a:t>09.02.2024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1257570830"/>
      </p:ext>
    </p:extLst>
  </p:cSld>
  <p:clrMapOvr>
    <a:masterClrMapping/>
  </p:clrMapOvr>
  <p:transition spd="slow" advClick="0" advTm="210000">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ru-RU"/>
              <a:t>Образец заголовка</a:t>
            </a:r>
            <a:endParaRPr lang="en-US" dirty="0"/>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7524F1C-A197-454B-B0E1-834B8CC2117E}" type="datetimeFigureOut">
              <a:rPr lang="ru-RU" smtClean="0"/>
              <a:t>09.02.2024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701274037"/>
      </p:ext>
    </p:extLst>
  </p:cSld>
  <p:clrMapOvr>
    <a:masterClrMapping/>
  </p:clrMapOvr>
  <p:transition spd="slow" advClick="0" advTm="210000">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490097" y="3245556"/>
            <a:ext cx="9211509" cy="773571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10972532" y="3245556"/>
            <a:ext cx="9211509" cy="773571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7524F1C-A197-454B-B0E1-834B8CC2117E}" type="datetimeFigureOut">
              <a:rPr lang="ru-RU" smtClean="0"/>
              <a:t>09.02.2024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4194496237"/>
      </p:ext>
    </p:extLst>
  </p:cSld>
  <p:clrMapOvr>
    <a:masterClrMapping/>
  </p:clrMapOvr>
  <p:transition spd="slow" advClick="0" advTm="210000">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ru-RU"/>
              <a:t>Образец текста</a:t>
            </a:r>
          </a:p>
        </p:txBody>
      </p:sp>
      <p:sp>
        <p:nvSpPr>
          <p:cNvPr id="4" name="Content Placeholder 3"/>
          <p:cNvSpPr>
            <a:spLocks noGrp="1"/>
          </p:cNvSpPr>
          <p:nvPr>
            <p:ph sz="half" idx="2"/>
          </p:nvPr>
        </p:nvSpPr>
        <p:spPr>
          <a:xfrm>
            <a:off x="1492921" y="4453467"/>
            <a:ext cx="9169175" cy="65503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ru-RU"/>
              <a:t>Образец текста</a:t>
            </a:r>
          </a:p>
        </p:txBody>
      </p:sp>
      <p:sp>
        <p:nvSpPr>
          <p:cNvPr id="6" name="Content Placeholder 5"/>
          <p:cNvSpPr>
            <a:spLocks noGrp="1"/>
          </p:cNvSpPr>
          <p:nvPr>
            <p:ph sz="quarter" idx="4"/>
          </p:nvPr>
        </p:nvSpPr>
        <p:spPr>
          <a:xfrm>
            <a:off x="10972532" y="4453467"/>
            <a:ext cx="9214332" cy="65503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7524F1C-A197-454B-B0E1-834B8CC2117E}" type="datetimeFigureOut">
              <a:rPr lang="ru-RU" smtClean="0"/>
              <a:t>09.02.2024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927266487"/>
      </p:ext>
    </p:extLst>
  </p:cSld>
  <p:clrMapOvr>
    <a:masterClrMapping/>
  </p:clrMapOvr>
  <p:transition spd="slow" advClick="0" advTm="210000">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7524F1C-A197-454B-B0E1-834B8CC2117E}" type="datetimeFigureOut">
              <a:rPr lang="ru-RU" smtClean="0"/>
              <a:t>09.02.2024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3574616262"/>
      </p:ext>
    </p:extLst>
  </p:cSld>
  <p:clrMapOvr>
    <a:masterClrMapping/>
  </p:clrMapOvr>
  <p:transition spd="slow" advClick="0" advTm="210000">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24F1C-A197-454B-B0E1-834B8CC2117E}" type="datetimeFigureOut">
              <a:rPr lang="ru-RU" smtClean="0"/>
              <a:t>09.02.2024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2777387134"/>
      </p:ext>
    </p:extLst>
  </p:cSld>
  <p:clrMapOvr>
    <a:masterClrMapping/>
  </p:clrMapOvr>
  <p:transition spd="slow" advClick="0" advTm="210000">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ru-RU"/>
              <a:t>Образец заголовка</a:t>
            </a:r>
            <a:endParaRPr lang="en-US" dirty="0"/>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ru-RU"/>
              <a:t>Образец текста</a:t>
            </a:r>
          </a:p>
        </p:txBody>
      </p:sp>
      <p:sp>
        <p:nvSpPr>
          <p:cNvPr id="5" name="Date Placeholder 4"/>
          <p:cNvSpPr>
            <a:spLocks noGrp="1"/>
          </p:cNvSpPr>
          <p:nvPr>
            <p:ph type="dt" sz="half" idx="10"/>
          </p:nvPr>
        </p:nvSpPr>
        <p:spPr/>
        <p:txBody>
          <a:bodyPr/>
          <a:lstStyle/>
          <a:p>
            <a:fld id="{17524F1C-A197-454B-B0E1-834B8CC2117E}" type="datetimeFigureOut">
              <a:rPr lang="ru-RU" smtClean="0"/>
              <a:t>09.02.2024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734709340"/>
      </p:ext>
    </p:extLst>
  </p:cSld>
  <p:clrMapOvr>
    <a:masterClrMapping/>
  </p:clrMapOvr>
  <p:transition spd="slow" advClick="0" advTm="210000">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ru-RU"/>
              <a:t>Образец заголовка</a:t>
            </a:r>
            <a:endParaRPr lang="en-US" dirty="0"/>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ru-RU"/>
              <a:t>Вставка рисунка</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ru-RU"/>
              <a:t>Образец текста</a:t>
            </a:r>
          </a:p>
        </p:txBody>
      </p:sp>
      <p:sp>
        <p:nvSpPr>
          <p:cNvPr id="5" name="Date Placeholder 4"/>
          <p:cNvSpPr>
            <a:spLocks noGrp="1"/>
          </p:cNvSpPr>
          <p:nvPr>
            <p:ph type="dt" sz="half" idx="10"/>
          </p:nvPr>
        </p:nvSpPr>
        <p:spPr/>
        <p:txBody>
          <a:bodyPr/>
          <a:lstStyle/>
          <a:p>
            <a:fld id="{17524F1C-A197-454B-B0E1-834B8CC2117E}" type="datetimeFigureOut">
              <a:rPr lang="ru-RU" smtClean="0"/>
              <a:t>09.02.2024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E11A60F-2699-454F-9509-6855A835C0A9}" type="slidenum">
              <a:rPr lang="ru-RU" smtClean="0"/>
              <a:t>‹#›</a:t>
            </a:fld>
            <a:endParaRPr lang="ru-RU"/>
          </a:p>
        </p:txBody>
      </p:sp>
    </p:spTree>
    <p:extLst>
      <p:ext uri="{BB962C8B-B14F-4D97-AF65-F5344CB8AC3E}">
        <p14:creationId xmlns:p14="http://schemas.microsoft.com/office/powerpoint/2010/main" val="246623979"/>
      </p:ext>
    </p:extLst>
  </p:cSld>
  <p:clrMapOvr>
    <a:masterClrMapping/>
  </p:clrMapOvr>
  <p:transition spd="slow" advClick="0" advTm="210000">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17524F1C-A197-454B-B0E1-834B8CC2117E}" type="datetimeFigureOut">
              <a:rPr lang="ru-RU" smtClean="0"/>
              <a:t>09.02.2024</a:t>
            </a:fld>
            <a:endParaRPr lang="ru-RU"/>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BE11A60F-2699-454F-9509-6855A835C0A9}" type="slidenum">
              <a:rPr lang="ru-RU" smtClean="0"/>
              <a:t>‹#›</a:t>
            </a:fld>
            <a:endParaRPr lang="ru-RU"/>
          </a:p>
        </p:txBody>
      </p:sp>
    </p:spTree>
    <p:extLst>
      <p:ext uri="{BB962C8B-B14F-4D97-AF65-F5344CB8AC3E}">
        <p14:creationId xmlns:p14="http://schemas.microsoft.com/office/powerpoint/2010/main" val="594991352"/>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ransition spd="slow" advClick="0" advTm="210000">
    <p:push/>
  </p:transition>
  <p:txStyles>
    <p:titleStyle>
      <a:lvl1pPr algn="l" defTabSz="1625529"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l" defTabSz="1625529"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l" defTabSz="1625529" rtl="0"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l" defTabSz="1625529" rtl="0"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529" rtl="0" eaLnBrk="1" latinLnBrk="0" hangingPunct="1">
        <a:defRPr sz="3200" kern="1200">
          <a:solidFill>
            <a:schemeClr val="tx1"/>
          </a:solidFill>
          <a:latin typeface="+mn-lt"/>
          <a:ea typeface="+mn-ea"/>
          <a:cs typeface="+mn-cs"/>
        </a:defRPr>
      </a:lvl1pPr>
      <a:lvl2pPr marL="812764" algn="l" defTabSz="1625529" rtl="0" eaLnBrk="1" latinLnBrk="0" hangingPunct="1">
        <a:defRPr sz="3200" kern="1200">
          <a:solidFill>
            <a:schemeClr val="tx1"/>
          </a:solidFill>
          <a:latin typeface="+mn-lt"/>
          <a:ea typeface="+mn-ea"/>
          <a:cs typeface="+mn-cs"/>
        </a:defRPr>
      </a:lvl2pPr>
      <a:lvl3pPr marL="1625529" algn="l" defTabSz="1625529" rtl="0" eaLnBrk="1" latinLnBrk="0" hangingPunct="1">
        <a:defRPr sz="3200" kern="1200">
          <a:solidFill>
            <a:schemeClr val="tx1"/>
          </a:solidFill>
          <a:latin typeface="+mn-lt"/>
          <a:ea typeface="+mn-ea"/>
          <a:cs typeface="+mn-cs"/>
        </a:defRPr>
      </a:lvl3pPr>
      <a:lvl4pPr marL="2438293" algn="l" defTabSz="1625529" rtl="0" eaLnBrk="1" latinLnBrk="0" hangingPunct="1">
        <a:defRPr sz="3200" kern="1200">
          <a:solidFill>
            <a:schemeClr val="tx1"/>
          </a:solidFill>
          <a:latin typeface="+mn-lt"/>
          <a:ea typeface="+mn-ea"/>
          <a:cs typeface="+mn-cs"/>
        </a:defRPr>
      </a:lvl4pPr>
      <a:lvl5pPr marL="3251058" algn="l" defTabSz="1625529" rtl="0" eaLnBrk="1" latinLnBrk="0" hangingPunct="1">
        <a:defRPr sz="3200" kern="1200">
          <a:solidFill>
            <a:schemeClr val="tx1"/>
          </a:solidFill>
          <a:latin typeface="+mn-lt"/>
          <a:ea typeface="+mn-ea"/>
          <a:cs typeface="+mn-cs"/>
        </a:defRPr>
      </a:lvl5pPr>
      <a:lvl6pPr marL="4063822" algn="l" defTabSz="1625529" rtl="0" eaLnBrk="1" latinLnBrk="0" hangingPunct="1">
        <a:defRPr sz="3200" kern="1200">
          <a:solidFill>
            <a:schemeClr val="tx1"/>
          </a:solidFill>
          <a:latin typeface="+mn-lt"/>
          <a:ea typeface="+mn-ea"/>
          <a:cs typeface="+mn-cs"/>
        </a:defRPr>
      </a:lvl6pPr>
      <a:lvl7pPr marL="4876587" algn="l" defTabSz="1625529" rtl="0" eaLnBrk="1" latinLnBrk="0" hangingPunct="1">
        <a:defRPr sz="3200" kern="1200">
          <a:solidFill>
            <a:schemeClr val="tx1"/>
          </a:solidFill>
          <a:latin typeface="+mn-lt"/>
          <a:ea typeface="+mn-ea"/>
          <a:cs typeface="+mn-cs"/>
        </a:defRPr>
      </a:lvl7pPr>
      <a:lvl8pPr marL="5689351" algn="l" defTabSz="1625529" rtl="0" eaLnBrk="1" latinLnBrk="0" hangingPunct="1">
        <a:defRPr sz="3200" kern="1200">
          <a:solidFill>
            <a:schemeClr val="tx1"/>
          </a:solidFill>
          <a:latin typeface="+mn-lt"/>
          <a:ea typeface="+mn-ea"/>
          <a:cs typeface="+mn-cs"/>
        </a:defRPr>
      </a:lvl8pPr>
      <a:lvl9pPr marL="6502116" algn="l" defTabSz="162552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A546B79-F597-4440-912B-6F29739117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grpSp>
        <p:nvGrpSpPr>
          <p:cNvPr id="5" name="Группа 4"/>
          <p:cNvGrpSpPr/>
          <p:nvPr/>
        </p:nvGrpSpPr>
        <p:grpSpPr>
          <a:xfrm>
            <a:off x="1915887" y="-898258"/>
            <a:ext cx="18028434" cy="13179553"/>
            <a:chOff x="3958645" y="6021571"/>
            <a:chExt cx="8562735" cy="6259724"/>
          </a:xfrm>
        </p:grpSpPr>
        <p:pic>
          <p:nvPicPr>
            <p:cNvPr id="9" name="Рисунок 8">
              <a:hlinkClick r:id="rId4" action="ppaction://hlinksldjump"/>
              <a:extLst>
                <a:ext uri="{FF2B5EF4-FFF2-40B4-BE49-F238E27FC236}">
                  <a16:creationId xmlns:a16="http://schemas.microsoft.com/office/drawing/2014/main" id="{E882D860-F23E-4365-8461-D836CA0383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8645" y="6021571"/>
              <a:ext cx="8562735" cy="6259724"/>
            </a:xfrm>
            <a:prstGeom prst="rect">
              <a:avLst/>
            </a:prstGeom>
          </p:spPr>
        </p:pic>
        <p:sp>
          <p:nvSpPr>
            <p:cNvPr id="14" name="TextBox 13">
              <a:hlinkClick r:id="rId4" action="ppaction://hlinksldjump"/>
              <a:extLst>
                <a:ext uri="{FF2B5EF4-FFF2-40B4-BE49-F238E27FC236}">
                  <a16:creationId xmlns:a16="http://schemas.microsoft.com/office/drawing/2014/main" id="{78556DDF-9AF4-4FD5-AD53-690B56AD701B}"/>
                </a:ext>
              </a:extLst>
            </p:cNvPr>
            <p:cNvSpPr txBox="1"/>
            <p:nvPr/>
          </p:nvSpPr>
          <p:spPr>
            <a:xfrm rot="20500470">
              <a:off x="5929752" y="8820414"/>
              <a:ext cx="5598416" cy="1724932"/>
            </a:xfrm>
            <a:prstGeom prst="rect">
              <a:avLst/>
            </a:prstGeom>
            <a:noFill/>
            <a:effectLst>
              <a:outerShdw blurRad="114300" dist="88900" dir="6600000" algn="ctr" rotWithShape="0">
                <a:srgbClr val="000000">
                  <a:alpha val="73000"/>
                </a:srgbClr>
              </a:outerShdw>
            </a:effectLst>
          </p:spPr>
          <p:txBody>
            <a:bodyPr wrap="none" rtlCol="0">
              <a:spAutoFit/>
            </a:bodyPr>
            <a:lstStyle/>
            <a:p>
              <a:r>
                <a:rPr lang="ru-RU" sz="11500" dirty="0">
                  <a:solidFill>
                    <a:schemeClr val="bg1"/>
                  </a:solidFill>
                  <a:latin typeface="USSR STENCIL" panose="02000503060000020004" pitchFamily="2" charset="-52"/>
                </a:rPr>
                <a:t>ДАГЕСТАН</a:t>
              </a:r>
              <a:r>
                <a:rPr lang="en-US" sz="11500" dirty="0">
                  <a:solidFill>
                    <a:schemeClr val="bg1"/>
                  </a:solidFill>
                  <a:latin typeface="USSR STENCIL" panose="02000503060000020004" pitchFamily="2" charset="-52"/>
                </a:rPr>
                <a:t> </a:t>
              </a:r>
              <a:r>
                <a:rPr lang="ru-RU" sz="11500" dirty="0">
                  <a:solidFill>
                    <a:schemeClr val="bg1"/>
                  </a:solidFill>
                  <a:latin typeface="USSR STENCIL" panose="02000503060000020004" pitchFamily="2" charset="-52"/>
                </a:rPr>
                <a:t>в</a:t>
              </a:r>
            </a:p>
            <a:p>
              <a:r>
                <a:rPr lang="ru-RU" sz="11500" dirty="0">
                  <a:solidFill>
                    <a:schemeClr val="bg1"/>
                  </a:solidFill>
                  <a:latin typeface="USSR STENCIL" panose="02000503060000020004" pitchFamily="2" charset="-52"/>
                </a:rPr>
                <a:t>НАЧАЛЕ ВОЙНЫ</a:t>
              </a:r>
              <a:r>
                <a:rPr lang="ru-RU" sz="11500" dirty="0">
                  <a:latin typeface="USSR STENCIL" panose="02000503060000020004" pitchFamily="2" charset="-52"/>
                </a:rPr>
                <a:t> </a:t>
              </a:r>
            </a:p>
          </p:txBody>
        </p:sp>
      </p:grpSp>
    </p:spTree>
    <p:extLst>
      <p:ext uri="{BB962C8B-B14F-4D97-AF65-F5344CB8AC3E}">
        <p14:creationId xmlns:p14="http://schemas.microsoft.com/office/powerpoint/2010/main" val="1957801541"/>
      </p:ext>
    </p:extLst>
  </p:cSld>
  <p:clrMapOvr>
    <a:masterClrMapping/>
  </p:clrMapOvr>
  <p:transition spd="slow" advClick="0">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sp>
        <p:nvSpPr>
          <p:cNvPr id="8" name="TextBox 7">
            <a:extLst>
              <a:ext uri="{FF2B5EF4-FFF2-40B4-BE49-F238E27FC236}">
                <a16:creationId xmlns:a16="http://schemas.microsoft.com/office/drawing/2014/main" id="{A357E301-B0C4-437D-A8B9-4B347D47CC54}"/>
              </a:ext>
            </a:extLst>
          </p:cNvPr>
          <p:cNvSpPr txBox="1"/>
          <p:nvPr/>
        </p:nvSpPr>
        <p:spPr>
          <a:xfrm>
            <a:off x="1331259" y="2150560"/>
            <a:ext cx="7880674" cy="6122510"/>
          </a:xfrm>
          <a:prstGeom prst="rect">
            <a:avLst/>
          </a:prstGeom>
          <a:noFill/>
        </p:spPr>
        <p:txBody>
          <a:bodyPr wrap="square">
            <a:spAutoFit/>
          </a:bodyPr>
          <a:lstStyle/>
          <a:p>
            <a:pPr algn="just">
              <a:lnSpc>
                <a:spcPct val="107000"/>
              </a:lnSpc>
              <a:spcAft>
                <a:spcPts val="800"/>
              </a:spcAft>
            </a:pP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С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первых дней войны на оборону стала работать вся нефтяная промышленность Чечено-Ингушской республики, которая снабжала фронт горюче-смазочными материалами, заводы, наладившие производство оружия и боеприпасов, заправочных бензовозов и инженерного оборудования, колхозы, поставлявшие продовольствие для Красной Армии.</a:t>
            </a:r>
          </a:p>
          <a:p>
            <a:pPr algn="just">
              <a:lnSpc>
                <a:spcPct val="107000"/>
              </a:lnSpc>
              <a:spcAft>
                <a:spcPts val="800"/>
              </a:spcAft>
            </a:pP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На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изготовление минометов были переоборудованы 18 предприятий Грозного. Горючую смесь для подрыва танков изготавливали в Грозненском научно-исследовательском институте. Нефтяники выполняли план по выпуску лучших марок авиабензина, который использовала почти вся истребительная авиация, на 200−300%. Более 250 работников нефтяной отрасли были награждены орденами и медалями.</a:t>
            </a:r>
          </a:p>
        </p:txBody>
      </p:sp>
      <p:pic>
        <p:nvPicPr>
          <p:cNvPr id="9" name="Рисунок 8">
            <a:extLst>
              <a:ext uri="{FF2B5EF4-FFF2-40B4-BE49-F238E27FC236}">
                <a16:creationId xmlns:a16="http://schemas.microsoft.com/office/drawing/2014/main" id="{327F5B5C-436F-40E0-9B54-762A3A11C71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58071" y="1103086"/>
            <a:ext cx="10769929" cy="9013371"/>
          </a:xfrm>
          <a:prstGeom prst="rect">
            <a:avLst/>
          </a:prstGeom>
          <a:noFill/>
          <a:ln>
            <a:noFill/>
          </a:ln>
        </p:spPr>
      </p:pic>
    </p:spTree>
    <p:extLst>
      <p:ext uri="{BB962C8B-B14F-4D97-AF65-F5344CB8AC3E}">
        <p14:creationId xmlns:p14="http://schemas.microsoft.com/office/powerpoint/2010/main" val="3756939669"/>
      </p:ext>
    </p:extLst>
  </p:cSld>
  <p:clrMapOvr>
    <a:masterClrMapping/>
  </p:clrMapOvr>
  <p:transition spd="slow" advClick="0" advTm="210000">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pic>
        <p:nvPicPr>
          <p:cNvPr id="9" name="Рисунок 8">
            <a:extLst>
              <a:ext uri="{FF2B5EF4-FFF2-40B4-BE49-F238E27FC236}">
                <a16:creationId xmlns:a16="http://schemas.microsoft.com/office/drawing/2014/main" id="{327F5B5C-436F-40E0-9B54-762A3A11C71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22185" y="1465943"/>
            <a:ext cx="11437586" cy="9332686"/>
          </a:xfrm>
          <a:prstGeom prst="rect">
            <a:avLst/>
          </a:prstGeom>
          <a:noFill/>
          <a:ln>
            <a:noFill/>
          </a:ln>
        </p:spPr>
      </p:pic>
      <p:sp>
        <p:nvSpPr>
          <p:cNvPr id="2" name="Прямоугольник 1"/>
          <p:cNvSpPr/>
          <p:nvPr/>
        </p:nvSpPr>
        <p:spPr>
          <a:xfrm>
            <a:off x="12348545" y="2293257"/>
            <a:ext cx="8443334" cy="7109639"/>
          </a:xfrm>
          <a:prstGeom prst="rect">
            <a:avLst/>
          </a:prstGeom>
        </p:spPr>
        <p:txBody>
          <a:bodyPr wrap="square">
            <a:spAutoFit/>
          </a:bodyPr>
          <a:lstStyle/>
          <a:p>
            <a:pPr algn="just"/>
            <a:r>
              <a:rPr lang="ru-RU" sz="2400" dirty="0" smtClean="0">
                <a:solidFill>
                  <a:schemeClr val="bg1"/>
                </a:solidFill>
              </a:rPr>
              <a:t>     </a:t>
            </a:r>
            <a:r>
              <a:rPr lang="ru-RU" sz="2400" b="1" dirty="0" smtClean="0">
                <a:solidFill>
                  <a:schemeClr val="bg1"/>
                </a:solidFill>
              </a:rPr>
              <a:t>В </a:t>
            </a:r>
            <a:r>
              <a:rPr lang="ru-RU" sz="2400" b="1" dirty="0">
                <a:solidFill>
                  <a:schemeClr val="bg1"/>
                </a:solidFill>
              </a:rPr>
              <a:t>первые месяцы войны на сооружение оборонительных рубежей на дорогах перед Грозным были направлены свыше 55 тысяч человек. Ими было установлено 47 минных полей, оборудованных шестью тысячами мин, 800 из которых были самодельными. По свидетельствам историков, были подготовлены для обрушения скальных пород на полотно 10 участков дорог.</a:t>
            </a:r>
          </a:p>
          <a:p>
            <a:pPr algn="just"/>
            <a:r>
              <a:rPr lang="ru-RU" sz="2400" b="1" dirty="0" smtClean="0">
                <a:solidFill>
                  <a:schemeClr val="bg1"/>
                </a:solidFill>
              </a:rPr>
              <a:t>     Комсомольцы </a:t>
            </a:r>
            <a:r>
              <a:rPr lang="ru-RU" sz="2400" b="1" dirty="0">
                <a:solidFill>
                  <a:schemeClr val="bg1"/>
                </a:solidFill>
              </a:rPr>
              <a:t>Грозненского нефтяного техникума установили многоярусное минирование, применив различные комбинации мин и зарядов. Эффективными были и огневые заграждения в долине </a:t>
            </a:r>
            <a:r>
              <a:rPr lang="ru-RU" sz="2400" b="1" dirty="0" err="1">
                <a:solidFill>
                  <a:schemeClr val="bg1"/>
                </a:solidFill>
              </a:rPr>
              <a:t>Алхан-Чурт</a:t>
            </a:r>
            <a:r>
              <a:rPr lang="ru-RU" sz="2400" b="1" dirty="0">
                <a:solidFill>
                  <a:schemeClr val="bg1"/>
                </a:solidFill>
              </a:rPr>
              <a:t>, когда на поверхности воды тонким слоем разливали нефть, а непосредственно перед боем поверх неё заливался зажигательный слой из бензина, мазута и керосина и поджигался. Эта огненная преграда давала возможность выиграть необходимое время в бою.</a:t>
            </a:r>
          </a:p>
          <a:p>
            <a:pPr algn="just"/>
            <a:r>
              <a:rPr lang="ru-RU" sz="2400" b="1" dirty="0" smtClean="0">
                <a:solidFill>
                  <a:schemeClr val="bg1"/>
                </a:solidFill>
              </a:rPr>
              <a:t>     Кроме </a:t>
            </a:r>
            <a:r>
              <a:rPr lang="ru-RU" sz="2400" b="1" dirty="0">
                <a:solidFill>
                  <a:schemeClr val="bg1"/>
                </a:solidFill>
              </a:rPr>
              <a:t>того, перед Грозным было построено и оборудовано 149 артиллерийских и пулеметных позиций, 90 командных и наблюдательных пунктов, 492 блиндажа</a:t>
            </a:r>
            <a:r>
              <a:rPr lang="ru-RU" sz="2400" b="1" dirty="0" smtClean="0">
                <a:solidFill>
                  <a:schemeClr val="bg1"/>
                </a:solidFill>
              </a:rPr>
              <a:t>.</a:t>
            </a:r>
            <a:endParaRPr lang="ru-RU" sz="2400" b="1" dirty="0">
              <a:solidFill>
                <a:schemeClr val="bg1"/>
              </a:solidFill>
            </a:endParaRPr>
          </a:p>
        </p:txBody>
      </p:sp>
    </p:spTree>
    <p:extLst>
      <p:ext uri="{BB962C8B-B14F-4D97-AF65-F5344CB8AC3E}">
        <p14:creationId xmlns:p14="http://schemas.microsoft.com/office/powerpoint/2010/main" val="575516903"/>
      </p:ext>
    </p:extLst>
  </p:cSld>
  <p:clrMapOvr>
    <a:masterClrMapping/>
  </p:clrMapOvr>
  <p:transition spd="slow" advClick="0" advTm="210000">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1674138" cy="12191703"/>
          </a:xfrm>
          <a:prstGeom prst="rect">
            <a:avLst/>
          </a:prstGeom>
        </p:spPr>
      </p:pic>
      <p:pic>
        <p:nvPicPr>
          <p:cNvPr id="10" name="Рисунок 9" descr="Командир 255 отдельного Чечено-Ингушского кавалерийского полка Японц Абадиев">
            <a:extLst>
              <a:ext uri="{FF2B5EF4-FFF2-40B4-BE49-F238E27FC236}">
                <a16:creationId xmlns:a16="http://schemas.microsoft.com/office/drawing/2014/main" id="{3FA3632B-EB25-4C17-BE14-7165F996EC3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8963" y="1669143"/>
            <a:ext cx="6692579" cy="8387629"/>
          </a:xfrm>
          <a:prstGeom prst="rect">
            <a:avLst/>
          </a:prstGeom>
          <a:noFill/>
          <a:ln>
            <a:noFill/>
          </a:ln>
        </p:spPr>
      </p:pic>
      <p:sp>
        <p:nvSpPr>
          <p:cNvPr id="2" name="Прямоугольник 1"/>
          <p:cNvSpPr/>
          <p:nvPr/>
        </p:nvSpPr>
        <p:spPr>
          <a:xfrm>
            <a:off x="10363201" y="2286952"/>
            <a:ext cx="10130972" cy="3416320"/>
          </a:xfrm>
          <a:prstGeom prst="rect">
            <a:avLst/>
          </a:prstGeom>
        </p:spPr>
        <p:txBody>
          <a:bodyPr wrap="square">
            <a:spAutoFit/>
          </a:bodyPr>
          <a:lstStyle/>
          <a:p>
            <a:pPr algn="just"/>
            <a:r>
              <a:rPr lang="ru-RU" sz="2400" dirty="0" smtClean="0">
                <a:solidFill>
                  <a:schemeClr val="bg1"/>
                </a:solidFill>
              </a:rPr>
              <a:t>     На </a:t>
            </a:r>
            <a:r>
              <a:rPr lang="ru-RU" sz="2400" dirty="0">
                <a:solidFill>
                  <a:schemeClr val="bg1"/>
                </a:solidFill>
              </a:rPr>
              <a:t>территории Чечено-Ингушетии были сформированы 317-я стрелковая дивизия и 114-й чечено-ингушский кавалерийский дивизион в составе 4-го казачьего кавалерийского корпуса, состоявший на 80% из горцев. Они сражались на </a:t>
            </a:r>
            <a:r>
              <a:rPr lang="ru-RU" sz="2400" dirty="0" err="1">
                <a:solidFill>
                  <a:schemeClr val="bg1"/>
                </a:solidFill>
              </a:rPr>
              <a:t>моздокско-малгобекском</a:t>
            </a:r>
            <a:r>
              <a:rPr lang="ru-RU" sz="2400" dirty="0">
                <a:solidFill>
                  <a:schemeClr val="bg1"/>
                </a:solidFill>
              </a:rPr>
              <a:t> направлении.</a:t>
            </a:r>
          </a:p>
          <a:p>
            <a:pPr algn="just"/>
            <a:r>
              <a:rPr lang="ru-RU" sz="2400" dirty="0" smtClean="0">
                <a:solidFill>
                  <a:schemeClr val="bg1"/>
                </a:solidFill>
              </a:rPr>
              <a:t>     Кроме </a:t>
            </a:r>
            <a:r>
              <a:rPr lang="ru-RU" sz="2400" dirty="0">
                <a:solidFill>
                  <a:schemeClr val="bg1"/>
                </a:solidFill>
              </a:rPr>
              <a:t>того, были созданы 242-я горнострелковая дивизия, саперная и маневренно-воздушная бригады, а также </a:t>
            </a:r>
            <a:r>
              <a:rPr lang="ru-RU" sz="2400" dirty="0" err="1">
                <a:solidFill>
                  <a:schemeClr val="bg1"/>
                </a:solidFill>
              </a:rPr>
              <a:t>автобатальон</a:t>
            </a:r>
            <a:r>
              <a:rPr lang="ru-RU" sz="2400" dirty="0">
                <a:solidFill>
                  <a:schemeClr val="bg1"/>
                </a:solidFill>
              </a:rPr>
              <a:t> и другие подразделения. </a:t>
            </a:r>
            <a:endParaRPr lang="ru-RU" sz="2400" dirty="0" smtClean="0">
              <a:solidFill>
                <a:schemeClr val="bg1"/>
              </a:solidFill>
            </a:endParaRPr>
          </a:p>
          <a:p>
            <a:pPr algn="just"/>
            <a:r>
              <a:rPr lang="ru-RU" sz="2400" dirty="0" smtClean="0">
                <a:solidFill>
                  <a:schemeClr val="bg1"/>
                </a:solidFill>
              </a:rPr>
              <a:t>     В </a:t>
            </a:r>
            <a:r>
              <a:rPr lang="ru-RU" sz="2400" dirty="0">
                <a:solidFill>
                  <a:schemeClr val="bg1"/>
                </a:solidFill>
              </a:rPr>
              <a:t>Сталинградской битве принял участие 255-й отдельный Чечено-Ингушский кавалерийский полк, сформированный в 1942 году.</a:t>
            </a:r>
          </a:p>
        </p:txBody>
      </p:sp>
      <p:pic>
        <p:nvPicPr>
          <p:cNvPr id="3" name="Рисунок 2"/>
          <p:cNvPicPr>
            <a:picLocks noChangeAspect="1"/>
          </p:cNvPicPr>
          <p:nvPr/>
        </p:nvPicPr>
        <p:blipFill>
          <a:blip r:embed="rId5"/>
          <a:stretch>
            <a:fillRect/>
          </a:stretch>
        </p:blipFill>
        <p:spPr>
          <a:xfrm>
            <a:off x="768491" y="10317795"/>
            <a:ext cx="9772463" cy="625976"/>
          </a:xfrm>
          <a:prstGeom prst="rect">
            <a:avLst/>
          </a:prstGeom>
        </p:spPr>
      </p:pic>
    </p:spTree>
    <p:extLst>
      <p:ext uri="{BB962C8B-B14F-4D97-AF65-F5344CB8AC3E}">
        <p14:creationId xmlns:p14="http://schemas.microsoft.com/office/powerpoint/2010/main" val="428702416"/>
      </p:ext>
    </p:extLst>
  </p:cSld>
  <p:clrMapOvr>
    <a:masterClrMapping/>
  </p:clrMapOvr>
  <p:transition spd="slow" advClick="0" advTm="210000">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1674138" cy="12191703"/>
          </a:xfrm>
          <a:prstGeom prst="rect">
            <a:avLst/>
          </a:prstGeom>
        </p:spPr>
      </p:pic>
      <p:pic>
        <p:nvPicPr>
          <p:cNvPr id="9" name="Рисунок 8" descr="Защитники Брестской крепости">
            <a:extLst>
              <a:ext uri="{FF2B5EF4-FFF2-40B4-BE49-F238E27FC236}">
                <a16:creationId xmlns:a16="http://schemas.microsoft.com/office/drawing/2014/main" id="{40FBEB49-B702-4B40-86DB-6ED2D876CA5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622968" y="2124293"/>
            <a:ext cx="6120018" cy="3700088"/>
          </a:xfrm>
          <a:prstGeom prst="rect">
            <a:avLst/>
          </a:prstGeom>
          <a:noFill/>
          <a:ln>
            <a:noFill/>
          </a:ln>
        </p:spPr>
      </p:pic>
      <p:sp>
        <p:nvSpPr>
          <p:cNvPr id="11" name="TextBox 10">
            <a:extLst>
              <a:ext uri="{FF2B5EF4-FFF2-40B4-BE49-F238E27FC236}">
                <a16:creationId xmlns:a16="http://schemas.microsoft.com/office/drawing/2014/main" id="{18D1C1C8-E482-4DD6-96C7-F4470030BFA3}"/>
              </a:ext>
            </a:extLst>
          </p:cNvPr>
          <p:cNvSpPr txBox="1"/>
          <p:nvPr/>
        </p:nvSpPr>
        <p:spPr>
          <a:xfrm>
            <a:off x="9026861" y="2237965"/>
            <a:ext cx="11525368" cy="2548455"/>
          </a:xfrm>
          <a:prstGeom prst="rect">
            <a:avLst/>
          </a:prstGeom>
          <a:noFill/>
        </p:spPr>
        <p:txBody>
          <a:bodyPr wrap="square">
            <a:spAutoFit/>
          </a:bodyPr>
          <a:lstStyle/>
          <a:p>
            <a:pPr>
              <a:lnSpc>
                <a:spcPct val="107000"/>
              </a:lnSpc>
              <a:spcAft>
                <a:spcPts val="800"/>
              </a:spcAft>
            </a:pP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Защитники Брестской крепости</a:t>
            </a:r>
          </a:p>
          <a:p>
            <a:pPr>
              <a:lnSpc>
                <a:spcPct val="107000"/>
              </a:lnSpc>
              <a:spcAft>
                <a:spcPts val="800"/>
              </a:spcAft>
            </a:pP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На мемориале в Брестской крепости в честь защитников установлена стела, под которой покоятся останки 850 красноармейцев. Имена 222 из них известны и высечены золотом. Среди них имена уроженцев Чечни и Ингушетии — А.А.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Лалаева</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Магомеда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Узуева</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С.И.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Абдрахманова</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З.А.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Масаева</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Халиты</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Цечоева</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и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Бисултана</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Эсмурзиева</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12" name="Рисунок 11" descr="Халит Цечоев">
            <a:extLst>
              <a:ext uri="{FF2B5EF4-FFF2-40B4-BE49-F238E27FC236}">
                <a16:creationId xmlns:a16="http://schemas.microsoft.com/office/drawing/2014/main" id="{4EA4373A-BF36-40B9-915E-1D475D98890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967314" y="5162237"/>
            <a:ext cx="3994523" cy="6054791"/>
          </a:xfrm>
          <a:prstGeom prst="rect">
            <a:avLst/>
          </a:prstGeom>
          <a:noFill/>
          <a:ln>
            <a:noFill/>
          </a:ln>
        </p:spPr>
      </p:pic>
      <p:sp>
        <p:nvSpPr>
          <p:cNvPr id="13" name="TextBox 12">
            <a:extLst>
              <a:ext uri="{FF2B5EF4-FFF2-40B4-BE49-F238E27FC236}">
                <a16:creationId xmlns:a16="http://schemas.microsoft.com/office/drawing/2014/main" id="{6ED365D2-6114-4C1F-B244-64FEE2CAD691}"/>
              </a:ext>
            </a:extLst>
          </p:cNvPr>
          <p:cNvSpPr txBox="1"/>
          <p:nvPr/>
        </p:nvSpPr>
        <p:spPr>
          <a:xfrm>
            <a:off x="7696861" y="6584701"/>
            <a:ext cx="7431777" cy="3544753"/>
          </a:xfrm>
          <a:prstGeom prst="rect">
            <a:avLst/>
          </a:prstGeom>
          <a:noFill/>
        </p:spPr>
        <p:txBody>
          <a:bodyPr wrap="square">
            <a:spAutoFit/>
          </a:bodyPr>
          <a:lstStyle/>
          <a:p>
            <a:pPr>
              <a:lnSpc>
                <a:spcPct val="107000"/>
              </a:lnSpc>
              <a:spcAft>
                <a:spcPts val="800"/>
              </a:spcAft>
            </a:pP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Халит</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Цечоев</a:t>
            </a:r>
            <a:endPar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Одному из защитников Брестской крепости Магомеду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Узуеву</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в 1996 году посмертно было присвоено звание Героя Российской Федерации. Сведения о других героях-защитниках из Чечено-Ингушской АССР пока не установлены. Как утверждают историки, сотни чеченцев и ингушей, погибших при обороне Брестской крепости, так и остались без вести пропавшими.</a:t>
            </a:r>
            <a:endParaRPr lang="ru-RU" sz="2400" b="1" dirty="0">
              <a:solidFill>
                <a:schemeClr val="bg1"/>
              </a:solidFill>
            </a:endParaRPr>
          </a:p>
        </p:txBody>
      </p:sp>
      <p:pic>
        <p:nvPicPr>
          <p:cNvPr id="14" name="Рисунок 13" descr="Магомед Узуев">
            <a:extLst>
              <a:ext uri="{FF2B5EF4-FFF2-40B4-BE49-F238E27FC236}">
                <a16:creationId xmlns:a16="http://schemas.microsoft.com/office/drawing/2014/main" id="{A9B7DE59-1D16-4CD5-B001-CA8CF43455F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222192" y="6249840"/>
            <a:ext cx="4904749" cy="4455550"/>
          </a:xfrm>
          <a:prstGeom prst="rect">
            <a:avLst/>
          </a:prstGeom>
          <a:noFill/>
          <a:ln>
            <a:noFill/>
          </a:ln>
        </p:spPr>
      </p:pic>
      <p:sp>
        <p:nvSpPr>
          <p:cNvPr id="3" name="Прямоугольник 2"/>
          <p:cNvSpPr/>
          <p:nvPr/>
        </p:nvSpPr>
        <p:spPr>
          <a:xfrm>
            <a:off x="595086" y="646648"/>
            <a:ext cx="20450628" cy="830997"/>
          </a:xfrm>
          <a:prstGeom prst="rect">
            <a:avLst/>
          </a:prstGeom>
        </p:spPr>
        <p:txBody>
          <a:bodyPr wrap="square">
            <a:spAutoFit/>
          </a:bodyPr>
          <a:lstStyle/>
          <a:p>
            <a:pPr algn="ctr"/>
            <a:r>
              <a:rPr lang="ru-RU" sz="2400" b="1" dirty="0">
                <a:solidFill>
                  <a:schemeClr val="bg1"/>
                </a:solidFill>
              </a:rPr>
              <a:t>Одной из славных страниц в истории воинов из Чечено-Ингушетии была защита Брестской крепости. Среди первых нескольких тысяч красноармейцев, вступивших в бой с немецко-фашистскими захватчиками 22 июня 1941 года, были более 420 уроженцев Чечено-Ингушской АССР.</a:t>
            </a:r>
          </a:p>
        </p:txBody>
      </p:sp>
    </p:spTree>
    <p:extLst>
      <p:ext uri="{BB962C8B-B14F-4D97-AF65-F5344CB8AC3E}">
        <p14:creationId xmlns:p14="http://schemas.microsoft.com/office/powerpoint/2010/main" val="3067731507"/>
      </p:ext>
    </p:extLst>
  </p:cSld>
  <p:clrMapOvr>
    <a:masterClrMapping/>
  </p:clrMapOvr>
  <p:transition spd="slow" advClick="0" advTm="210000">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hlinkClick r:id="rId3" action="ppaction://hlinksldjump"/>
            <a:extLst>
              <a:ext uri="{FF2B5EF4-FFF2-40B4-BE49-F238E27FC236}">
                <a16:creationId xmlns:a16="http://schemas.microsoft.com/office/drawing/2014/main" id="{5B04D75C-475E-44E0-B744-D68CB5F87E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7"/>
            <a:ext cx="21674138" cy="12191703"/>
          </a:xfrm>
          <a:prstGeom prst="rect">
            <a:avLst/>
          </a:prstGeom>
        </p:spPr>
      </p:pic>
      <p:sp>
        <p:nvSpPr>
          <p:cNvPr id="3" name="Прямоугольник 2"/>
          <p:cNvSpPr/>
          <p:nvPr/>
        </p:nvSpPr>
        <p:spPr>
          <a:xfrm>
            <a:off x="928364" y="1782434"/>
            <a:ext cx="7925350" cy="2068259"/>
          </a:xfrm>
          <a:prstGeom prst="rect">
            <a:avLst/>
          </a:prstGeom>
        </p:spPr>
        <p:txBody>
          <a:bodyPr wrap="square">
            <a:spAutoFit/>
          </a:bodyPr>
          <a:lstStyle/>
          <a:p>
            <a:pPr algn="just">
              <a:lnSpc>
                <a:spcPct val="107000"/>
              </a:lnSpc>
              <a:spcAft>
                <a:spcPts val="800"/>
              </a:spcAft>
            </a:pPr>
            <a:r>
              <a:rPr lang="ru-RU" sz="20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К </a:t>
            </a:r>
            <a:r>
              <a:rPr lang="ru-RU"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лету 1941 года в Дагестане проживало около 930 тыс. человек. В первый же день войны в городах и районах республики прошли многолюдные митинги, на которых жители выражали свою готовность защитить Родину. Горцы заполонили военкоматы, требуя немедленно отправить их на фронт. В армию порой уходили целыми семьями. </a:t>
            </a:r>
          </a:p>
        </p:txBody>
      </p:sp>
      <p:pic>
        <p:nvPicPr>
          <p:cNvPr id="4" name="Рисунок 3" descr="Эвакуированное зерно в Махачкалинском порту. 1940-е"/>
          <p:cNvPicPr/>
          <p:nvPr/>
        </p:nvPicPr>
        <p:blipFill>
          <a:blip r:embed="rId5">
            <a:extLst>
              <a:ext uri="{28A0092B-C50C-407E-A947-70E740481C1C}">
                <a14:useLocalDpi xmlns:a14="http://schemas.microsoft.com/office/drawing/2010/main" val="0"/>
              </a:ext>
            </a:extLst>
          </a:blip>
          <a:srcRect/>
          <a:stretch>
            <a:fillRect/>
          </a:stretch>
        </p:blipFill>
        <p:spPr bwMode="auto">
          <a:xfrm>
            <a:off x="9129486" y="1782434"/>
            <a:ext cx="11974285" cy="7738937"/>
          </a:xfrm>
          <a:prstGeom prst="rect">
            <a:avLst/>
          </a:prstGeom>
          <a:noFill/>
          <a:ln>
            <a:noFill/>
          </a:ln>
          <a:effectLst>
            <a:outerShdw blurRad="254000" dist="12700" dir="600000" sx="103000" sy="103000" algn="tl" rotWithShape="0">
              <a:prstClr val="black">
                <a:alpha val="50000"/>
              </a:prstClr>
            </a:outerShdw>
          </a:effectLst>
        </p:spPr>
      </p:pic>
      <p:sp>
        <p:nvSpPr>
          <p:cNvPr id="5" name="Прямоугольник 4"/>
          <p:cNvSpPr/>
          <p:nvPr/>
        </p:nvSpPr>
        <p:spPr>
          <a:xfrm>
            <a:off x="731211" y="5230988"/>
            <a:ext cx="8122503" cy="4411464"/>
          </a:xfrm>
          <a:prstGeom prst="rect">
            <a:avLst/>
          </a:prstGeom>
        </p:spPr>
        <p:txBody>
          <a:bodyPr wrap="square">
            <a:spAutoFit/>
          </a:bodyPr>
          <a:lstStyle/>
          <a:p>
            <a:pPr algn="just">
              <a:lnSpc>
                <a:spcPct val="107000"/>
              </a:lnSpc>
              <a:spcAft>
                <a:spcPts val="800"/>
              </a:spcAft>
            </a:pPr>
            <a:r>
              <a:rPr lang="ru-RU" sz="20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В </a:t>
            </a:r>
            <a:r>
              <a:rPr lang="ru-RU"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Дагестане был сформирован ряд боевых соединений, в том числе 44 и 58 Армий, в состав которых вошли тысячи дагестанцев, 91 стрелковая дивизия (впоследствии Краснознаменная Мелитопольская дивизия), Махачкалинская стрелковая дивизия НКВД, 714 зенитно-артиллерийский полк, состоявший из 980 дагестанских девушек, Буйнакское пехотное училище, отдельный Дагестанский кавалерийский эскадрон, </a:t>
            </a:r>
            <a:r>
              <a:rPr lang="ru-RU" sz="20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Кизлярский</a:t>
            </a:r>
            <a:r>
              <a:rPr lang="ru-RU"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кавалерийский эскадрон, экипаж бронепоезда «Комсомолец Дагестана». В республике были созданы отряды народного ополчения, в которых на начало октября 1941 года насчитывалось около 12 тыс. человек.</a:t>
            </a:r>
          </a:p>
          <a:p>
            <a:pPr algn="just"/>
            <a:r>
              <a:rPr lang="ru-RU" sz="20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В </a:t>
            </a:r>
            <a:r>
              <a:rPr lang="ru-RU"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годы Великой Отечественной войны, по данным военных комиссариатов, из городов и районов Дагестана было призвано в армию и на флот 126 тыс. 432 человека. </a:t>
            </a:r>
            <a:endParaRPr lang="ru-RU" sz="2000" b="1" dirty="0">
              <a:solidFill>
                <a:schemeClr val="bg1"/>
              </a:solidFill>
            </a:endParaRPr>
          </a:p>
        </p:txBody>
      </p:sp>
      <p:sp>
        <p:nvSpPr>
          <p:cNvPr id="2" name="Прямоугольник 1"/>
          <p:cNvSpPr/>
          <p:nvPr/>
        </p:nvSpPr>
        <p:spPr>
          <a:xfrm>
            <a:off x="11901715" y="9763257"/>
            <a:ext cx="7881257" cy="461665"/>
          </a:xfrm>
          <a:prstGeom prst="rect">
            <a:avLst/>
          </a:prstGeom>
        </p:spPr>
        <p:txBody>
          <a:bodyPr wrap="square">
            <a:spAutoFit/>
          </a:bodyPr>
          <a:lstStyle/>
          <a:p>
            <a:r>
              <a:rPr lang="ru-RU" sz="2400" dirty="0">
                <a:solidFill>
                  <a:schemeClr val="bg1"/>
                </a:solidFill>
              </a:rPr>
              <a:t>Эвакуированное зерно в Махачкалинском порту. 1940-е</a:t>
            </a:r>
          </a:p>
        </p:txBody>
      </p:sp>
    </p:spTree>
    <p:extLst>
      <p:ext uri="{BB962C8B-B14F-4D97-AF65-F5344CB8AC3E}">
        <p14:creationId xmlns:p14="http://schemas.microsoft.com/office/powerpoint/2010/main" val="2028946575"/>
      </p:ext>
    </p:extLst>
  </p:cSld>
  <p:clrMapOvr>
    <a:masterClrMapping/>
  </p:clrMapOvr>
  <p:transition spd="slow" advClick="0" advTm="210000">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D9E08651-C9FC-4283-A27C-310D195A5C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sp>
        <p:nvSpPr>
          <p:cNvPr id="3" name="Прямоугольник 2"/>
          <p:cNvSpPr/>
          <p:nvPr/>
        </p:nvSpPr>
        <p:spPr>
          <a:xfrm>
            <a:off x="1285238" y="1609510"/>
            <a:ext cx="9551829" cy="523220"/>
          </a:xfrm>
          <a:prstGeom prst="rect">
            <a:avLst/>
          </a:prstGeom>
        </p:spPr>
        <p:txBody>
          <a:bodyPr wrap="square">
            <a:spAutoFit/>
          </a:bodyPr>
          <a:lstStyle/>
          <a:p>
            <a:endParaRPr lang="ru-RU" sz="2800" b="1" dirty="0">
              <a:solidFill>
                <a:schemeClr val="bg1"/>
              </a:solidFill>
            </a:endParaRPr>
          </a:p>
        </p:txBody>
      </p:sp>
      <p:sp>
        <p:nvSpPr>
          <p:cNvPr id="5" name="Прямоугольник 4"/>
          <p:cNvSpPr/>
          <p:nvPr/>
        </p:nvSpPr>
        <p:spPr>
          <a:xfrm>
            <a:off x="1030563" y="870932"/>
            <a:ext cx="8926237" cy="7848302"/>
          </a:xfrm>
          <a:prstGeom prst="rect">
            <a:avLst/>
          </a:prstGeom>
        </p:spPr>
        <p:txBody>
          <a:bodyPr wrap="square">
            <a:spAutoFit/>
          </a:bodyPr>
          <a:lstStyle/>
          <a:p>
            <a:r>
              <a:rPr lang="ru-RU" sz="2400" b="1" dirty="0">
                <a:solidFill>
                  <a:schemeClr val="bg1"/>
                </a:solidFill>
              </a:rPr>
              <a:t> </a:t>
            </a:r>
          </a:p>
          <a:p>
            <a:pPr algn="just"/>
            <a:r>
              <a:rPr lang="ru-RU" sz="2400" b="1" dirty="0" smtClean="0">
                <a:solidFill>
                  <a:schemeClr val="bg1"/>
                </a:solidFill>
              </a:rPr>
              <a:t>     Нависшая </a:t>
            </a:r>
            <a:r>
              <a:rPr lang="ru-RU" sz="2400" b="1" dirty="0">
                <a:solidFill>
                  <a:schemeClr val="bg1"/>
                </a:solidFill>
              </a:rPr>
              <a:t>над страной опасность потребовали немедленной перестройки деятельности отраслей народного хозяйства. Вся хозяйственная деятельность должна была быть подчинена одной цели — дать Красной армии как можно больше вооружения, боеприпасов и другого необходимого снаряжения.</a:t>
            </a:r>
          </a:p>
          <a:p>
            <a:pPr algn="just"/>
            <a:r>
              <a:rPr lang="ru-RU" sz="2400" b="1" dirty="0">
                <a:solidFill>
                  <a:schemeClr val="bg1"/>
                </a:solidFill>
              </a:rPr>
              <a:t>Ассортимент продукции, вырабатываемой промышленностью Дагестана, в кратчайшие сроки был изменен в соответствии с потребностями фронта. В первые же месяцы войны прекратился или резко сократился выпуск основной части гражданской продукции, чтобы высвободить производственные мощности и рабочую силу для удовлетворения потребностей армии. Заводы стала выпускать новые сложные виды изделий военного назначения, требующие большой технической культуры.</a:t>
            </a:r>
          </a:p>
          <a:p>
            <a:pPr algn="just"/>
            <a:r>
              <a:rPr lang="ru-RU" sz="2400" b="1" dirty="0" smtClean="0">
                <a:solidFill>
                  <a:schemeClr val="bg1"/>
                </a:solidFill>
              </a:rPr>
              <a:t>     Особое </a:t>
            </a:r>
            <a:r>
              <a:rPr lang="ru-RU" sz="2400" b="1" dirty="0">
                <a:solidFill>
                  <a:schemeClr val="bg1"/>
                </a:solidFill>
              </a:rPr>
              <a:t>внимание также было уделено повышению производительности </a:t>
            </a:r>
            <a:r>
              <a:rPr lang="ru-RU" sz="2400" b="1" dirty="0" smtClean="0">
                <a:solidFill>
                  <a:schemeClr val="bg1"/>
                </a:solidFill>
              </a:rPr>
              <a:t>труда. С </a:t>
            </a:r>
            <a:r>
              <a:rPr lang="ru-RU" sz="2400" b="1" dirty="0">
                <a:solidFill>
                  <a:schemeClr val="bg1"/>
                </a:solidFill>
              </a:rPr>
              <a:t>самого начала войны в Дагестане развернулось движение за выполнение двух и более норм, появились сотни многостаночников, рабочих, совмещавших профессии. В июле 1941 года на предприятиях Махачкалы насчитывалось 186 </a:t>
            </a:r>
            <a:r>
              <a:rPr lang="ru-RU" sz="2400" b="1" dirty="0" err="1">
                <a:solidFill>
                  <a:schemeClr val="bg1"/>
                </a:solidFill>
              </a:rPr>
              <a:t>двухсотников</a:t>
            </a:r>
            <a:r>
              <a:rPr lang="ru-RU" sz="2400" b="1" dirty="0">
                <a:solidFill>
                  <a:schemeClr val="bg1"/>
                </a:solidFill>
              </a:rPr>
              <a:t>, а уже в сентябре по две-три нормы выполняли до тысячи рабочих</a:t>
            </a:r>
            <a:endParaRPr lang="ru-RU" sz="2800" b="1" dirty="0">
              <a:solidFill>
                <a:schemeClr val="bg1"/>
              </a:solidFill>
            </a:endParaRPr>
          </a:p>
        </p:txBody>
      </p:sp>
      <p:pic>
        <p:nvPicPr>
          <p:cNvPr id="6" name="Рисунок 5" descr="Погрузка орудия на судно. Махачкалинский морской порт. 1940-е"/>
          <p:cNvPicPr/>
          <p:nvPr/>
        </p:nvPicPr>
        <p:blipFill>
          <a:blip r:embed="rId4">
            <a:extLst>
              <a:ext uri="{28A0092B-C50C-407E-A947-70E740481C1C}">
                <a14:useLocalDpi xmlns:a14="http://schemas.microsoft.com/office/drawing/2010/main" val="0"/>
              </a:ext>
            </a:extLst>
          </a:blip>
          <a:srcRect/>
          <a:stretch>
            <a:fillRect/>
          </a:stretch>
        </p:blipFill>
        <p:spPr bwMode="auto">
          <a:xfrm>
            <a:off x="10493830" y="1393371"/>
            <a:ext cx="10508342" cy="7464363"/>
          </a:xfrm>
          <a:prstGeom prst="rect">
            <a:avLst/>
          </a:prstGeom>
          <a:noFill/>
          <a:ln>
            <a:noFill/>
          </a:ln>
          <a:effectLst>
            <a:outerShdw blurRad="254000" dist="228600" dir="2160000" algn="ctr" rotWithShape="0">
              <a:srgbClr val="000000">
                <a:alpha val="50000"/>
              </a:srgbClr>
            </a:outerShdw>
          </a:effectLst>
        </p:spPr>
      </p:pic>
      <p:sp>
        <p:nvSpPr>
          <p:cNvPr id="2" name="Прямоугольник 1"/>
          <p:cNvSpPr/>
          <p:nvPr/>
        </p:nvSpPr>
        <p:spPr>
          <a:xfrm>
            <a:off x="11526269" y="9088566"/>
            <a:ext cx="8799973" cy="461665"/>
          </a:xfrm>
          <a:prstGeom prst="rect">
            <a:avLst/>
          </a:prstGeom>
        </p:spPr>
        <p:txBody>
          <a:bodyPr wrap="none">
            <a:spAutoFit/>
          </a:bodyPr>
          <a:lstStyle/>
          <a:p>
            <a:r>
              <a:rPr lang="ru-RU" sz="2400" dirty="0">
                <a:solidFill>
                  <a:schemeClr val="bg1"/>
                </a:solidFill>
              </a:rPr>
              <a:t>Погрузка орудия на судно. Махачкалинский морской порт. 1940-е</a:t>
            </a:r>
          </a:p>
        </p:txBody>
      </p:sp>
    </p:spTree>
    <p:extLst>
      <p:ext uri="{BB962C8B-B14F-4D97-AF65-F5344CB8AC3E}">
        <p14:creationId xmlns:p14="http://schemas.microsoft.com/office/powerpoint/2010/main" val="3646700356"/>
      </p:ext>
    </p:extLst>
  </p:cSld>
  <p:clrMapOvr>
    <a:masterClrMapping/>
  </p:clrMapOvr>
  <p:transition spd="slow" advClick="0" advTm="210000">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pic>
        <p:nvPicPr>
          <p:cNvPr id="8" name="Рисунок 7" descr="Судовое орудие готово к бою. Махачкалинский морской порт. 1940-е">
            <a:extLst>
              <a:ext uri="{FF2B5EF4-FFF2-40B4-BE49-F238E27FC236}">
                <a16:creationId xmlns:a16="http://schemas.microsoft.com/office/drawing/2014/main" id="{B019F514-51D6-45C6-82B9-F49395F4793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506857" y="1349829"/>
            <a:ext cx="11292114" cy="7939313"/>
          </a:xfrm>
          <a:prstGeom prst="rect">
            <a:avLst/>
          </a:prstGeom>
          <a:noFill/>
          <a:ln>
            <a:noFill/>
          </a:ln>
          <a:effectLst>
            <a:outerShdw blurRad="317500" dist="38100" dir="2700000" sx="101000" sy="101000" algn="tl" rotWithShape="0">
              <a:prstClr val="black">
                <a:alpha val="80000"/>
              </a:prstClr>
            </a:outerShdw>
          </a:effectLst>
        </p:spPr>
      </p:pic>
      <p:sp>
        <p:nvSpPr>
          <p:cNvPr id="10" name="TextBox 9">
            <a:extLst>
              <a:ext uri="{FF2B5EF4-FFF2-40B4-BE49-F238E27FC236}">
                <a16:creationId xmlns:a16="http://schemas.microsoft.com/office/drawing/2014/main" id="{64137539-17D5-49E9-B12C-A0F9F728015B}"/>
              </a:ext>
            </a:extLst>
          </p:cNvPr>
          <p:cNvSpPr txBox="1"/>
          <p:nvPr/>
        </p:nvSpPr>
        <p:spPr>
          <a:xfrm>
            <a:off x="1441938" y="1237582"/>
            <a:ext cx="7556919" cy="6019918"/>
          </a:xfrm>
          <a:prstGeom prst="rect">
            <a:avLst/>
          </a:prstGeom>
          <a:noFill/>
        </p:spPr>
        <p:txBody>
          <a:bodyPr wrap="square">
            <a:spAutoFit/>
          </a:bodyPr>
          <a:lstStyle/>
          <a:p>
            <a:pPr algn="just">
              <a:lnSpc>
                <a:spcPct val="107000"/>
              </a:lnSpc>
            </a:pP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Существенное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влияние на производство военной продукции имело перебазирование в республику промышленных предприятий из районов, которым угрожала оккупация. В Махачкалу с Украины и Ростовской области были переведены заводы «Красный молот» и «Красный металлист», чугунолитейный и арматурный завод «Красное Знамя» — в поселок Дагестанские Огни, а завод №175 — в поселок </a:t>
            </a:r>
            <a:r>
              <a:rPr lang="ru-RU"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Двигательстрой</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pP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Так, завод №182, принявший эвакуированный завод №175, за короткий срок запустил производство торпед, авиационных мин, комплектов минных приборов и механизмов. Параллельно с выполнением основной производственной программы на заводе было начато производство 50-мм и 82-мм минометов.</a:t>
            </a:r>
          </a:p>
        </p:txBody>
      </p:sp>
      <p:pic>
        <p:nvPicPr>
          <p:cNvPr id="4" name="Рисунок 3"/>
          <p:cNvPicPr>
            <a:picLocks noChangeAspect="1"/>
          </p:cNvPicPr>
          <p:nvPr/>
        </p:nvPicPr>
        <p:blipFill>
          <a:blip r:embed="rId5"/>
          <a:stretch>
            <a:fillRect/>
          </a:stretch>
        </p:blipFill>
        <p:spPr>
          <a:xfrm>
            <a:off x="9865143" y="9671635"/>
            <a:ext cx="11174937" cy="749873"/>
          </a:xfrm>
          <a:prstGeom prst="rect">
            <a:avLst/>
          </a:prstGeom>
        </p:spPr>
      </p:pic>
    </p:spTree>
    <p:extLst>
      <p:ext uri="{BB962C8B-B14F-4D97-AF65-F5344CB8AC3E}">
        <p14:creationId xmlns:p14="http://schemas.microsoft.com/office/powerpoint/2010/main" val="3563607784"/>
      </p:ext>
    </p:extLst>
  </p:cSld>
  <p:clrMapOvr>
    <a:masterClrMapping/>
  </p:clrMapOvr>
  <p:transition spd="slow" advClick="0" advTm="210000">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sp>
        <p:nvSpPr>
          <p:cNvPr id="10" name="TextBox 9">
            <a:extLst>
              <a:ext uri="{FF2B5EF4-FFF2-40B4-BE49-F238E27FC236}">
                <a16:creationId xmlns:a16="http://schemas.microsoft.com/office/drawing/2014/main" id="{64137539-17D5-49E9-B12C-A0F9F728015B}"/>
              </a:ext>
            </a:extLst>
          </p:cNvPr>
          <p:cNvSpPr txBox="1"/>
          <p:nvPr/>
        </p:nvSpPr>
        <p:spPr>
          <a:xfrm>
            <a:off x="1016000" y="1237582"/>
            <a:ext cx="6952343" cy="6225102"/>
          </a:xfrm>
          <a:prstGeom prst="rect">
            <a:avLst/>
          </a:prstGeom>
          <a:noFill/>
        </p:spPr>
        <p:txBody>
          <a:bodyPr wrap="square">
            <a:spAutoFit/>
          </a:bodyPr>
          <a:lstStyle/>
          <a:p>
            <a:pPr algn="just">
              <a:lnSpc>
                <a:spcPct val="107000"/>
              </a:lnSpc>
              <a:spcAft>
                <a:spcPts val="800"/>
              </a:spcAft>
            </a:pP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endParaRPr lang="ru-RU"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Завод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«Красное Знамя» стал выпускать детали для ручных гранат РГД-33, стабилизаторы 50-мм чугунных мин. Ручные гранаты РГД также изготовлялись на заводе «Красный металлист», ящики для снарядов и 50-мм мин выпускались на Махачкалинской мебельной фабрике, а бутылки для горючей смеси, походные фляги, ампулы, банки для хранения консервированной крови — на стекольном заводе «Дагестанские Огни». По решению Военного совета Северо-Кавказской группы войск в республике также было начато производство противотанковых и противопехотных средств борьбы с противником.</a:t>
            </a:r>
          </a:p>
        </p:txBody>
      </p:sp>
      <p:pic>
        <p:nvPicPr>
          <p:cNvPr id="6" name="Рисунок 5" descr="Разгрузка военного снаряжения плавучим краном. Махачкалинский морской порт. 1940-е">
            <a:extLst>
              <a:ext uri="{FF2B5EF4-FFF2-40B4-BE49-F238E27FC236}">
                <a16:creationId xmlns:a16="http://schemas.microsoft.com/office/drawing/2014/main" id="{0A4F43EC-26EC-4145-BBAC-DB4C11F8AA3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200571" y="1490391"/>
            <a:ext cx="12888686" cy="8321266"/>
          </a:xfrm>
          <a:prstGeom prst="rect">
            <a:avLst/>
          </a:prstGeom>
          <a:noFill/>
          <a:ln>
            <a:noFill/>
          </a:ln>
          <a:effectLst>
            <a:outerShdw blurRad="393700" dist="38100" dir="3540000" sx="102000" sy="102000" algn="tl" rotWithShape="0">
              <a:prstClr val="black">
                <a:alpha val="70000"/>
              </a:prstClr>
            </a:outerShdw>
          </a:effectLst>
        </p:spPr>
      </p:pic>
      <p:pic>
        <p:nvPicPr>
          <p:cNvPr id="2" name="Рисунок 1"/>
          <p:cNvPicPr>
            <a:picLocks noChangeAspect="1"/>
          </p:cNvPicPr>
          <p:nvPr/>
        </p:nvPicPr>
        <p:blipFill>
          <a:blip r:embed="rId5"/>
          <a:stretch>
            <a:fillRect/>
          </a:stretch>
        </p:blipFill>
        <p:spPr>
          <a:xfrm>
            <a:off x="7968343" y="10322092"/>
            <a:ext cx="13228925" cy="749873"/>
          </a:xfrm>
          <a:prstGeom prst="rect">
            <a:avLst/>
          </a:prstGeom>
        </p:spPr>
      </p:pic>
    </p:spTree>
    <p:extLst>
      <p:ext uri="{BB962C8B-B14F-4D97-AF65-F5344CB8AC3E}">
        <p14:creationId xmlns:p14="http://schemas.microsoft.com/office/powerpoint/2010/main" val="3807824756"/>
      </p:ext>
    </p:extLst>
  </p:cSld>
  <p:clrMapOvr>
    <a:masterClrMapping/>
  </p:clrMapOvr>
  <p:transition spd="slow" advClick="0" advTm="210000">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7"/>
            <a:ext cx="21674138" cy="12191703"/>
          </a:xfrm>
          <a:prstGeom prst="rect">
            <a:avLst/>
          </a:prstGeom>
        </p:spPr>
      </p:pic>
      <p:sp>
        <p:nvSpPr>
          <p:cNvPr id="10" name="TextBox 9">
            <a:extLst>
              <a:ext uri="{FF2B5EF4-FFF2-40B4-BE49-F238E27FC236}">
                <a16:creationId xmlns:a16="http://schemas.microsoft.com/office/drawing/2014/main" id="{64137539-17D5-49E9-B12C-A0F9F728015B}"/>
              </a:ext>
            </a:extLst>
          </p:cNvPr>
          <p:cNvSpPr txBox="1"/>
          <p:nvPr/>
        </p:nvSpPr>
        <p:spPr>
          <a:xfrm>
            <a:off x="13643428" y="3678948"/>
            <a:ext cx="6662057" cy="4834400"/>
          </a:xfrm>
          <a:prstGeom prst="rect">
            <a:avLst/>
          </a:prstGeom>
          <a:noFill/>
        </p:spPr>
        <p:txBody>
          <a:bodyPr wrap="square">
            <a:spAutoFit/>
          </a:bodyPr>
          <a:lstStyle/>
          <a:p>
            <a:pPr algn="just">
              <a:lnSpc>
                <a:spcPct val="107000"/>
              </a:lnSpc>
              <a:spcAft>
                <a:spcPts val="800"/>
              </a:spcAft>
            </a:pPr>
            <a:r>
              <a:rPr lang="ru-RU" sz="2400" b="1"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     П</a:t>
            </a: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редприятия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Дагестана уже в первые месяцы войны производили более 200 наименований продукции, которая шла на удовлетворение запросов фронта. В справке секретаря Дагестанского обкома партии по промышленности от 10 ноября 1941 года отмечалось, что </a:t>
            </a:r>
            <a:r>
              <a:rPr lang="ru-RU" sz="24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«в настоящее время нет почти ни одного предприятия в республике, которое бы не работало непосредственно для нужд фронта по пополнению боеприпасов, вооружения, вещевого снаряжения и пищевого довольствия армии»</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8" name="Рисунок 7" descr="Разгрузка танков с барж. Махачкалинский морской порт. 1940-е">
            <a:extLst>
              <a:ext uri="{FF2B5EF4-FFF2-40B4-BE49-F238E27FC236}">
                <a16:creationId xmlns:a16="http://schemas.microsoft.com/office/drawing/2014/main" id="{0E3ACB10-7231-4ED4-98E7-72334FA6593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17600" y="1132114"/>
            <a:ext cx="12221029" cy="8781143"/>
          </a:xfrm>
          <a:prstGeom prst="rect">
            <a:avLst/>
          </a:prstGeom>
          <a:noFill/>
          <a:ln>
            <a:noFill/>
          </a:ln>
        </p:spPr>
      </p:pic>
      <p:pic>
        <p:nvPicPr>
          <p:cNvPr id="2" name="Рисунок 1"/>
          <p:cNvPicPr>
            <a:picLocks noChangeAspect="1"/>
          </p:cNvPicPr>
          <p:nvPr/>
        </p:nvPicPr>
        <p:blipFill>
          <a:blip r:embed="rId5"/>
          <a:stretch>
            <a:fillRect/>
          </a:stretch>
        </p:blipFill>
        <p:spPr>
          <a:xfrm>
            <a:off x="1918752" y="10295201"/>
            <a:ext cx="10376291" cy="749873"/>
          </a:xfrm>
          <a:prstGeom prst="rect">
            <a:avLst/>
          </a:prstGeom>
        </p:spPr>
      </p:pic>
    </p:spTree>
    <p:extLst>
      <p:ext uri="{BB962C8B-B14F-4D97-AF65-F5344CB8AC3E}">
        <p14:creationId xmlns:p14="http://schemas.microsoft.com/office/powerpoint/2010/main" val="1410789501"/>
      </p:ext>
    </p:extLst>
  </p:cSld>
  <p:clrMapOvr>
    <a:masterClrMapping/>
  </p:clrMapOvr>
  <p:transition spd="slow" advClick="0" advTm="210000">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1674138" cy="12191703"/>
          </a:xfrm>
          <a:prstGeom prst="rect">
            <a:avLst/>
          </a:prstGeom>
        </p:spPr>
      </p:pic>
      <p:pic>
        <p:nvPicPr>
          <p:cNvPr id="6" name="Рисунок 5" descr="Эвакуационный госпиталь в Дагестане в годы Великой Отечественной войны">
            <a:extLst>
              <a:ext uri="{FF2B5EF4-FFF2-40B4-BE49-F238E27FC236}">
                <a16:creationId xmlns:a16="http://schemas.microsoft.com/office/drawing/2014/main" id="{B7C17298-A4F4-460A-A0DA-17770A10F8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977680" y="6550611"/>
            <a:ext cx="10023202" cy="4447259"/>
          </a:xfrm>
          <a:prstGeom prst="rect">
            <a:avLst/>
          </a:prstGeom>
          <a:noFill/>
          <a:ln>
            <a:noFill/>
          </a:ln>
        </p:spPr>
      </p:pic>
      <p:pic>
        <p:nvPicPr>
          <p:cNvPr id="9" name="Рисунок 8" descr="Деятельность детских домов в Дагестане в годы войны">
            <a:extLst>
              <a:ext uri="{FF2B5EF4-FFF2-40B4-BE49-F238E27FC236}">
                <a16:creationId xmlns:a16="http://schemas.microsoft.com/office/drawing/2014/main" id="{0D38F473-B8B6-40E9-A934-9277F427009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08612" y="1516955"/>
            <a:ext cx="9549681" cy="6248187"/>
          </a:xfrm>
          <a:prstGeom prst="rect">
            <a:avLst/>
          </a:prstGeom>
          <a:noFill/>
          <a:ln>
            <a:noFill/>
          </a:ln>
        </p:spPr>
      </p:pic>
      <p:sp>
        <p:nvSpPr>
          <p:cNvPr id="11" name="TextBox 10">
            <a:extLst>
              <a:ext uri="{FF2B5EF4-FFF2-40B4-BE49-F238E27FC236}">
                <a16:creationId xmlns:a16="http://schemas.microsoft.com/office/drawing/2014/main" id="{73002135-E1F9-442C-8ACC-8818E1963B03}"/>
              </a:ext>
            </a:extLst>
          </p:cNvPr>
          <p:cNvSpPr txBox="1"/>
          <p:nvPr/>
        </p:nvSpPr>
        <p:spPr>
          <a:xfrm>
            <a:off x="708612" y="7945201"/>
            <a:ext cx="9738367" cy="454612"/>
          </a:xfrm>
          <a:prstGeom prst="rect">
            <a:avLst/>
          </a:prstGeom>
          <a:noFill/>
        </p:spPr>
        <p:txBody>
          <a:bodyPr wrap="square">
            <a:spAutoFit/>
          </a:bodyPr>
          <a:lstStyle/>
          <a:p>
            <a:pPr>
              <a:lnSpc>
                <a:spcPct val="107000"/>
              </a:lnSpc>
              <a:spcAft>
                <a:spcPts val="800"/>
              </a:spcAft>
            </a:pPr>
            <a:r>
              <a:rPr lang="ru-RU"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Эвакуационный госпиталь в Дагестане в годы Великой Отечественной </a:t>
            </a:r>
            <a:r>
              <a:rPr lang="ru-RU" sz="22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войны</a:t>
            </a:r>
            <a:endParaRPr lang="ru-RU" sz="2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0617272" y="1782405"/>
            <a:ext cx="10383610" cy="3785652"/>
          </a:xfrm>
          <a:prstGeom prst="rect">
            <a:avLst/>
          </a:prstGeom>
        </p:spPr>
        <p:txBody>
          <a:bodyPr wrap="square">
            <a:spAutoFit/>
          </a:bodyPr>
          <a:lstStyle/>
          <a:p>
            <a:pPr algn="just"/>
            <a:r>
              <a:rPr lang="ru-RU" sz="2400" b="1" dirty="0" smtClean="0">
                <a:solidFill>
                  <a:schemeClr val="bg1"/>
                </a:solidFill>
              </a:rPr>
              <a:t>     Дагестан </a:t>
            </a:r>
            <a:r>
              <a:rPr lang="ru-RU" sz="2400" b="1" dirty="0">
                <a:solidFill>
                  <a:schemeClr val="bg1"/>
                </a:solidFill>
              </a:rPr>
              <a:t>не испытал всех ужасов немецкой оккупации — в годы войны он представлял собой глубокий тыл. Тем не менее в те годы интересам фронта была подчинена вся жизнь республики, в том числе работа органов здравоохранения.</a:t>
            </a:r>
          </a:p>
          <a:p>
            <a:pPr algn="just"/>
            <a:r>
              <a:rPr lang="ru-RU" sz="2400" b="1" dirty="0">
                <a:solidFill>
                  <a:schemeClr val="bg1"/>
                </a:solidFill>
              </a:rPr>
              <a:t>Первый эвакогоспиталь в Дагестане открылся в июле 1941 года в Дербенте. К началу 1942 года во всех городах республики было развернуто 10 госпиталей, а всего за годы войны — более 60. Для них были выделены лучшие здания. Лишь 3% госпитальных коек были размещены в больницах, остальные — в школах и общежитиях, институтах и техникумах, гостиницах, клубах, кинотеатрах и других помещениях.</a:t>
            </a:r>
          </a:p>
        </p:txBody>
      </p:sp>
    </p:spTree>
    <p:extLst>
      <p:ext uri="{BB962C8B-B14F-4D97-AF65-F5344CB8AC3E}">
        <p14:creationId xmlns:p14="http://schemas.microsoft.com/office/powerpoint/2010/main" val="2757195027"/>
      </p:ext>
    </p:extLst>
  </p:cSld>
  <p:clrMapOvr>
    <a:masterClrMapping/>
  </p:clrMapOvr>
  <p:transition spd="slow" advClick="0" advTm="210000">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0DCF9EC-211A-440C-9E14-87870FDA7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pic>
        <p:nvPicPr>
          <p:cNvPr id="4" name="Рисунок 3" descr="Аул в горах Дагестана. 1936">
            <a:extLst>
              <a:ext uri="{FF2B5EF4-FFF2-40B4-BE49-F238E27FC236}">
                <a16:creationId xmlns:a16="http://schemas.microsoft.com/office/drawing/2014/main" id="{D47ADF28-DDD3-4FC6-87B1-F3A5AF6BB1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02058" y="1828801"/>
            <a:ext cx="11611428" cy="7910286"/>
          </a:xfrm>
          <a:prstGeom prst="rect">
            <a:avLst/>
          </a:prstGeom>
          <a:noFill/>
          <a:ln>
            <a:noFill/>
          </a:ln>
        </p:spPr>
      </p:pic>
      <p:sp>
        <p:nvSpPr>
          <p:cNvPr id="6" name="TextBox 5">
            <a:extLst>
              <a:ext uri="{FF2B5EF4-FFF2-40B4-BE49-F238E27FC236}">
                <a16:creationId xmlns:a16="http://schemas.microsoft.com/office/drawing/2014/main" id="{BB6C73E4-2F7B-45C9-BEBF-0D9246D86EF9}"/>
              </a:ext>
            </a:extLst>
          </p:cNvPr>
          <p:cNvSpPr txBox="1"/>
          <p:nvPr/>
        </p:nvSpPr>
        <p:spPr>
          <a:xfrm>
            <a:off x="1509586" y="2233083"/>
            <a:ext cx="6831820" cy="7308026"/>
          </a:xfrm>
          <a:prstGeom prst="rect">
            <a:avLst/>
          </a:prstGeom>
          <a:noFill/>
        </p:spPr>
        <p:txBody>
          <a:bodyPr wrap="square">
            <a:spAutoFit/>
          </a:bodyPr>
          <a:lstStyle/>
          <a:p>
            <a:pPr algn="just">
              <a:lnSpc>
                <a:spcPct val="107000"/>
              </a:lnSpc>
              <a:spcAft>
                <a:spcPts val="800"/>
              </a:spcAft>
            </a:pP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Значимую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роль в политическом просвещении людей сыграли </a:t>
            </a: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печатные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издания. Не только радио, но и газеты рассказывали о буднях Красной армии на фронтах войны и трудовых подвигах советских патриотов, о событиях международной жизни и важнейших решениях партии и правительства. В наиболее людных местах городов, райцентров, аулов были оборудованы витрины для газет и листовок с сообщениями Совинформбюро.</a:t>
            </a:r>
          </a:p>
          <a:p>
            <a:pPr algn="just">
              <a:lnSpc>
                <a:spcPct val="107000"/>
              </a:lnSpc>
              <a:spcAft>
                <a:spcPts val="800"/>
              </a:spcAft>
            </a:pPr>
            <a:r>
              <a:rPr lang="ru-RU" sz="2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В </a:t>
            </a:r>
            <a:r>
              <a:rPr lang="ru-RU"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годы войны изменилась и работа Дагестанского издательства. Особое внимание оно стало уделять выпуску книг и брошюр на политические и военно-оборонные темы, многие из которых переводились на национальные языки. Только за первые два месяца войны было издано 28 оборонных и антифашистских брошюр общим тиражом более 138 тыс. экземпляров.</a:t>
            </a:r>
          </a:p>
        </p:txBody>
      </p:sp>
    </p:spTree>
    <p:extLst>
      <p:ext uri="{BB962C8B-B14F-4D97-AF65-F5344CB8AC3E}">
        <p14:creationId xmlns:p14="http://schemas.microsoft.com/office/powerpoint/2010/main" val="1218950956"/>
      </p:ext>
    </p:extLst>
  </p:cSld>
  <p:clrMapOvr>
    <a:masterClrMapping/>
  </p:clrMapOvr>
  <p:transition spd="slow" advClick="0" advTm="210000">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A546B79-F597-4440-912B-6F29739117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
            <a:ext cx="21674138" cy="12191703"/>
          </a:xfrm>
          <a:prstGeom prst="rect">
            <a:avLst/>
          </a:prstGeom>
        </p:spPr>
      </p:pic>
      <p:grpSp>
        <p:nvGrpSpPr>
          <p:cNvPr id="3" name="Группа 2"/>
          <p:cNvGrpSpPr/>
          <p:nvPr/>
        </p:nvGrpSpPr>
        <p:grpSpPr>
          <a:xfrm>
            <a:off x="1611084" y="691492"/>
            <a:ext cx="17486695" cy="12831891"/>
            <a:chOff x="11399464" y="807607"/>
            <a:chExt cx="9846430" cy="7225397"/>
          </a:xfrm>
        </p:grpSpPr>
        <p:pic>
          <p:nvPicPr>
            <p:cNvPr id="6" name="Рисунок 5">
              <a:hlinkClick r:id="rId4" action="ppaction://hlinksldjump"/>
              <a:extLst>
                <a:ext uri="{FF2B5EF4-FFF2-40B4-BE49-F238E27FC236}">
                  <a16:creationId xmlns:a16="http://schemas.microsoft.com/office/drawing/2014/main" id="{F3B066F2-B192-405E-B1FB-2CAB51C2AC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11519">
              <a:off x="13296688" y="807607"/>
              <a:ext cx="7949206" cy="7225397"/>
            </a:xfrm>
            <a:prstGeom prst="rect">
              <a:avLst/>
            </a:prstGeom>
          </p:spPr>
        </p:pic>
        <p:sp>
          <p:nvSpPr>
            <p:cNvPr id="15" name="TextBox 14">
              <a:hlinkClick r:id="rId4" action="ppaction://hlinksldjump"/>
              <a:extLst>
                <a:ext uri="{FF2B5EF4-FFF2-40B4-BE49-F238E27FC236}">
                  <a16:creationId xmlns:a16="http://schemas.microsoft.com/office/drawing/2014/main" id="{FD78FB64-3BA0-4710-B4E9-ED209B37E6A7}"/>
                </a:ext>
              </a:extLst>
            </p:cNvPr>
            <p:cNvSpPr txBox="1"/>
            <p:nvPr/>
          </p:nvSpPr>
          <p:spPr>
            <a:xfrm rot="693470">
              <a:off x="11399464" y="5112709"/>
              <a:ext cx="8815234" cy="1438416"/>
            </a:xfrm>
            <a:prstGeom prst="rect">
              <a:avLst/>
            </a:prstGeom>
            <a:noFill/>
            <a:effectLst>
              <a:outerShdw blurRad="114300" dist="88900" dir="6600000" algn="ctr" rotWithShape="0">
                <a:srgbClr val="000000">
                  <a:alpha val="73000"/>
                </a:srgbClr>
              </a:outerShdw>
            </a:effectLst>
          </p:spPr>
          <p:txBody>
            <a:bodyPr wrap="square" rtlCol="0">
              <a:spAutoFit/>
            </a:bodyPr>
            <a:lstStyle/>
            <a:p>
              <a:pPr algn="ctr"/>
              <a:r>
                <a:rPr lang="ru-RU" sz="8000" dirty="0">
                  <a:solidFill>
                    <a:schemeClr val="bg1"/>
                  </a:solidFill>
                  <a:latin typeface="USSR STENCIL" panose="02000503060000020004" pitchFamily="2" charset="-52"/>
                </a:rPr>
                <a:t>ЧИАССР в </a:t>
              </a:r>
            </a:p>
            <a:p>
              <a:pPr algn="ctr"/>
              <a:r>
                <a:rPr lang="ru-RU" sz="8000" dirty="0">
                  <a:solidFill>
                    <a:schemeClr val="bg1"/>
                  </a:solidFill>
                  <a:latin typeface="USSR STENCIL" panose="02000503060000020004" pitchFamily="2" charset="-52"/>
                </a:rPr>
                <a:t>НАЧАЛЕ ВОЙНЫ</a:t>
              </a:r>
              <a:endParaRPr lang="ru-RU" sz="8000" dirty="0">
                <a:latin typeface="USSR STENCIL" panose="02000503060000020004" pitchFamily="2" charset="-52"/>
              </a:endParaRPr>
            </a:p>
          </p:txBody>
        </p:sp>
      </p:grpSp>
    </p:spTree>
    <p:extLst>
      <p:ext uri="{BB962C8B-B14F-4D97-AF65-F5344CB8AC3E}">
        <p14:creationId xmlns:p14="http://schemas.microsoft.com/office/powerpoint/2010/main" val="336873191"/>
      </p:ext>
    </p:extLst>
  </p:cSld>
  <p:clrMapOvr>
    <a:masterClrMapping/>
  </p:clrMapOvr>
  <p:transition spd="slow" advClick="0">
    <p:push/>
  </p:transition>
</p:sld>
</file>

<file path=ppt/tags/tag1.xml><?xml version="1.0" encoding="utf-8"?>
<p:tagLst xmlns:a="http://schemas.openxmlformats.org/drawingml/2006/main" xmlns:r="http://schemas.openxmlformats.org/officeDocument/2006/relationships" xmlns:p="http://schemas.openxmlformats.org/presentationml/2006/main">
  <p:tag name="ISPRING_PLAYERS_CUSTOMIZATION_2" val="UEsDBBQAAgAIAJgGl1BrXzME1QIAAPcHAAAPAAAAbm9uZS9wbGF5ZXIueG1spVVbb9owFH6mUv9D5PfaMLStQqHVVAntYa0qdbe3yCQm8erYnu2Qsl+/Y+cCSYFtGhLIOTnfd26fD/HtSymiLTOWK7lEMzxFEZOpyrjMl+jL59XVNbq9ubyItaA7ZiKeLZFUkqEoYzY1XDvAPVJXLNGBAQMpirThynC3A9op0PZB5lN0eTEBF2mXqHBOLwip6xpzCwiZWyUqT2JxqkqiDbNMOmZIkwGKOuzC/RkN31JJ4naa2QOkdv8euCXpOV4sH5DUc6xMTt5MpzPy/f7TU1qwkl5xaR2VKfQLmjgJXVzT9PleZZVg1tsmcZPkE3POJxFsk9gt+OxaRtakS9Q4JCWzlubMYiFzRHq/jrMjaDCdNaEySyTd8pz62hLbeoUR7UlsoYxLK9ein9lurajJkt5+4B+TIxnHG0Ft0fLZQS2B/5m3xQS/xD8fzSVUVK0FtwW8OoTsrceLIMOocRl6HBT7AIpdeRIUGfaz4oZl4fFrr/vpDDWxZCVEyA7bOgUbnFY0dcrs7gABgm3Fgnt94EYfOIA8PBwe4PDYTWZPgroqN4y6yrCuRZN4yzOmHqgxYU43Gyosi8nI2oLJEB2TptZ2OvtJxIUrxdu/GIr3G83khz03kgD4z4l8BI6+H1xm7GXF4bVjJXTUMWi1t2GnBfbh9unYal0eXKCBaa9+GAnUEDlqcgb3PaOOkr2dnIKujaot6KLSGqT/muL1+z4vMk5sNJh+GjE5sgjitLJOlfxXGPVgQ7hFmOkZ8V5eRKc+HeiD5j3k/fQcorkIMKFkkFJ3LTbnsHAttpzVTx3FVWvAGpbWkd3mT6OF5k2P/nZ128gbEt1YxnuLuUo3Xp18Kz3yydiGVsLdHdYyXJYBOqr1+J48xvUNdKrqJ/6LRTXP/F/hbA4NjgrG8wJk8+56fsAgVErFMHwwnYq4UbLrA8YkPDW/YRLdRm4V0ojrhJDiVv5w/A1QSwMEFAACAAgAUXBSVw8D0xbEBAAAshEAABgAAABub25lL2NvbW1vbl9tZXNzYWdlcy5sbmfNWF1P40YUfV9p/4MVad+6bPvWBz7k2AO1cOys7RDoi4VKhJDYUG3aqo98aLusdgsILarUiq7aX+ANMQRC4C/M/KOee+0Eh4+aQCP1IVE8npl777nn3LmT8amfX61qP9VeN1bW6hOFr8a+LGi1+ndrSyv15YlCJZh+/nVBa/ywWF9aXF2r1yYK9bWCNjX59Mn46mJ9+cfF5Rp+P32iaeOvao0GHhuT9HT1rK0sTRTKxVA3DOH7VtEWoV4xLTd0dM/TA8t1QlsvCrswKffUlmzJtrxQG/JCXqp1fDfxOcZoLLt4E4+/SLfNt1K29QXhhb4hYInsuUHoV8pl1wuECWsfsV8kO9j/iOyo9/JUU5swSqYiGI3VuoafsSYvMaFFTuDtMZY18T7G3A21q8mmxmto/Jwmt2QHwwihg1mfOYS2bKld9U621ZshAvBnLSeE8wxZOmzZVrAQllxTIIJP7FAsT9WmbA86MiI3HNcr6fa97BNmHcDH8NJjB+9ofjSE7TnLFLcxZZ9iwX7/DVOqeiAQlzebxGp4AgNmWLWCb2DrL+x7gn0jCgaAJqGdw/Y79UHtaGwSj8/hAeKDR22gseJ//xoSyvOiqBuzYeCGerkcFitBkInxEBZP8Gnl7WG4TuC5dljWHWGHjpgPmN178g95IA+GW132xBzb3pO/4fMxd3XF84QDYdnIVGj5rDLDLZVt0VMZ0TBNUYs5cZykiIa7lEP5Wb3hlySgi3QuYCSIWY/4/tBj8qlsEeKYdoY1XfVLPp9Mt6QjrZ7wA88yiEdUa6D4TRiAxAnky8QOXOjccCAZiDEPfmNOBKOUYioTmvqVtkkER6yg0OKxPJcAGUpTWff9quuZTGiQhyDAblxwIgasg8BTJd+AJbrDrzzblmO4SJoRZO0fYg+mL3aiQpj1IH9DBKMzsCkPqpZjutUwSKh4eFuSCfREL9sUNMXZ5ii4RMgzzkWTJIcqi9df9KJliWvqLYmO3BwoQZQRFLl1HCRU1E8zrMnNSQnlQJ8RYdGdB4vZ7wP59zCr3Fms+lP+PsyaBeEnas1b5Ohz1kxSBSGzHplZY/vqvUao8pmV8KfPlYi5wkfWNRlhEVMXGSYtcVnjL8C3C5DP1NbYcE754mUFzLZ0m8vmlZ3Uue6gum+49lhvULwMYVrOTPiyYn0bTuuWzWU8S0bGqnuF0TbcbGvMO/As1XQfI8x7lpY2xxTzz7SEZPGdcN+oWBC12lI7dOoSbTPoDxvOQGW9FlWvyiZqSJUW9fTAR1ei62wV7d5Pl/fF5iHxUAUaXTAAfoO32c5QLy0VI4iq32n+O/ESnqA+MfGuuXhLWWxd9an/U3oOtNgPoegDWDkMLA8NZWh2DkvIEYfFMnvEidzTyOjP3kxvNnA6BlZgCz5Uj7gtoLbxba/DZ5N8rTm6b+8DO5WSoHz7OKiSg+umTAkXiilRT5P7f8DFl5lmL1H3bBL5vpCCR5Tgy9B5gquMph7jcIrNp4HWOuPdNWfUTp6xPvkf08VlCDx63viVIsPgh+70dJI9dA+d3HWBBVAHLwT77Amn5YJvyTEnnz09v6X/7h9F7PPdV4RYY+aecLXYpvdasnXUu4HQveGax/2nBv+7Mv4i82fLP1BLAwQUAAIACABRcFJXtrL3yKUAAACCAQAAKQAAAG5vbmUvcGxheWJhY2tfYW5kX25hdmlnYXRpb25fc2V0dGluZ3MueG1sdZDBCoMwEETvfoV/UOg5BHoubYX6AyuOEoiJZFfBv28iakubHnfezC47iiFiXM+6KEtFk/inUBAtYYI6vedEmWZcnBlIjHdRFvDmy5GUsN6PVQDDyYp0R5aj/0ffj1eWlmMR7/YMyQdqM0Cfc4GVpJCj2fSrVi8jdBcQD3yJyQdHjcUVS+MptPfDsH38F6ds/GwacPMtNKf2HjOCOn2oRaxs7/0FUEsDBBQAAgAIAFFwUlcektYdFAQAAEUSAAAiAAAAbm9uZS9mbGFzaF9wdWJsaXNoaW5nX3NldHRpbmdzLnhtbOVY227bRhB911csGOStFWO0BQqDkpHqAgiIHSBSivQpWJFraxHeQK7iuk92jDYuHCRBEKNAi7Rov0CNxUa+SP2F3T/qDC+ypMgGW6uGmz5QomZnzpyZnSFHa6x87djkMQtC7rklbal4SyPMNT2Luxsl7X6r/vHnGgkFdS1qey4raa6nkZVywfC7bZuHnSYTAlRDAjBuuOyLktYRwl/W9c3NzSIP/QBXPbsrAD8smp6j+wELmStYoPs23YIvseWzUEsRcgDA5XhualYuFAgxEqRVz+rajHCrpK0B2bpNw46mJxptaj7aCLyua1U82wtIsNEuaTcqtepS9ZNMJ0Gpcoe5mI6wDEIUi2VqWRwJULvJv2Gkw/hGB5hCsja5JTp4p6O2ob+PESMnMVPEqHgQvCtScFjwuoHJUmcgoUJQswP2IiyvUztkhj4pytQ4ppCagj8GZmfmCd/1rm03u77vBaIsgi5AzAgzFP0cGGPdm3CW/iZtz4bcxqSgTJw2s9aow5JsNx9xtw5KSxpZpw63t0raXZ+5pEld2FwuqM3NsW3YbYeCi3hT66n27YBTm9x3OVQfI6tN7cx7EpTZoUHIJlllKyFm1izLV2qfqG/lSD2RA7giIt/KkXwH1+9yCJ9vUayeEfmn2gatHXmKumo7EUSgGckhGPbUd3IgB0TtZCt/gH0kD+WIgE2kdlBpJc5q6vtcTm/ADvwjLdkH1FPEeCd7QCZS22ovpYR0EfajM499CEA9hdtTkKEy3B5haATI9Ijsg/kucpJHwFSeAOaR7BdzsXotT9SLMWxKrpcBA9IQErE/BUziFMyGonZBA2H2MMNpZlOaWUwJ7BkSxHWzeadRrT1srFVrD25eMeULsr8YpliG6Dmrsz2Ay58NkmxwhJU2gjKIkkqeKVkUI3GEiaAUdtVz9T0EGE0gq/3iIksUVoZxENuwdIw7DApDJIXLV1S4ebniWg+gR/LwGrTU3+2iiwP69/vpH7TQ4gmO2yipetiWuI0Wmqqrb7Ys7fFzsg/XCboFDgMUz032BWzSPeqj2jHYDOHN1cuf3XOC7sVusL17M67wBfsESatn6A/LJ/mA/L8AGsdqN18afp1ATGkMp2N9j8Sl/FpbLswZZt0LHJimmEVwfCxp1UoLKqFVu3e70mp82Wh99bBVe9BKhrmxuT53+DB0nInmj0g4c13LCemNfCl/gOt1zlp9KX+SB/Igr3bOR/iB/C2X5s/yx1x6v0w108SMNzPSqec53R7G7zjsyadJb2J/DOMnzQCeQ+l8eI0K7jIzeVKsCy64/0y/fQDRX78/ZLnjb9ZWG1/cvVP9v3fBZfOQ/MpOLPSpUwVDn3v8gCsOd7lD7abNLTY+syh/9uktQ5+/VCgA2vTRT7nwF1BLAwQUAAIACABRcFJXQoHExRgBAADUAgAAHAAAAG5vbmUvZmxhc2hfc2tpbl9zZXR0aW5ncy54bWyNktFOgzAUhu99CoL3kE2NmnRN3NAboy7ZXuAAB9Ks9JC2kPD2doWNqRDHVfn//+tpzykzB6GCFrURpFbhIuQ3QcAykqR3aK1QpTkqJy0Q+SpMG2tJRRkpi8pGinQFMuS3b/5jsU/+R5GreS1TQIZjmYfl0zq5Chlq3K8fk83zHFBDiVEK2aHU1Kjc5TevySK5u8gPy8uGMPOzO9BY2lnQllvdIIvH/9430OKLEhVY12dnWDRDcsrpGUlUbzUa1y5v8gKkccQffTzCVkJ33sycgAlnDtmLCvlyCvFOjyloRenVfVcjLzS6Ir/EPokKUonv2KUEOv88R4a7z9o97e7YVPhBOXJz7OWXmyeLL1Q/m3ESbu1eM/8GUEsDBBQAAgAIAFFwUlfG82lgDwQAAO0RAAAhAAAAbm9uZS9odG1sX3B1Ymxpc2hpbmdfc2V0dGluZ3MueG1s3Vhfb9NIEH/Pp1gZ8XYXg+7lVCWpIEl1kWg5kYDgCTn2tllhry17Ta/31FIdFBUBQlRIIO7EfYIcjSH9k9xX2P1GN+M/bRLSynekpboHJ/bszG9+MzuzHrk0/4tjk4fUD5jLy9rV4hWNUG66FuMrZe12a+H7HzUSCINbhu1yWta4q5H5SqHkhW2bBZ0mFQJUAwIwPJjzRFnrCOHN6frq6mqRBZ6Pq64dCsAPiqbr6J5PA8oF9XXPNtbgT6x5NNBShBwAcDkuT80qhQIhpQRp0bVCmxJmlbUlIPuTcGxNTxTahvlgxXdDblVd2/WJv9Iua5eq9drV2g+ZTgJSYw7lmI2gAkIUiznDshj6N+wm+5WSDmUrHSAKuVpllujgnY7aJf1LjBg5CdlAjKoLsXORgsOCG/omTZ2BxBDCMDtgL4LKsmEHtKSPijI1hhk0TMEeArNj84TvcmjbzdDzXF9UhB8CxIQwQ9FPgCktuyPO0mfSdm1IbUwKqsRpU2vJcKAmfl7gGlk2HGavlbWbHuWkaXDYUSYMm5lHFkHYDgQT8U4upNrXfGbY5DZnUHKULDa1Y59JKGbH8AM6yiVbCTCfZkW+UttE/SaH6pHswxUR+VEO5We4/pID+P2IYvWMyL/VOmhtyEPUVeuJIALNSA7AsKsey77sE7WRrXwC+0juyiEBm0htoNJ8nMvU94mc3oMd+Edasgeoh4jxWXaBTKTW1VZKCeki7HfHHnsQgHoCt4cgQ2W43cPQCJDpEtkD803kJPeAqTwAzD3ZK+Zi9VoeqBdHsCm5bgYMSANIxPYYMIlTMBmK2gQNhNnCDKeZTWlmMSWwx0gQ1+XmjUatfr+xVKvfvXzOlE/J/myYYhmi56zOtgAufzZIssERVtoQyiBKKnmiZFGMxBEmglLYVM/VUwgwGkFW28VZliisDOIg1mFpH3cYFAZICpfPqXDzcsW1LkAP5e4FaKl/20WnB3T2/fQfWmj2BI/aKKl62Ja4jWaaqvNvtizt8TnZg+sA3QKHPoqnJvsUNuke9VBtH2wG8Obq5s/uCUF3YzfY3t0JV/iCfYSk1TP0h+WT/ED+XwCNfbWZLw0fRhBTGoPxWL8g8VV+rTUOc4a54PoOzFDUIjgzlrVatQWV0KrfulZtNe40Wvfut+p3W8kId2SuTx0+SjpOQtMHI5y0Juei9jccjN7Ll/INXK9zluhL+U7uyJ282jlP7h35Zy7N3+XbXHp/jPXQyGg3Mcmp5znd7savNmzFJ0lLYlsM4gOmD8dPOhZeoDqbOoCzUwstKc0Z19kF6K7/fdRT9zqYdqqQJnUYGp318ZI7Ac36YuP6zRu1M80Ey5eKb1sKX5uJ5Cn7IKGPfTQo6VO/LhRAPv6JplL4B1BLAwQUAAIACABRcFJXjnP2+moAAADlAAAAGgAAAG5vbmUvaHRtbF9za2luX3NldHRpbmdzLmpzq+ZSAAKlHCUFK4VqMBvMTyotKcnP00vOzytJzSvRy8svyk0Eq1FSdgMDJR2civPLUosIKE1LTE5FMdTUyMLJBadKhIkmTuYuzpbI6goS01P1khKTs9OL8kvzUiDKnF1dDF2MlcCqarlqAVBLAwQUAAIACABRcFJXvH0190oAAABJAAAAFwAAAG5vbmUvbG9jYWxfc2V0dGluZ3MueG1ss7GvyM1RKEstKs7Mz7NVMtQzUFJIzUvOT8nMS7dVCg1x07VQUiguScxLSczJz0u1VcrLV1Kwt+OyyclPTswJTi0pASos1rfjAgBQSwMEFAACAAgAS3BSV5/pSL1rAAAAawAAABwAAAB1bml2ZXJzYWwvbG9jYWxfc2V0dGluZ3MueG1ss7GvyM1RKEstKs7Mz7NVMtQzUFJIzUvOT8nMS7dVCg1x07VQUiguScxLSczJz0u1VcrLV1Kwt+OyyclPTswJTi0pASosVijISaxMLQpJzQUySlL9EnOBKi/Mv7Dvwu4Ley92X9ippG/HBQBQSwECAAAUAAIACACYBpdQa18zBNUCAAD3BwAADwAAAAAAAAABAAAAAAAAAAAAbm9uZS9wbGF5ZXIueG1sUEsBAgAAFAACAAgAUXBSVw8D0xbEBAAAshEAABgAAAAAAAAAAQAAAAAAAgMAAG5vbmUvY29tbW9uX21lc3NhZ2VzLmxuZ1BLAQIAABQAAgAIAFFwUle2svfIpQAAAIIBAAApAAAAAAAAAAEAAAAAAPwHAABub25lL3BsYXliYWNrX2FuZF9uYXZpZ2F0aW9uX3NldHRpbmdzLnhtbFBLAQIAABQAAgAIAFFwUlcektYdFAQAAEUSAAAiAAAAAAAAAAEAAAAAAOgIAABub25lL2ZsYXNoX3B1Ymxpc2hpbmdfc2V0dGluZ3MueG1sUEsBAgAAFAACAAgAUXBSV0KBxMUYAQAA1AIAABwAAAAAAAAAAQAAAAAAPA0AAG5vbmUvZmxhc2hfc2tpbl9zZXR0aW5ncy54bWxQSwECAAAUAAIACABRcFJXxvNpYA8EAADtEQAAIQAAAAAAAAABAAAAAACODgAAbm9uZS9odG1sX3B1Ymxpc2hpbmdfc2V0dGluZ3MueG1sUEsBAgAAFAACAAgAUXBSV45z9vpqAAAA5QAAABoAAAAAAAAAAQAAAAAA3BIAAG5vbmUvaHRtbF9za2luX3NldHRpbmdzLmpzUEsBAgAAFAACAAgAUXBSV7x9NfdKAAAASQAAABcAAAAAAAAAAQAAAAAAfhMAAG5vbmUvbG9jYWxfc2V0dGluZ3MueG1sUEsBAgAAFAACAAgAS3BSV5/pSL1rAAAAawAAABwAAAAAAAAAAQAAAAAA/RMAAHVuaXZlcnNhbC9sb2NhbF9zZXR0aW5ncy54bWxQSwUGAAAAAAkACQCaAgAAohQAAAAA"/>
  <p:tag name="ISPRING_LMS_API_VERSION" val="SCORM 2004 (2nd edition)"/>
  <p:tag name="ISPRING_ULTRA_SCORM_COURSE_ID" val="B50AA427-060A-45B5-9ECC-3D940DCD3CFA"/>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FFFD\u0001L\uFFFD{0E396CE0-ECFE-4897-953B-6C38D891C336}&quot;,&quot;C:\\Users\\Махмудали\\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none&quot;},&quot;advancedSettings&quot;:{&quot;enableTextAllocation&quot;:&quot;T_TRUE&quot;,&quot;viewingFromLocalDrive&quot;:&quot;T_TRUE&quot;,&quot;contentScale&quot;:84.358520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videoScale&quot;:84.3585281},&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none"/>
  <p:tag name="ISPRING_PRESENTATION_TITLE" val="kavkaz"/>
  <p:tag name="ISPRING_FIRST_PUBLISH" val="1"/>
</p:tagLst>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577</TotalTime>
  <Words>1069</Words>
  <Application>Microsoft Office PowerPoint</Application>
  <PresentationFormat>Произвольный</PresentationFormat>
  <Paragraphs>50</Paragraphs>
  <Slides>13</Slides>
  <Notes>13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Calibri Light</vt:lpstr>
      <vt:lpstr>Times New Roman</vt:lpstr>
      <vt:lpstr>USSR STENCIL</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kavkaz</dc:title>
  <dc:creator>Ма</dc:creator>
  <cp:lastModifiedBy>User</cp:lastModifiedBy>
  <cp:revision>100</cp:revision>
  <dcterms:created xsi:type="dcterms:W3CDTF">2023-08-24T15:16:55Z</dcterms:created>
  <dcterms:modified xsi:type="dcterms:W3CDTF">2024-02-09T10:56:56Z</dcterms:modified>
</cp:coreProperties>
</file>